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1" r:id="rId3"/>
    <p:sldId id="262" r:id="rId4"/>
    <p:sldId id="263" r:id="rId5"/>
    <p:sldId id="264" r:id="rId6"/>
    <p:sldId id="265" r:id="rId7"/>
    <p:sldId id="266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457200" lvl="1" indent="0" algn="ctr">
              <a:buNone/>
              <a:defRPr/>
            </a:lvl2pPr>
            <a:lvl3pPr marL="914400" lvl="2" indent="0" algn="ctr">
              <a:buNone/>
              <a:defRPr/>
            </a:lvl3pPr>
            <a:lvl4pPr marL="1371600" lvl="3" indent="0" algn="ctr">
              <a:buNone/>
              <a:defRPr/>
            </a:lvl4pPr>
            <a:lvl5pPr marL="18288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 dirty="0"/>
              <a:t>单击此处编辑母版副标题样式</a:t>
            </a:r>
            <a:endParaRPr lang="zh-CN" altLang="en-US" strike="noStrike" noProof="1" dirty="0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7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40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40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0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400"/>
            </a:lvl1pPr>
          </a:lstStyle>
          <a:p>
            <a:pPr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2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7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1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7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0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7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0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/>
        </p:nvSpPr>
        <p:spPr>
          <a:xfrm>
            <a:off x="1334135" y="976630"/>
            <a:ext cx="9144000" cy="7315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模块三    家禽解剖生理的认知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1071880" y="2334895"/>
            <a:ext cx="9144000" cy="28314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项目四   家禽内分泌、神经系统和体温的认识</a:t>
            </a:r>
            <a:endParaRPr lang="zh-CN" altLang="en-US" sz="28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32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32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8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任务二  </a:t>
            </a:r>
            <a:r>
              <a:rPr lang="zh-CN" altLang="en-US" sz="28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家禽</a:t>
            </a:r>
            <a:r>
              <a:rPr lang="zh-CN" altLang="en-US" sz="28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神经系统的</a:t>
            </a:r>
            <a:r>
              <a:rPr lang="zh-CN" altLang="en-US" sz="28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认识</a:t>
            </a:r>
            <a:endParaRPr lang="zh-CN" altLang="en-US" sz="28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内容占位符 2"/>
          <p:cNvSpPr>
            <a:spLocks noGrp="1"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9pPr>
          </a:lstStyle>
          <a:p>
            <a:pPr fontAlgn="auto">
              <a:lnSpc>
                <a:spcPct val="150000"/>
              </a:lnSpc>
            </a:pPr>
            <a:endParaRPr lang="zh-CN" altLang="en-US">
              <a:solidFill>
                <a:schemeClr val="bg2">
                  <a:lumMod val="5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>
                <a:solidFill>
                  <a:schemeClr val="bg2">
                    <a:lumMod val="50000"/>
                  </a:schemeClr>
                </a:solidFill>
              </a:rPr>
              <a:t>了解家禽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神经系统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</a:rPr>
              <a:t>组成和功能</a:t>
            </a:r>
            <a:endParaRPr lang="zh-CN" altLang="en-US">
              <a:solidFill>
                <a:schemeClr val="bg2">
                  <a:lumMod val="5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>
                <a:solidFill>
                  <a:schemeClr val="bg2">
                    <a:lumMod val="50000"/>
                  </a:schemeClr>
                </a:solidFill>
              </a:rPr>
              <a:t>熟识家禽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神经系统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器官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sym typeface="+mn-ea"/>
              </a:rPr>
              <a:t>的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</a:rPr>
              <a:t>形态结构和生理功能特点</a:t>
            </a:r>
            <a:endParaRPr lang="zh-CN" altLang="en-US">
              <a:solidFill>
                <a:schemeClr val="bg2">
                  <a:lumMod val="5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>
                <a:solidFill>
                  <a:schemeClr val="bg2">
                    <a:lumMod val="50000"/>
                  </a:schemeClr>
                </a:solidFill>
              </a:rPr>
              <a:t>识别家禽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脑、坐骨神经位置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</a:rPr>
              <a:t>、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</a:rPr>
              <a:t>形态</a:t>
            </a:r>
            <a:endParaRPr lang="zh-CN" alt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/>
        </p:nvSpPr>
        <p:spPr>
          <a:xfrm>
            <a:off x="898525" y="1346835"/>
            <a:ext cx="10515600" cy="725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教学目标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978535" y="988060"/>
            <a:ext cx="10882630" cy="5262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一、神经系统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  组成：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中枢神经和外周神经。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（一）中枢神经的特点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altLang="zh-CN" sz="2400">
                <a:solidFill>
                  <a:schemeClr val="bg2">
                    <a:lumMod val="50000"/>
                  </a:schemeClr>
                </a:solidFill>
              </a:rPr>
              <a:t>1.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脊髓：细而长、后端无马尾。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      颈膨大和腰膨大，是翼和腿的低级运动中枢所在地。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altLang="zh-CN" sz="2400">
                <a:solidFill>
                  <a:schemeClr val="bg2">
                    <a:lumMod val="50000"/>
                  </a:schemeClr>
                </a:solidFill>
              </a:rPr>
              <a:t>2.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脑：较小，呈桃形，脑桥不明显，延髓不发达。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 大脑：半球前窄后宽，皮层较薄，表面光滑，无脑沟和脑回。     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 小脑：蚓部发达。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 中脑：顶盖有成对发达的中脑丘和半环状枕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 间脑：分上丘脑、丘脑和下丘脑。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 嗅脑：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较小、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不发达，嗅觉差。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147" name="左大括号 8201"/>
          <p:cNvSpPr/>
          <p:nvPr/>
        </p:nvSpPr>
        <p:spPr>
          <a:xfrm>
            <a:off x="2025968" y="2479675"/>
            <a:ext cx="215900" cy="647700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左大括号 8201"/>
          <p:cNvSpPr/>
          <p:nvPr/>
        </p:nvSpPr>
        <p:spPr>
          <a:xfrm rot="10800000" flipH="1">
            <a:off x="1595120" y="4455795"/>
            <a:ext cx="85090" cy="1478280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993140" y="1725295"/>
            <a:ext cx="10461625" cy="3784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（二）外周神经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1．脊神经  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颈膨大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→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神经根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→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臂神经丛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→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桡神经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→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支配翼部伸肌和皮肤；        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                                         正中神经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翼腹侧部的肌肉和皮肤 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腰荐部膨大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→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神经根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→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腰荐神经丛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→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坐骨神经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→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支配后肢。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2．脑神经  有12对，与家畜相似。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3" name="直接箭头连接符 2"/>
          <p:cNvCxnSpPr/>
          <p:nvPr/>
        </p:nvCxnSpPr>
        <p:spPr>
          <a:xfrm>
            <a:off x="5356225" y="3096895"/>
            <a:ext cx="452755" cy="558165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47" name="左大括号 8201"/>
          <p:cNvSpPr/>
          <p:nvPr/>
        </p:nvSpPr>
        <p:spPr>
          <a:xfrm>
            <a:off x="1151255" y="2932430"/>
            <a:ext cx="290830" cy="1673225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038860" y="1049020"/>
            <a:ext cx="10552430" cy="3784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二、感觉器官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（一）视觉器官  视觉发达，眼大，瞬膜发达、内有瞬膜腺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（二）位听觉器官   无耳廓，外耳道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短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                      外耳孔：呈卵圆形，周围有褶，被小的羽毛覆盖，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                       中耳</a:t>
            </a:r>
            <a:r>
              <a:rPr lang="en-US" altLang="zh-CN" sz="2400">
                <a:solidFill>
                  <a:schemeClr val="bg2">
                    <a:lumMod val="50000"/>
                  </a:schemeClr>
                </a:solidFill>
              </a:rPr>
              <a:t>: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只有一块听小骨</a:t>
            </a:r>
            <a:r>
              <a:rPr lang="en-US" altLang="zh-CN" sz="2400">
                <a:solidFill>
                  <a:schemeClr val="bg2">
                    <a:lumMod val="50000"/>
                  </a:schemeClr>
                </a:solidFill>
              </a:rPr>
              <a:t>(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耳柱骨</a:t>
            </a:r>
            <a:r>
              <a:rPr lang="en-US" altLang="zh-CN" sz="2400">
                <a:solidFill>
                  <a:schemeClr val="bg2">
                    <a:lumMod val="50000"/>
                  </a:schemeClr>
                </a:solidFill>
              </a:rPr>
              <a:t>)</a:t>
            </a:r>
            <a:endParaRPr lang="en-US" altLang="zh-CN" sz="2400">
              <a:solidFill>
                <a:schemeClr val="bg2">
                  <a:lumMod val="50000"/>
                </a:schemeClr>
              </a:solidFill>
            </a:endParaRPr>
          </a:p>
          <a:p>
            <a:endParaRPr lang="en-US" altLang="zh-CN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altLang="zh-CN" sz="2400">
                <a:solidFill>
                  <a:schemeClr val="bg2">
                    <a:lumMod val="50000"/>
                  </a:schemeClr>
                </a:solidFill>
              </a:rPr>
              <a:t>                             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内耳</a:t>
            </a:r>
            <a:r>
              <a:rPr lang="en-US" altLang="zh-CN" sz="2400">
                <a:solidFill>
                  <a:schemeClr val="bg2">
                    <a:lumMod val="50000"/>
                  </a:schemeClr>
                </a:solidFill>
              </a:rPr>
              <a:t>: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半规管较发达，耳蜗呈略弯曲的短管。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147" name="左大括号 8201"/>
          <p:cNvSpPr/>
          <p:nvPr/>
        </p:nvSpPr>
        <p:spPr>
          <a:xfrm>
            <a:off x="3369945" y="2977515"/>
            <a:ext cx="186055" cy="1718945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083945" y="1134745"/>
            <a:ext cx="10657840" cy="37522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indent="-342900" algn="just" fontAlgn="base">
              <a:lnSpc>
                <a:spcPct val="125000"/>
              </a:lnSpc>
              <a:spcBef>
                <a:spcPct val="20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zh-CN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                            </a:t>
            </a:r>
            <a:r>
              <a:rPr lang="zh-CN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复习思考题</a:t>
            </a:r>
            <a:endParaRPr lang="zh-CN" altLang="en-US" sz="2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宋体" panose="02010600030101010101" pitchFamily="2" charset="-122"/>
              <a:cs typeface="+mn-ea"/>
              <a:sym typeface="+mn-ea"/>
            </a:endParaRPr>
          </a:p>
          <a:p>
            <a:pPr marL="342900" indent="-342900" algn="just" fontAlgn="base">
              <a:lnSpc>
                <a:spcPct val="125000"/>
              </a:lnSpc>
              <a:spcBef>
                <a:spcPct val="20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None/>
            </a:pPr>
            <a:endParaRPr lang="zh-CN" altLang="en-US" sz="2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宋体" panose="02010600030101010101" pitchFamily="2" charset="-122"/>
              <a:cs typeface="+mn-ea"/>
              <a:sym typeface="+mn-ea"/>
            </a:endParaRPr>
          </a:p>
          <a:p>
            <a:pPr marL="342900" indent="-342900" algn="just" fontAlgn="base">
              <a:lnSpc>
                <a:spcPct val="125000"/>
              </a:lnSpc>
              <a:spcBef>
                <a:spcPct val="20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zh-CN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ˎ̥"/>
                <a:cs typeface="+mn-ea"/>
                <a:sym typeface="+mn-ea"/>
              </a:rPr>
              <a:t>1</a:t>
            </a:r>
            <a:r>
              <a:rPr lang="en-US" altLang="zh-CN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. </a:t>
            </a:r>
            <a:r>
              <a:rPr lang="zh-CN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脊髓纵贯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_____</a:t>
            </a:r>
            <a:r>
              <a:rPr lang="zh-CN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全长，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sym typeface="+mn-ea"/>
              </a:rPr>
              <a:t>后端无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______</a:t>
            </a:r>
            <a:r>
              <a:rPr lang="zh-CN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。</a:t>
            </a:r>
            <a:r>
              <a:rPr lang="zh-CN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ˎ̥"/>
                <a:cs typeface="+mn-ea"/>
                <a:sym typeface="+mn-ea"/>
              </a:rPr>
              <a:t>   </a:t>
            </a:r>
            <a:endParaRPr lang="zh-CN" altLang="en-US" sz="2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ˎ̥"/>
            </a:endParaRPr>
          </a:p>
          <a:p>
            <a:pPr marL="342900" indent="-342900" algn="just" fontAlgn="base">
              <a:lnSpc>
                <a:spcPct val="125000"/>
              </a:lnSpc>
              <a:spcBef>
                <a:spcPct val="20000"/>
              </a:spcBef>
              <a:buClr>
                <a:srgbClr val="000000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 </a:t>
            </a:r>
            <a:r>
              <a:rPr lang="en-US" altLang="zh-CN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ˎ̥"/>
                <a:cs typeface="+mn-ea"/>
                <a:sym typeface="+mn-ea"/>
              </a:rPr>
              <a:t>2</a:t>
            </a:r>
            <a:r>
              <a:rPr lang="en-US" altLang="zh-CN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. 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sym typeface="+mn-ea"/>
              </a:rPr>
              <a:t>大脑皮层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sym typeface="+mn-ea"/>
              </a:rPr>
              <a:t>较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___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___，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sym typeface="+mn-ea"/>
              </a:rPr>
              <a:t>表面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___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___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sym typeface="+mn-ea"/>
              </a:rPr>
              <a:t>，无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___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___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sym typeface="+mn-ea"/>
              </a:rPr>
              <a:t>和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___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___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sym typeface="+mn-ea"/>
              </a:rPr>
              <a:t>。</a:t>
            </a:r>
            <a:endParaRPr lang="zh-CN" altLang="en-US" sz="2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宋体" panose="02010600030101010101" pitchFamily="2" charset="-122"/>
              <a:cs typeface="+mn-ea"/>
              <a:sym typeface="+mn-ea"/>
            </a:endParaRPr>
          </a:p>
          <a:p>
            <a:pPr marL="342900" indent="-342900" algn="just" fontAlgn="base">
              <a:lnSpc>
                <a:spcPct val="125000"/>
              </a:lnSpc>
              <a:spcBef>
                <a:spcPct val="20000"/>
              </a:spcBef>
              <a:buClr>
                <a:srgbClr val="000000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zh-CN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3.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sym typeface="+mn-ea"/>
              </a:rPr>
              <a:t>小脑蚓部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______。</a:t>
            </a:r>
            <a:endParaRPr lang="zh-CN" altLang="en-US" sz="28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342900" indent="-342900" algn="just" fontAlgn="base">
              <a:lnSpc>
                <a:spcPct val="125000"/>
              </a:lnSpc>
              <a:spcBef>
                <a:spcPct val="20000"/>
              </a:spcBef>
              <a:buClr>
                <a:srgbClr val="000000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chemeClr val="bg2">
                    <a:lumMod val="50000"/>
                  </a:schemeClr>
                </a:solidFill>
              </a:rPr>
              <a:t>4.家禽的嗅觉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______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</a:rPr>
              <a:t>，视觉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______。</a:t>
            </a:r>
            <a:endParaRPr lang="zh-CN" altLang="en-US" sz="28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844</Words>
  <Application>WPS 演示</Application>
  <PresentationFormat>宽屏</PresentationFormat>
  <Paragraphs>57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6" baseType="lpstr">
      <vt:lpstr>Arial</vt:lpstr>
      <vt:lpstr>宋体</vt:lpstr>
      <vt:lpstr>Wingdings</vt:lpstr>
      <vt:lpstr>Calibri</vt:lpstr>
      <vt:lpstr>Times New Roman</vt:lpstr>
      <vt:lpstr>ˎ̥</vt:lpstr>
      <vt:lpstr>Segoe Print</vt:lpstr>
      <vt:lpstr>微软雅黑</vt:lpstr>
      <vt:lpstr>Arial Unicode MS</vt:lpstr>
      <vt:lpstr>古瓶荷花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周生生</cp:lastModifiedBy>
  <cp:revision>7</cp:revision>
  <dcterms:created xsi:type="dcterms:W3CDTF">2020-10-30T02:50:00Z</dcterms:created>
  <dcterms:modified xsi:type="dcterms:W3CDTF">2020-11-21T15:28:23Z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