
<file path=[Content_Types].xml><?xml version="1.0" encoding="utf-8"?>
<Types xmlns="http://schemas.openxmlformats.org/package/2006/content-types">
  <Default Extension="jpeg" ContentType="image/jpe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1002" r:id="rId3"/>
    <p:sldId id="1003" r:id="rId4"/>
    <p:sldId id="1012" r:id="rId5"/>
    <p:sldId id="1013" r:id="rId6"/>
    <p:sldId id="1014" r:id="rId7"/>
    <p:sldId id="1020" r:id="rId8"/>
    <p:sldId id="1015" r:id="rId9"/>
    <p:sldId id="1019" r:id="rId10"/>
    <p:sldId id="1016" r:id="rId11"/>
    <p:sldId id="1025" r:id="rId12"/>
    <p:sldId id="1021" r:id="rId13"/>
    <p:sldId id="1033" r:id="rId14"/>
    <p:sldId id="1017" r:id="rId15"/>
    <p:sldId id="1018" r:id="rId16"/>
    <p:sldId id="1024" r:id="rId17"/>
    <p:sldId id="1023" r:id="rId18"/>
    <p:sldId id="1031" r:id="rId19"/>
    <p:sldId id="1032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513711-D55C-4C1D-AFFE-A4F0B8C9AE6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C3436819-AA8A-45FC-AEA2-E15D284F17C8}">
      <dgm:prSet phldrT="[文本]"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右心房</a:t>
          </a:r>
        </a:p>
      </dgm:t>
    </dgm:pt>
    <dgm:pt modelId="{8675782B-7C63-4AB2-8C18-316D8B3C2A90}" cxnId="{D215957B-FC7B-4867-A9EC-137F4A539D3A}" type="parTrans">
      <dgm:prSet/>
      <dgm:spPr/>
      <dgm:t>
        <a:bodyPr/>
        <a:lstStyle/>
        <a:p>
          <a:endParaRPr lang="zh-CN" altLang="en-US"/>
        </a:p>
      </dgm:t>
    </dgm:pt>
    <dgm:pt modelId="{1B441EFE-1F28-4C99-89A0-964A6702A78E}" cxnId="{D215957B-FC7B-4867-A9EC-137F4A539D3A}" type="sibTrans">
      <dgm:prSet/>
      <dgm:spPr/>
      <dgm:t>
        <a:bodyPr/>
        <a:lstStyle/>
        <a:p>
          <a:endParaRPr lang="zh-CN" altLang="en-US"/>
        </a:p>
      </dgm:t>
    </dgm:pt>
    <dgm:pt modelId="{64EBC270-4BFD-4C00-AB8D-0E472B5741A6}">
      <dgm:prSet phldrT="[文本]"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入口为前腔静脉、奇静脉和后腔静脉，出口为右房室口。</a:t>
          </a:r>
        </a:p>
      </dgm:t>
    </dgm:pt>
    <dgm:pt modelId="{3D1058EF-88F0-4E99-B5A2-9284855284D0}" cxnId="{8647F686-057E-46CC-98EF-E03D850B36A2}" type="parTrans">
      <dgm:prSet/>
      <dgm:spPr/>
      <dgm:t>
        <a:bodyPr/>
        <a:lstStyle/>
        <a:p>
          <a:endParaRPr lang="zh-CN" altLang="en-US"/>
        </a:p>
      </dgm:t>
    </dgm:pt>
    <dgm:pt modelId="{3C513122-B079-4E26-A6B3-355735F95B7C}" cxnId="{8647F686-057E-46CC-98EF-E03D850B36A2}" type="sibTrans">
      <dgm:prSet/>
      <dgm:spPr/>
      <dgm:t>
        <a:bodyPr/>
        <a:lstStyle/>
        <a:p>
          <a:endParaRPr lang="zh-CN" altLang="en-US"/>
        </a:p>
      </dgm:t>
    </dgm:pt>
    <dgm:pt modelId="{61114607-C855-4B73-9686-DCAC21FD1D2C}">
      <dgm:prSet phldrT="[文本]"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右心室</a:t>
          </a:r>
        </a:p>
      </dgm:t>
    </dgm:pt>
    <dgm:pt modelId="{ABC081EF-5CCA-48ED-9ECD-10E20E5B9834}" cxnId="{89FE3C03-D0F2-471F-BC60-603BFAFF3A56}" type="parTrans">
      <dgm:prSet/>
      <dgm:spPr/>
      <dgm:t>
        <a:bodyPr/>
        <a:lstStyle/>
        <a:p>
          <a:endParaRPr lang="zh-CN" altLang="en-US"/>
        </a:p>
      </dgm:t>
    </dgm:pt>
    <dgm:pt modelId="{19BB11B6-53FD-44E6-BEF8-163DE97228B5}" cxnId="{89FE3C03-D0F2-471F-BC60-603BFAFF3A56}" type="sibTrans">
      <dgm:prSet/>
      <dgm:spPr/>
      <dgm:t>
        <a:bodyPr/>
        <a:lstStyle/>
        <a:p>
          <a:endParaRPr lang="zh-CN" altLang="en-US"/>
        </a:p>
      </dgm:t>
    </dgm:pt>
    <dgm:pt modelId="{85F76945-D579-4511-B24D-04C04859CB1A}">
      <dgm:prSet phldrT="[文本]"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入口为右房室口，有三尖瓣，以检索固定在乳头肌上。心室内有一条粗大的横纹肌。出口为肺动脉口，有三个半月瓣。</a:t>
          </a:r>
        </a:p>
      </dgm:t>
    </dgm:pt>
    <dgm:pt modelId="{C2D00EFA-9E6B-4C02-AE79-E685B1F2427F}" cxnId="{46F0BDE8-8F10-4C85-B320-77C91BEEEC83}" type="parTrans">
      <dgm:prSet/>
      <dgm:spPr/>
      <dgm:t>
        <a:bodyPr/>
        <a:lstStyle/>
        <a:p>
          <a:endParaRPr lang="zh-CN" altLang="en-US"/>
        </a:p>
      </dgm:t>
    </dgm:pt>
    <dgm:pt modelId="{1C9FEF9C-6B10-402B-A094-96CDAAFBC1FC}" cxnId="{46F0BDE8-8F10-4C85-B320-77C91BEEEC83}" type="sibTrans">
      <dgm:prSet/>
      <dgm:spPr/>
      <dgm:t>
        <a:bodyPr/>
        <a:lstStyle/>
        <a:p>
          <a:endParaRPr lang="zh-CN" altLang="en-US"/>
        </a:p>
      </dgm:t>
    </dgm:pt>
    <dgm:pt modelId="{43EA2DBC-AF8F-4480-9980-B060882AE650}">
      <dgm:prSet phldrT="[文本]"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左心房</a:t>
          </a:r>
        </a:p>
      </dgm:t>
    </dgm:pt>
    <dgm:pt modelId="{2767F04D-55D1-40A7-9137-1CDF1E7C9356}" cxnId="{200413AF-6585-4185-AC70-BE0C8E6C88A9}" type="parTrans">
      <dgm:prSet/>
      <dgm:spPr/>
      <dgm:t>
        <a:bodyPr/>
        <a:lstStyle/>
        <a:p>
          <a:endParaRPr lang="zh-CN" altLang="en-US"/>
        </a:p>
      </dgm:t>
    </dgm:pt>
    <dgm:pt modelId="{FF4E1A3B-E63E-4134-8936-3BF3C4EE6632}" cxnId="{200413AF-6585-4185-AC70-BE0C8E6C88A9}" type="sibTrans">
      <dgm:prSet/>
      <dgm:spPr/>
      <dgm:t>
        <a:bodyPr/>
        <a:lstStyle/>
        <a:p>
          <a:endParaRPr lang="zh-CN" altLang="en-US"/>
        </a:p>
      </dgm:t>
    </dgm:pt>
    <dgm:pt modelId="{F7C1FB0E-4C81-42F9-A019-B4CFF0DCD7D1}">
      <dgm:prSet phldrT="[文本]"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有左心耳，入口为</a:t>
          </a:r>
          <a:r>
            <a:rPr lang="en-US" altLang="zh-CN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5-8</a:t>
          </a:r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条肺静脉，出口为左心房入口。</a:t>
          </a:r>
        </a:p>
      </dgm:t>
    </dgm:pt>
    <dgm:pt modelId="{F42D111E-AB16-4E94-8E2B-9FD5CD268B8F}" cxnId="{B5CCA328-3EB2-4D09-BA4B-6C26BEE0F82C}" type="parTrans">
      <dgm:prSet/>
      <dgm:spPr/>
      <dgm:t>
        <a:bodyPr/>
        <a:lstStyle/>
        <a:p>
          <a:endParaRPr lang="zh-CN" altLang="en-US"/>
        </a:p>
      </dgm:t>
    </dgm:pt>
    <dgm:pt modelId="{2461F155-D029-4EBA-9720-C3D585EFB06D}" cxnId="{B5CCA328-3EB2-4D09-BA4B-6C26BEE0F82C}" type="sibTrans">
      <dgm:prSet/>
      <dgm:spPr/>
      <dgm:t>
        <a:bodyPr/>
        <a:lstStyle/>
        <a:p>
          <a:endParaRPr lang="zh-CN" altLang="en-US"/>
        </a:p>
      </dgm:t>
    </dgm:pt>
    <dgm:pt modelId="{20A5A01B-24BB-4EE8-AC33-F84650A3A0E9}">
      <dgm:prSet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左心室</a:t>
          </a:r>
        </a:p>
      </dgm:t>
    </dgm:pt>
    <dgm:pt modelId="{56C3D917-CAE2-4394-84E1-BEEA668A69DA}" cxnId="{78D19501-78AB-4EA0-9A45-A5213ED1D093}" type="parTrans">
      <dgm:prSet/>
      <dgm:spPr/>
      <dgm:t>
        <a:bodyPr/>
        <a:lstStyle/>
        <a:p>
          <a:endParaRPr lang="zh-CN" altLang="en-US"/>
        </a:p>
      </dgm:t>
    </dgm:pt>
    <dgm:pt modelId="{EEAA376E-9561-46DF-927A-10FFF2FAC3F1}" cxnId="{78D19501-78AB-4EA0-9A45-A5213ED1D093}" type="sibTrans">
      <dgm:prSet/>
      <dgm:spPr/>
      <dgm:t>
        <a:bodyPr/>
        <a:lstStyle/>
        <a:p>
          <a:endParaRPr lang="zh-CN" altLang="en-US"/>
        </a:p>
      </dgm:t>
    </dgm:pt>
    <dgm:pt modelId="{DD944E5A-56F3-4C36-AD36-50E01F934146}">
      <dgm:prSet custT="1"/>
      <dgm:spPr/>
      <dgm:t>
        <a:bodyPr/>
        <a:lstStyle/>
        <a:p>
          <a:r>
            <a:rPr lang="zh-CN" altLang="en-US" sz="24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入口为左房室口，有二尖瓣，以腱索固定在乳头肌上。心室内有多条细的心横机。出口为主动脉口，有三个半月瓣。</a:t>
          </a:r>
        </a:p>
      </dgm:t>
    </dgm:pt>
    <dgm:pt modelId="{15C3AA57-0121-4519-93CC-02CF584FFF25}" cxnId="{4D62595F-00DA-49F7-AF1E-A0FB4DC941E4}" type="parTrans">
      <dgm:prSet/>
      <dgm:spPr/>
      <dgm:t>
        <a:bodyPr/>
        <a:lstStyle/>
        <a:p>
          <a:endParaRPr lang="zh-CN" altLang="en-US"/>
        </a:p>
      </dgm:t>
    </dgm:pt>
    <dgm:pt modelId="{3C9FD800-71C9-4D6E-ACAC-A404E6254613}" cxnId="{4D62595F-00DA-49F7-AF1E-A0FB4DC941E4}" type="sibTrans">
      <dgm:prSet/>
      <dgm:spPr/>
      <dgm:t>
        <a:bodyPr/>
        <a:lstStyle/>
        <a:p>
          <a:endParaRPr lang="zh-CN" altLang="en-US"/>
        </a:p>
      </dgm:t>
    </dgm:pt>
    <dgm:pt modelId="{D4C8FCF9-94AB-464A-BAE5-D97E7949CB95}" type="pres">
      <dgm:prSet presAssocID="{9B513711-D55C-4C1D-AFFE-A4F0B8C9AE61}" presName="linearFlow" presStyleCnt="0">
        <dgm:presLayoutVars>
          <dgm:dir/>
          <dgm:animLvl val="lvl"/>
          <dgm:resizeHandles val="exact"/>
        </dgm:presLayoutVars>
      </dgm:prSet>
      <dgm:spPr/>
    </dgm:pt>
    <dgm:pt modelId="{7C5BEE44-9126-4A58-A83D-DD545AC7EB82}" type="pres">
      <dgm:prSet presAssocID="{C3436819-AA8A-45FC-AEA2-E15D284F17C8}" presName="composite" presStyleCnt="0"/>
      <dgm:spPr/>
    </dgm:pt>
    <dgm:pt modelId="{AE9B8F43-B057-4F4A-866A-8EDC30A3E01B}" type="pres">
      <dgm:prSet presAssocID="{C3436819-AA8A-45FC-AEA2-E15D284F17C8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56A7ED56-E0D4-4883-9E09-499623224D97}" type="pres">
      <dgm:prSet presAssocID="{C3436819-AA8A-45FC-AEA2-E15D284F17C8}" presName="descendantText" presStyleLbl="alignAcc1" presStyleIdx="0" presStyleCnt="4">
        <dgm:presLayoutVars>
          <dgm:bulletEnabled val="1"/>
        </dgm:presLayoutVars>
      </dgm:prSet>
      <dgm:spPr/>
    </dgm:pt>
    <dgm:pt modelId="{A4E5ACA1-106F-4BD2-BF6D-FB7437BA27F6}" type="pres">
      <dgm:prSet presAssocID="{1B441EFE-1F28-4C99-89A0-964A6702A78E}" presName="sp" presStyleCnt="0"/>
      <dgm:spPr/>
    </dgm:pt>
    <dgm:pt modelId="{64A33BBB-733D-4A9B-9A1B-87414F220560}" type="pres">
      <dgm:prSet presAssocID="{61114607-C855-4B73-9686-DCAC21FD1D2C}" presName="composite" presStyleCnt="0"/>
      <dgm:spPr/>
    </dgm:pt>
    <dgm:pt modelId="{9E2F5064-DC00-4221-8DD2-F39BD7C84391}" type="pres">
      <dgm:prSet presAssocID="{61114607-C855-4B73-9686-DCAC21FD1D2C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A0D843DA-BC61-4CA2-BD98-D5AABEDB27DF}" type="pres">
      <dgm:prSet presAssocID="{61114607-C855-4B73-9686-DCAC21FD1D2C}" presName="descendantText" presStyleLbl="alignAcc1" presStyleIdx="1" presStyleCnt="4" custScaleY="168268">
        <dgm:presLayoutVars>
          <dgm:bulletEnabled val="1"/>
        </dgm:presLayoutVars>
      </dgm:prSet>
      <dgm:spPr/>
    </dgm:pt>
    <dgm:pt modelId="{1AE84CE7-5B38-4955-829A-F244B75384EA}" type="pres">
      <dgm:prSet presAssocID="{19BB11B6-53FD-44E6-BEF8-163DE97228B5}" presName="sp" presStyleCnt="0"/>
      <dgm:spPr/>
    </dgm:pt>
    <dgm:pt modelId="{09DC90C3-7AD0-4D83-B848-A33F48A7C047}" type="pres">
      <dgm:prSet presAssocID="{43EA2DBC-AF8F-4480-9980-B060882AE650}" presName="composite" presStyleCnt="0"/>
      <dgm:spPr/>
    </dgm:pt>
    <dgm:pt modelId="{544F775C-2FE2-4B5E-91DB-AA62F8847FFA}" type="pres">
      <dgm:prSet presAssocID="{43EA2DBC-AF8F-4480-9980-B060882AE65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775F08AB-27C2-4856-957A-5019F96DA8B0}" type="pres">
      <dgm:prSet presAssocID="{43EA2DBC-AF8F-4480-9980-B060882AE650}" presName="descendantText" presStyleLbl="alignAcc1" presStyleIdx="2" presStyleCnt="4">
        <dgm:presLayoutVars>
          <dgm:bulletEnabled val="1"/>
        </dgm:presLayoutVars>
      </dgm:prSet>
      <dgm:spPr/>
    </dgm:pt>
    <dgm:pt modelId="{5B089620-8864-4745-829F-DAA0FF18A1FF}" type="pres">
      <dgm:prSet presAssocID="{FF4E1A3B-E63E-4134-8936-3BF3C4EE6632}" presName="sp" presStyleCnt="0"/>
      <dgm:spPr/>
    </dgm:pt>
    <dgm:pt modelId="{743E3BC7-C68C-4EC2-B051-CABFB02B8EE6}" type="pres">
      <dgm:prSet presAssocID="{20A5A01B-24BB-4EE8-AC33-F84650A3A0E9}" presName="composite" presStyleCnt="0"/>
      <dgm:spPr/>
    </dgm:pt>
    <dgm:pt modelId="{47A912C0-F713-4822-A986-F4F66046DA96}" type="pres">
      <dgm:prSet presAssocID="{20A5A01B-24BB-4EE8-AC33-F84650A3A0E9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E288CF35-7BB2-417D-B4FD-1B66E85EBBFE}" type="pres">
      <dgm:prSet presAssocID="{20A5A01B-24BB-4EE8-AC33-F84650A3A0E9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78D19501-78AB-4EA0-9A45-A5213ED1D093}" srcId="{9B513711-D55C-4C1D-AFFE-A4F0B8C9AE61}" destId="{20A5A01B-24BB-4EE8-AC33-F84650A3A0E9}" srcOrd="3" destOrd="0" parTransId="{56C3D917-CAE2-4394-84E1-BEEA668A69DA}" sibTransId="{EEAA376E-9561-46DF-927A-10FFF2FAC3F1}"/>
    <dgm:cxn modelId="{89FE3C03-D0F2-471F-BC60-603BFAFF3A56}" srcId="{9B513711-D55C-4C1D-AFFE-A4F0B8C9AE61}" destId="{61114607-C855-4B73-9686-DCAC21FD1D2C}" srcOrd="1" destOrd="0" parTransId="{ABC081EF-5CCA-48ED-9ECD-10E20E5B9834}" sibTransId="{19BB11B6-53FD-44E6-BEF8-163DE97228B5}"/>
    <dgm:cxn modelId="{D0EA4506-C8D4-45E2-9AD7-BC10C04E4450}" type="presOf" srcId="{64EBC270-4BFD-4C00-AB8D-0E472B5741A6}" destId="{56A7ED56-E0D4-4883-9E09-499623224D97}" srcOrd="0" destOrd="0" presId="urn:microsoft.com/office/officeart/2005/8/layout/chevron2"/>
    <dgm:cxn modelId="{8DCDA915-F3B5-47BE-9771-A4478B287BAE}" type="presOf" srcId="{43EA2DBC-AF8F-4480-9980-B060882AE650}" destId="{544F775C-2FE2-4B5E-91DB-AA62F8847FFA}" srcOrd="0" destOrd="0" presId="urn:microsoft.com/office/officeart/2005/8/layout/chevron2"/>
    <dgm:cxn modelId="{C105FC1E-6621-424D-9F05-10EBB7C27369}" type="presOf" srcId="{F7C1FB0E-4C81-42F9-A019-B4CFF0DCD7D1}" destId="{775F08AB-27C2-4856-957A-5019F96DA8B0}" srcOrd="0" destOrd="0" presId="urn:microsoft.com/office/officeart/2005/8/layout/chevron2"/>
    <dgm:cxn modelId="{B5CCA328-3EB2-4D09-BA4B-6C26BEE0F82C}" srcId="{43EA2DBC-AF8F-4480-9980-B060882AE650}" destId="{F7C1FB0E-4C81-42F9-A019-B4CFF0DCD7D1}" srcOrd="0" destOrd="0" parTransId="{F42D111E-AB16-4E94-8E2B-9FD5CD268B8F}" sibTransId="{2461F155-D029-4EBA-9720-C3D585EFB06D}"/>
    <dgm:cxn modelId="{BE31D82E-DE37-45EA-A7BF-26F130C7D075}" type="presOf" srcId="{85F76945-D579-4511-B24D-04C04859CB1A}" destId="{A0D843DA-BC61-4CA2-BD98-D5AABEDB27DF}" srcOrd="0" destOrd="0" presId="urn:microsoft.com/office/officeart/2005/8/layout/chevron2"/>
    <dgm:cxn modelId="{4D62595F-00DA-49F7-AF1E-A0FB4DC941E4}" srcId="{20A5A01B-24BB-4EE8-AC33-F84650A3A0E9}" destId="{DD944E5A-56F3-4C36-AD36-50E01F934146}" srcOrd="0" destOrd="0" parTransId="{15C3AA57-0121-4519-93CC-02CF584FFF25}" sibTransId="{3C9FD800-71C9-4D6E-ACAC-A404E6254613}"/>
    <dgm:cxn modelId="{44218646-8337-4127-97F3-2E8EAD9BDF72}" type="presOf" srcId="{20A5A01B-24BB-4EE8-AC33-F84650A3A0E9}" destId="{47A912C0-F713-4822-A986-F4F66046DA96}" srcOrd="0" destOrd="0" presId="urn:microsoft.com/office/officeart/2005/8/layout/chevron2"/>
    <dgm:cxn modelId="{D215957B-FC7B-4867-A9EC-137F4A539D3A}" srcId="{9B513711-D55C-4C1D-AFFE-A4F0B8C9AE61}" destId="{C3436819-AA8A-45FC-AEA2-E15D284F17C8}" srcOrd="0" destOrd="0" parTransId="{8675782B-7C63-4AB2-8C18-316D8B3C2A90}" sibTransId="{1B441EFE-1F28-4C99-89A0-964A6702A78E}"/>
    <dgm:cxn modelId="{42DBE57F-050B-4D23-9E1C-B012B382BCFE}" type="presOf" srcId="{61114607-C855-4B73-9686-DCAC21FD1D2C}" destId="{9E2F5064-DC00-4221-8DD2-F39BD7C84391}" srcOrd="0" destOrd="0" presId="urn:microsoft.com/office/officeart/2005/8/layout/chevron2"/>
    <dgm:cxn modelId="{8647F686-057E-46CC-98EF-E03D850B36A2}" srcId="{C3436819-AA8A-45FC-AEA2-E15D284F17C8}" destId="{64EBC270-4BFD-4C00-AB8D-0E472B5741A6}" srcOrd="0" destOrd="0" parTransId="{3D1058EF-88F0-4E99-B5A2-9284855284D0}" sibTransId="{3C513122-B079-4E26-A6B3-355735F95B7C}"/>
    <dgm:cxn modelId="{04B72E88-23E5-49DC-9C9D-FB0C52682405}" type="presOf" srcId="{9B513711-D55C-4C1D-AFFE-A4F0B8C9AE61}" destId="{D4C8FCF9-94AB-464A-BAE5-D97E7949CB95}" srcOrd="0" destOrd="0" presId="urn:microsoft.com/office/officeart/2005/8/layout/chevron2"/>
    <dgm:cxn modelId="{200413AF-6585-4185-AC70-BE0C8E6C88A9}" srcId="{9B513711-D55C-4C1D-AFFE-A4F0B8C9AE61}" destId="{43EA2DBC-AF8F-4480-9980-B060882AE650}" srcOrd="2" destOrd="0" parTransId="{2767F04D-55D1-40A7-9137-1CDF1E7C9356}" sibTransId="{FF4E1A3B-E63E-4134-8936-3BF3C4EE6632}"/>
    <dgm:cxn modelId="{F39628C6-CE76-453D-B908-3194265C9800}" type="presOf" srcId="{DD944E5A-56F3-4C36-AD36-50E01F934146}" destId="{E288CF35-7BB2-417D-B4FD-1B66E85EBBFE}" srcOrd="0" destOrd="0" presId="urn:microsoft.com/office/officeart/2005/8/layout/chevron2"/>
    <dgm:cxn modelId="{46F0BDE8-8F10-4C85-B320-77C91BEEEC83}" srcId="{61114607-C855-4B73-9686-DCAC21FD1D2C}" destId="{85F76945-D579-4511-B24D-04C04859CB1A}" srcOrd="0" destOrd="0" parTransId="{C2D00EFA-9E6B-4C02-AE79-E685B1F2427F}" sibTransId="{1C9FEF9C-6B10-402B-A094-96CDAAFBC1FC}"/>
    <dgm:cxn modelId="{6E4A41EC-079B-463B-BBBE-93AE7CE1B53A}" type="presOf" srcId="{C3436819-AA8A-45FC-AEA2-E15D284F17C8}" destId="{AE9B8F43-B057-4F4A-866A-8EDC30A3E01B}" srcOrd="0" destOrd="0" presId="urn:microsoft.com/office/officeart/2005/8/layout/chevron2"/>
    <dgm:cxn modelId="{A1B0ACF8-214F-403D-A7EE-1A9FAE85BA97}" type="presParOf" srcId="{D4C8FCF9-94AB-464A-BAE5-D97E7949CB95}" destId="{7C5BEE44-9126-4A58-A83D-DD545AC7EB82}" srcOrd="0" destOrd="0" presId="urn:microsoft.com/office/officeart/2005/8/layout/chevron2"/>
    <dgm:cxn modelId="{70BEE025-3241-40E3-8C77-A8C200EBBFA8}" type="presParOf" srcId="{7C5BEE44-9126-4A58-A83D-DD545AC7EB82}" destId="{AE9B8F43-B057-4F4A-866A-8EDC30A3E01B}" srcOrd="0" destOrd="0" presId="urn:microsoft.com/office/officeart/2005/8/layout/chevron2"/>
    <dgm:cxn modelId="{8CD5A60E-E717-4657-AC1A-FF6FAA487B5E}" type="presParOf" srcId="{7C5BEE44-9126-4A58-A83D-DD545AC7EB82}" destId="{56A7ED56-E0D4-4883-9E09-499623224D97}" srcOrd="1" destOrd="0" presId="urn:microsoft.com/office/officeart/2005/8/layout/chevron2"/>
    <dgm:cxn modelId="{4658E868-790A-49AE-88FC-7656205C4431}" type="presParOf" srcId="{D4C8FCF9-94AB-464A-BAE5-D97E7949CB95}" destId="{A4E5ACA1-106F-4BD2-BF6D-FB7437BA27F6}" srcOrd="1" destOrd="0" presId="urn:microsoft.com/office/officeart/2005/8/layout/chevron2"/>
    <dgm:cxn modelId="{6819BA73-8575-4209-89CD-0378AC7B4161}" type="presParOf" srcId="{D4C8FCF9-94AB-464A-BAE5-D97E7949CB95}" destId="{64A33BBB-733D-4A9B-9A1B-87414F220560}" srcOrd="2" destOrd="0" presId="urn:microsoft.com/office/officeart/2005/8/layout/chevron2"/>
    <dgm:cxn modelId="{29CA1F24-8EEC-4BB9-B442-26BE7AF47411}" type="presParOf" srcId="{64A33BBB-733D-4A9B-9A1B-87414F220560}" destId="{9E2F5064-DC00-4221-8DD2-F39BD7C84391}" srcOrd="0" destOrd="0" presId="urn:microsoft.com/office/officeart/2005/8/layout/chevron2"/>
    <dgm:cxn modelId="{C131A201-49B6-45AE-86C5-4079A26AB78E}" type="presParOf" srcId="{64A33BBB-733D-4A9B-9A1B-87414F220560}" destId="{A0D843DA-BC61-4CA2-BD98-D5AABEDB27DF}" srcOrd="1" destOrd="0" presId="urn:microsoft.com/office/officeart/2005/8/layout/chevron2"/>
    <dgm:cxn modelId="{9A28FCF4-B525-4945-94AC-0FAB50127531}" type="presParOf" srcId="{D4C8FCF9-94AB-464A-BAE5-D97E7949CB95}" destId="{1AE84CE7-5B38-4955-829A-F244B75384EA}" srcOrd="3" destOrd="0" presId="urn:microsoft.com/office/officeart/2005/8/layout/chevron2"/>
    <dgm:cxn modelId="{6A09379F-153E-4312-857A-8ACBB391FD2F}" type="presParOf" srcId="{D4C8FCF9-94AB-464A-BAE5-D97E7949CB95}" destId="{09DC90C3-7AD0-4D83-B848-A33F48A7C047}" srcOrd="4" destOrd="0" presId="urn:microsoft.com/office/officeart/2005/8/layout/chevron2"/>
    <dgm:cxn modelId="{E4169CFF-83A7-4CEF-A1B3-115C9F39C5E5}" type="presParOf" srcId="{09DC90C3-7AD0-4D83-B848-A33F48A7C047}" destId="{544F775C-2FE2-4B5E-91DB-AA62F8847FFA}" srcOrd="0" destOrd="0" presId="urn:microsoft.com/office/officeart/2005/8/layout/chevron2"/>
    <dgm:cxn modelId="{6C2DC5B9-FFAA-48DA-A766-F067A288832D}" type="presParOf" srcId="{09DC90C3-7AD0-4D83-B848-A33F48A7C047}" destId="{775F08AB-27C2-4856-957A-5019F96DA8B0}" srcOrd="1" destOrd="0" presId="urn:microsoft.com/office/officeart/2005/8/layout/chevron2"/>
    <dgm:cxn modelId="{0201D64A-D664-4739-96F8-13084959C8AA}" type="presParOf" srcId="{D4C8FCF9-94AB-464A-BAE5-D97E7949CB95}" destId="{5B089620-8864-4745-829F-DAA0FF18A1FF}" srcOrd="5" destOrd="0" presId="urn:microsoft.com/office/officeart/2005/8/layout/chevron2"/>
    <dgm:cxn modelId="{2726A810-1C98-4715-B39E-CBDD6E734FC0}" type="presParOf" srcId="{D4C8FCF9-94AB-464A-BAE5-D97E7949CB95}" destId="{743E3BC7-C68C-4EC2-B051-CABFB02B8EE6}" srcOrd="6" destOrd="0" presId="urn:microsoft.com/office/officeart/2005/8/layout/chevron2"/>
    <dgm:cxn modelId="{4441596E-2D4A-43FC-ADD9-F200B4AEE207}" type="presParOf" srcId="{743E3BC7-C68C-4EC2-B051-CABFB02B8EE6}" destId="{47A912C0-F713-4822-A986-F4F66046DA96}" srcOrd="0" destOrd="0" presId="urn:microsoft.com/office/officeart/2005/8/layout/chevron2"/>
    <dgm:cxn modelId="{ABF36F92-005B-4AD8-B751-81D59F604FBF}" type="presParOf" srcId="{743E3BC7-C68C-4EC2-B051-CABFB02B8EE6}" destId="{E288CF35-7BB2-417D-B4FD-1B66E85EBBF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9B8F43-B057-4F4A-866A-8EDC30A3E01B}">
      <dsp:nvSpPr>
        <dsp:cNvPr id="0" name=""/>
        <dsp:cNvSpPr/>
      </dsp:nvSpPr>
      <dsp:spPr>
        <a:xfrm rot="5400000">
          <a:off x="-212383" y="295310"/>
          <a:ext cx="1415891" cy="991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右心房</a:t>
          </a:r>
        </a:p>
      </dsp:txBody>
      <dsp:txXfrm rot="-5400000">
        <a:off x="2" y="578488"/>
        <a:ext cx="991123" cy="424768"/>
      </dsp:txXfrm>
    </dsp:sp>
    <dsp:sp modelId="{56A7ED56-E0D4-4883-9E09-499623224D97}">
      <dsp:nvSpPr>
        <dsp:cNvPr id="0" name=""/>
        <dsp:cNvSpPr/>
      </dsp:nvSpPr>
      <dsp:spPr>
        <a:xfrm rot="5400000">
          <a:off x="3017136" y="-1943086"/>
          <a:ext cx="920329" cy="49723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入口为前腔静脉、奇静脉和后腔静脉，出口为右房室口。</a:t>
          </a:r>
        </a:p>
      </dsp:txBody>
      <dsp:txXfrm rot="-5400000">
        <a:off x="991124" y="127853"/>
        <a:ext cx="4927428" cy="830475"/>
      </dsp:txXfrm>
    </dsp:sp>
    <dsp:sp modelId="{9E2F5064-DC00-4221-8DD2-F39BD7C84391}">
      <dsp:nvSpPr>
        <dsp:cNvPr id="0" name=""/>
        <dsp:cNvSpPr/>
      </dsp:nvSpPr>
      <dsp:spPr>
        <a:xfrm rot="5400000">
          <a:off x="-212383" y="1893386"/>
          <a:ext cx="1415891" cy="991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右心室</a:t>
          </a:r>
        </a:p>
      </dsp:txBody>
      <dsp:txXfrm rot="-5400000">
        <a:off x="2" y="2176564"/>
        <a:ext cx="991123" cy="424768"/>
      </dsp:txXfrm>
    </dsp:sp>
    <dsp:sp modelId="{A0D843DA-BC61-4CA2-BD98-D5AABEDB27DF}">
      <dsp:nvSpPr>
        <dsp:cNvPr id="0" name=""/>
        <dsp:cNvSpPr/>
      </dsp:nvSpPr>
      <dsp:spPr>
        <a:xfrm rot="5400000">
          <a:off x="2702991" y="-345010"/>
          <a:ext cx="1548619" cy="49723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入口为右房室口，有三尖瓣，以检索固定在乳头肌上。心室内有一条粗大的横纹肌。出口为肺动脉口，有三个半月瓣。</a:t>
          </a:r>
        </a:p>
      </dsp:txBody>
      <dsp:txXfrm rot="-5400000">
        <a:off x="991124" y="1442454"/>
        <a:ext cx="4896758" cy="1397425"/>
      </dsp:txXfrm>
    </dsp:sp>
    <dsp:sp modelId="{544F775C-2FE2-4B5E-91DB-AA62F8847FFA}">
      <dsp:nvSpPr>
        <dsp:cNvPr id="0" name=""/>
        <dsp:cNvSpPr/>
      </dsp:nvSpPr>
      <dsp:spPr>
        <a:xfrm rot="5400000">
          <a:off x="-212383" y="3177317"/>
          <a:ext cx="1415891" cy="991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左心房</a:t>
          </a:r>
        </a:p>
      </dsp:txBody>
      <dsp:txXfrm rot="-5400000">
        <a:off x="2" y="3460495"/>
        <a:ext cx="991123" cy="424768"/>
      </dsp:txXfrm>
    </dsp:sp>
    <dsp:sp modelId="{775F08AB-27C2-4856-957A-5019F96DA8B0}">
      <dsp:nvSpPr>
        <dsp:cNvPr id="0" name=""/>
        <dsp:cNvSpPr/>
      </dsp:nvSpPr>
      <dsp:spPr>
        <a:xfrm rot="5400000">
          <a:off x="3017136" y="938920"/>
          <a:ext cx="920329" cy="49723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有左心耳，入口为</a:t>
          </a:r>
          <a:r>
            <a:rPr lang="en-US" altLang="zh-CN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5-8</a:t>
          </a: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条肺静脉，出口为左心房入口。</a:t>
          </a:r>
        </a:p>
      </dsp:txBody>
      <dsp:txXfrm rot="-5400000">
        <a:off x="991124" y="3009860"/>
        <a:ext cx="4927428" cy="830475"/>
      </dsp:txXfrm>
    </dsp:sp>
    <dsp:sp modelId="{47A912C0-F713-4822-A986-F4F66046DA96}">
      <dsp:nvSpPr>
        <dsp:cNvPr id="0" name=""/>
        <dsp:cNvSpPr/>
      </dsp:nvSpPr>
      <dsp:spPr>
        <a:xfrm rot="5400000">
          <a:off x="-212383" y="4461248"/>
          <a:ext cx="1415891" cy="99112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左心室</a:t>
          </a:r>
        </a:p>
      </dsp:txBody>
      <dsp:txXfrm rot="-5400000">
        <a:off x="2" y="4744426"/>
        <a:ext cx="991123" cy="424768"/>
      </dsp:txXfrm>
    </dsp:sp>
    <dsp:sp modelId="{E288CF35-7BB2-417D-B4FD-1B66E85EBBFE}">
      <dsp:nvSpPr>
        <dsp:cNvPr id="0" name=""/>
        <dsp:cNvSpPr/>
      </dsp:nvSpPr>
      <dsp:spPr>
        <a:xfrm rot="5400000">
          <a:off x="3017136" y="2222851"/>
          <a:ext cx="920329" cy="49723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kern="1200" baseline="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rPr>
            <a:t>入口为左房室口，有二尖瓣，以腱索固定在乳头肌上。心室内有多条细的心横机。出口为主动脉口，有三个半月瓣。</a:t>
          </a:r>
        </a:p>
      </dsp:txBody>
      <dsp:txXfrm rot="-5400000">
        <a:off x="991124" y="4293791"/>
        <a:ext cx="4927428" cy="830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家畜解剖生理的认知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524000" y="342900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项目七      心血管系统的认识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CECFF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任务一      心脏和血管的认识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ECFF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92705" y="175260"/>
            <a:ext cx="63792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二、血管   包括动脉、静脉、毛细血管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（一）动脉：是接受心脏血液流出的血管，管径粗、壁厚、弹性好，不易塌陷。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110" y="1393464"/>
            <a:ext cx="5947976" cy="441706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540323" y="6058238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猪胸腔动脉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379444" y="2861277"/>
            <a:ext cx="5185718" cy="1710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右心房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动脉干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左心房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左奇静脉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5.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食管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6.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胸主动脉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495" y="1821720"/>
            <a:ext cx="5991483" cy="465322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20265" y="269875"/>
            <a:ext cx="962152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二、血管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（二）静脉 </a:t>
            </a:r>
            <a:r>
              <a:rPr lang="zh-CN" altLang="en-US" sz="240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是心脏血液回流的血管，管径大、壁薄、弹性差，易塌陷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90406" y="2762423"/>
            <a:ext cx="3209399" cy="1710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颈静脉是临床静脉注射和采血的常用部位。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4" name="图片 15363"/>
          <p:cNvPicPr/>
          <p:nvPr/>
        </p:nvPicPr>
        <p:blipFill>
          <a:blip r:embed="rId1"/>
          <a:stretch>
            <a:fillRect/>
          </a:stretch>
        </p:blipFill>
        <p:spPr>
          <a:xfrm>
            <a:off x="3959225" y="1383665"/>
            <a:ext cx="7797165" cy="49555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矩形 14"/>
          <p:cNvSpPr/>
          <p:nvPr/>
        </p:nvSpPr>
        <p:spPr>
          <a:xfrm>
            <a:off x="992823" y="2737485"/>
            <a:ext cx="1657350" cy="3000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（一）体循环路径又称为大循环路径进行营养物质循环。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肺循环路径又称为小循环路径，只进行气体交换。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033073" y="348152"/>
            <a:ext cx="32308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二、血管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（四）体循环与肺循环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65250" y="741680"/>
            <a:ext cx="61391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二、血管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（三）</a:t>
            </a:r>
            <a:r>
              <a:rPr lang="zh-CN" altLang="en-US" sz="240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毛细血管 位于小动脉静脉间的微细血管，是血液与组织间物质交换的场所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descr="20140624180048-12718293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300" y="2278380"/>
            <a:ext cx="6817995" cy="40246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222422"/>
            <a:ext cx="29546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二、血管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（四）胎儿血液循环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257" y="1815760"/>
            <a:ext cx="5973903" cy="418173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546574" y="2955234"/>
            <a:ext cx="5018588" cy="28624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肺静脉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肝静脉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后腔静脉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右心房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右心室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头部和前肢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身体前部的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V—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前腔静脉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右心房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右心室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肺动脉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22242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三、血液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16765" y="773088"/>
            <a:ext cx="7765774" cy="1519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（一）体液和内环境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体液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指动物机体内的水及溶解于水中的物质总称。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内环境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：组织液或者细胞外液称为机体的内环境。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（二）血液的组成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6235" y="2553851"/>
            <a:ext cx="8583912" cy="43041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222422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三、血液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（四）血液的凝固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049" y="1377812"/>
            <a:ext cx="4794802" cy="315970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851" y="1098995"/>
            <a:ext cx="5753100" cy="34385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45635" y="3059668"/>
            <a:ext cx="689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Ga+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45635" y="3613928"/>
            <a:ext cx="689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Ga+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19450" y="4639260"/>
            <a:ext cx="5018588" cy="16818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血凝过程：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凝血酶原激活物的形成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凝血酶原转变为凝血酶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纤维蛋白原转变为纤维蛋白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542002" y="169413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复习思考题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94291" y="631078"/>
            <a:ext cx="1085680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牛常用于采血的静脉是（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、头静脉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、颈外静脉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、颈内静脉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、颈深静脉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、颈浅静脉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牛子宫的血液供自（  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、脐动脉、臀前动脉和阴道动脉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、卵巢动脉、脐动脉和阴道动脉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、卵巢动脉、脐动脉和臀前动脉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、卵巢动脉、髂外动脉和阴道动脉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、卵巢动脉、臀前动脉和阴道动脉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在临床上，给羊静脉输液常用的血管是（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、前腔静脉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、后腔静脉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、颈外静脉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、颈内静脉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、臂头静脉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收集胃、肠脾、胰血液回流的静脉血管是（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、肝门静脉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肾门静脉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肺门静脉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肠系膜前静脉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肠系膜后静脉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前腔静脉和后腔静脉的血液汇入（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左心房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右心房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左心室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右心室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冠状窦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心脏自身的营养动脉是（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冠状动脉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升主动脉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胸廓内动脉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胸主动脉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降主动脉</a:t>
            </a:r>
            <a:endParaRPr kumimoji="0" lang="en-US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7.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左心室血液流入（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主动脉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前腔静脉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后腔静脉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542001" y="0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复习思考题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487025"/>
            <a:ext cx="11807687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8.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血液由左心室输出，经主动脉及分支分布到全身组织，由毛细血管和静脉回到右心房，次循环称为（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体循环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小循环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门静脉循环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微循环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肺循环 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9.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家畜心脏的正常形态是（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圆形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扁圆形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椭圆形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圆柱形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倒圆锥形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10.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心脏的传导系统包括窦房结。房室结、房室束和（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神经纤维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神经原纤维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肌原纤维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胶原纤维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浦金野纤维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11.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猫前置采血的静脉是（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腋静脉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头静脉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臂静脉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隐静脉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正中静脉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12.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位于房间隔右心房侧心内膜下，呈结节状，属于心传导系统的结构是（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窦房结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房室结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静脉间结节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房室束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浦金野纤维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13.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临床上经常用来给牛、羊采血、输液的大静脉是（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臂头静脉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颈内静脉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颈外静脉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前腔静脉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后腔静脉 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14.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右心室口上的瓣膜称为（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二尖瓣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三尖瓣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半月瓣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主动脉瓣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肺干瓣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15.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右心室收缩使血液射入（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kumimoji="0" lang="zh-CN" altLang="zh-CN" sz="24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355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主动脉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肺动脉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肺静脉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前腔静脉 </a:t>
            </a:r>
            <a:r>
              <a:rPr kumimoji="0" lang="en-US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后腔静脉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1233170" y="7772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43305" y="1828165"/>
            <a:ext cx="10069830" cy="32619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了解心血管系统组成和功能；</a:t>
            </a:r>
            <a:endParaRPr lang="zh-CN" altLang="en-US" noProof="0" dirty="0">
              <a:ln>
                <a:noFill/>
              </a:ln>
              <a:effectLst/>
              <a:uLnTx/>
              <a:uFillTx/>
              <a:ea typeface="宋体" panose="02010600030101010101" pitchFamily="2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熟识血液的组成和血细胞的形态结构及机能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熟识心脏的位置、形态结构和血管种类、构造、血液运行</a:t>
            </a:r>
            <a:r>
              <a:rPr lang="zh-CN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径路</a:t>
            </a:r>
            <a:endParaRPr lang="zh-CN" noProof="0" dirty="0">
              <a:ln>
                <a:noFill/>
              </a:ln>
              <a:effectLst/>
              <a:uLnTx/>
              <a:uFillTx/>
              <a:ea typeface="宋体" panose="02010600030101010101" pitchFamily="2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noProof="0" dirty="0">
                <a:ln>
                  <a:noFill/>
                </a:ln>
                <a:effectLst/>
                <a:uLnTx/>
                <a:uFillTx/>
                <a:ea typeface="宋体" panose="02010600030101010101" pitchFamily="2" charset="-122"/>
                <a:sym typeface="+mn-ea"/>
              </a:rPr>
              <a:t>能识别心脏在动物体表投影位置及心脏形态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885" y="1819275"/>
            <a:ext cx="5383530" cy="31051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48840" y="407035"/>
            <a:ext cx="59105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心血管系统由心脏、血管和血液组成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（一）心脏的形态和位置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8927" y="5148294"/>
            <a:ext cx="6598506" cy="1433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主动脉弓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动脉韧带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臂头干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右心房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5.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冠状沟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6.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右心室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7.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圆锥旁室间沟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肺静脉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肺干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10.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左心房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11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左心室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627495" y="1798955"/>
            <a:ext cx="5099050" cy="40151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（一）心脏的形态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：心脏为中空的倒圆锥肌质性器官，其前缘稍凸，后缘平而直。上部大有心基，有进出心的大血管；下部小且游离称为心尖。有冠状沟和左、右纵沟，沟内有营养心的血管和脂肪。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心脏的位置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：胸腔纵膈内两肺间偏左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    牛心脏在第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3-6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肋间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24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猪心脏</a:t>
            </a:r>
            <a:r>
              <a:rPr lang="zh-CN" altLang="en-US" sz="24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第</a:t>
            </a:r>
            <a:r>
              <a:rPr lang="en-US" altLang="zh-CN" sz="24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2-5</a:t>
            </a:r>
            <a:r>
              <a:rPr lang="zh-CN" altLang="en-US" sz="24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肋间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        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25984"/>
            <a:ext cx="5812558" cy="500603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379444" y="2755260"/>
            <a:ext cx="5185718" cy="1710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（二）心脏的构造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心脏由心肌组成，分为四个腔室：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右心房、左心房、右心室和左心室。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心脏由心包包裹，心包为纵隔的一部分，纵隔将胸腔分为左右两部分。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53513" y="6173912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宋体" panose="02010600030101010101" pitchFamily="2" charset="-122"/>
                <a:cs typeface="+mn-cs"/>
              </a:rPr>
              <a:t>心脏的构造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08592" y="76705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（二）心脏的构造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30965" y="1189016"/>
            <a:ext cx="6326965" cy="5122520"/>
          </a:xfrm>
          <a:prstGeom prst="rect">
            <a:avLst/>
          </a:prstGeom>
        </p:spPr>
      </p:pic>
      <p:graphicFrame>
        <p:nvGraphicFramePr>
          <p:cNvPr id="7" name="图示 6"/>
          <p:cNvGraphicFramePr/>
          <p:nvPr/>
        </p:nvGraphicFramePr>
        <p:xfrm>
          <a:off x="6095998" y="887896"/>
          <a:ext cx="5963479" cy="5747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4111488" y="275671"/>
            <a:ext cx="29519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（二）心脏的构造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359957" y="2954042"/>
            <a:ext cx="5185718" cy="1710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动脉干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左房室口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腱索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乳头肌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5.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肉柱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6.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左心室壁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7.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心尖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8.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右心室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9.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主动脉口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76" y="1099152"/>
            <a:ext cx="6087743" cy="51780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111488" y="275671"/>
            <a:ext cx="29519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（二）心脏的构造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70" y="1279181"/>
            <a:ext cx="5667837" cy="504747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379444" y="2861277"/>
            <a:ext cx="5185718" cy="17107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心壁分为三层，由外向内为：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心外膜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心内膜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11487" y="275671"/>
            <a:ext cx="3309729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（三）心壁的构造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74853" y="222422"/>
            <a:ext cx="29546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（四）心脏传导系统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60671"/>
            <a:ext cx="7691914" cy="471770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933038" y="2594919"/>
            <a:ext cx="3632124" cy="197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心脏传导系统包括：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窦房结、结间束、房室结、房室束和浦肯野纤维。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2726" y="164534"/>
            <a:ext cx="1723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一、心脏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（五）心包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631495" y="728686"/>
            <a:ext cx="5306781" cy="662277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88250" y="2341245"/>
            <a:ext cx="3632200" cy="2978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心包分为浆膜心包和纤维心包，浆膜心包为包围心脏的浆膜囊，分为脏面（心外膜）和壁面。脏面和壁面之间的腔隙称为心包腔，之间的液体为心包液。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2039</Words>
  <Application>WPS 演示</Application>
  <PresentationFormat>宽屏</PresentationFormat>
  <Paragraphs>157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Arial</vt:lpstr>
      <vt:lpstr>Times New Roman</vt:lpstr>
      <vt:lpstr>等线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 manman</dc:creator>
  <cp:lastModifiedBy>周生生</cp:lastModifiedBy>
  <cp:revision>7</cp:revision>
  <dcterms:created xsi:type="dcterms:W3CDTF">2020-11-06T16:47:00Z</dcterms:created>
  <dcterms:modified xsi:type="dcterms:W3CDTF">2020-11-21T15:16:02Z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