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sldIdLst>
    <p:sldId id="260" r:id="rId4"/>
    <p:sldId id="261" r:id="rId5"/>
    <p:sldId id="262" r:id="rId6"/>
    <p:sldId id="263" r:id="rId7"/>
    <p:sldId id="264" r:id="rId8"/>
    <p:sldId id="265" r:id="rId9"/>
    <p:sldId id="258" r:id="rId1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>
  <p:cSld name="标题幻灯片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40290" name="标题 140289"/>
          <p:cNvSpPr>
            <a:spLocks noGrp="1" noRot="1"/>
          </p:cNvSpPr>
          <p:nvPr>
            <p:ph type="ctrTitle"/>
          </p:nvPr>
        </p:nvSpPr>
        <p:spPr>
          <a:xfrm>
            <a:off x="5283200" y="1066800"/>
            <a:ext cx="6197600" cy="19812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>
              <a:defRPr/>
            </a:lvl1pPr>
          </a:lstStyle>
          <a:p>
            <a:pPr lvl="0" fontAlgn="base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140291" name="副标题 140290"/>
          <p:cNvSpPr>
            <a:spLocks noGrp="1" noRot="1"/>
          </p:cNvSpPr>
          <p:nvPr>
            <p:ph type="subTitle" idx="1"/>
          </p:nvPr>
        </p:nvSpPr>
        <p:spPr>
          <a:xfrm>
            <a:off x="5283200" y="3657600"/>
            <a:ext cx="6096000" cy="16764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ctr">
              <a:buNone/>
              <a:defRPr/>
            </a:lvl1pPr>
            <a:lvl2pPr marL="457200" lvl="1" indent="0" algn="ctr">
              <a:buNone/>
              <a:defRPr/>
            </a:lvl2pPr>
            <a:lvl3pPr marL="914400" lvl="2" indent="0" algn="ctr">
              <a:buNone/>
              <a:defRPr/>
            </a:lvl3pPr>
            <a:lvl4pPr marL="1371600" lvl="3" indent="0" algn="ctr">
              <a:buNone/>
              <a:defRPr/>
            </a:lvl4pPr>
            <a:lvl5pPr marL="1828800" lvl="4" indent="0" algn="ctr">
              <a:buNone/>
              <a:defRPr/>
            </a:lvl5pPr>
          </a:lstStyle>
          <a:p>
            <a:pPr lvl="0" fontAlgn="base"/>
            <a:r>
              <a:rPr lang="zh-CN" altLang="en-US" strike="noStrike" noProof="1" dirty="0"/>
              <a:t>单击此处编辑母版副标题样式</a:t>
            </a:r>
            <a:endParaRPr lang="zh-CN" altLang="en-US" strike="noStrike" noProof="1" dirty="0"/>
          </a:p>
        </p:txBody>
      </p:sp>
      <p:sp>
        <p:nvSpPr>
          <p:cNvPr id="140292" name="日期占位符 140291"/>
          <p:cNvSpPr>
            <a:spLocks noGrp="1"/>
          </p:cNvSpPr>
          <p:nvPr>
            <p:ph type="dt" sz="half" idx="2"/>
          </p:nvPr>
        </p:nvSpPr>
        <p:spPr>
          <a:xfrm>
            <a:off x="402167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>
              <a:defRPr sz="1400"/>
            </a:lvl1pPr>
          </a:lstStyle>
          <a:p>
            <a:pPr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3" name="页脚占位符 140292"/>
          <p:cNvSpPr>
            <a:spLocks noGrp="1"/>
          </p:cNvSpPr>
          <p:nvPr>
            <p:ph type="ftr" sz="quarter" idx="3"/>
          </p:nvPr>
        </p:nvSpPr>
        <p:spPr>
          <a:xfrm>
            <a:off x="4165600" y="607695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ctr">
              <a:defRPr sz="1400"/>
            </a:lvl1pPr>
          </a:lstStyle>
          <a:p>
            <a:pPr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4" name="灯片编号占位符 140293"/>
          <p:cNvSpPr>
            <a:spLocks noGrp="1"/>
          </p:cNvSpPr>
          <p:nvPr>
            <p:ph type="sldNum" sz="quarter" idx="4"/>
          </p:nvPr>
        </p:nvSpPr>
        <p:spPr>
          <a:xfrm>
            <a:off x="8737600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r">
              <a:defRPr sz="1400"/>
            </a:lvl1pPr>
          </a:lstStyle>
          <a:p>
            <a:pPr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06400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14111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46092" y="685800"/>
            <a:ext cx="2847975" cy="5181600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02167" y="685800"/>
            <a:ext cx="8378825" cy="51816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39265"/>
          <p:cNvSpPr>
            <a:spLocks noGrp="1" noRot="1"/>
          </p:cNvSpPr>
          <p:nvPr>
            <p:ph type="title"/>
          </p:nvPr>
        </p:nvSpPr>
        <p:spPr>
          <a:xfrm>
            <a:off x="402167" y="685800"/>
            <a:ext cx="11387667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 indent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139266"/>
          <p:cNvSpPr>
            <a:spLocks noGrp="1" noRot="1"/>
          </p:cNvSpPr>
          <p:nvPr>
            <p:ph type="body"/>
          </p:nvPr>
        </p:nvSpPr>
        <p:spPr>
          <a:xfrm>
            <a:off x="406400" y="1981200"/>
            <a:ext cx="11387667" cy="3886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39268" name="日期占位符 139267"/>
          <p:cNvSpPr>
            <a:spLocks noGrp="1"/>
          </p:cNvSpPr>
          <p:nvPr>
            <p:ph type="dt" sz="half" idx="2"/>
          </p:nvPr>
        </p:nvSpPr>
        <p:spPr>
          <a:xfrm>
            <a:off x="402167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69" name="页脚占位符 139268"/>
          <p:cNvSpPr>
            <a:spLocks noGrp="1"/>
          </p:cNvSpPr>
          <p:nvPr>
            <p:ph type="ftr" sz="quarter" idx="3"/>
          </p:nvPr>
        </p:nvSpPr>
        <p:spPr>
          <a:xfrm>
            <a:off x="4165600" y="601980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70" name="灯片编号占位符 139269"/>
          <p:cNvSpPr>
            <a:spLocks noGrp="1"/>
          </p:cNvSpPr>
          <p:nvPr>
            <p:ph type="sldNum" sz="quarter" idx="4"/>
          </p:nvPr>
        </p:nvSpPr>
        <p:spPr>
          <a:xfrm>
            <a:off x="8737600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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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/>
        </p:nvSpPr>
        <p:spPr>
          <a:xfrm>
            <a:off x="1334135" y="976630"/>
            <a:ext cx="9144000" cy="7315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</a:rPr>
              <a:t>模块三    家禽解剖生理认知</a:t>
            </a:r>
            <a:endParaRPr lang="zh-CN" altLang="en-US" sz="32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副标题 2"/>
          <p:cNvSpPr>
            <a:spLocks noGrp="1"/>
          </p:cNvSpPr>
          <p:nvPr/>
        </p:nvSpPr>
        <p:spPr>
          <a:xfrm>
            <a:off x="1071880" y="2334895"/>
            <a:ext cx="9144000" cy="28314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项目四   家禽内分泌、神经系统和体温的认识</a:t>
            </a:r>
            <a:endParaRPr lang="zh-CN" altLang="en-US" sz="28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32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32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28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任务一  </a:t>
            </a:r>
            <a:r>
              <a:rPr lang="zh-CN" altLang="en-US" sz="28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家禽内分泌的认识</a:t>
            </a:r>
            <a:endParaRPr lang="zh-CN" altLang="en-US" sz="28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内容占位符 2"/>
          <p:cNvSpPr>
            <a:spLocks noGrp="1"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9pPr>
          </a:lstStyle>
          <a:p>
            <a:pPr fontAlgn="auto">
              <a:lnSpc>
                <a:spcPct val="150000"/>
              </a:lnSpc>
            </a:pPr>
            <a:endParaRPr lang="zh-CN" altLang="en-US">
              <a:solidFill>
                <a:schemeClr val="bg2">
                  <a:lumMod val="50000"/>
                </a:schemeClr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zh-CN" altLang="en-US">
                <a:solidFill>
                  <a:schemeClr val="bg2">
                    <a:lumMod val="50000"/>
                  </a:schemeClr>
                </a:solidFill>
              </a:rPr>
              <a:t>了解家禽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内分泌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</a:rPr>
              <a:t>组成和功能</a:t>
            </a:r>
            <a:endParaRPr lang="zh-CN" altLang="en-US">
              <a:solidFill>
                <a:schemeClr val="bg2">
                  <a:lumMod val="50000"/>
                </a:schemeClr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zh-CN" altLang="en-US">
                <a:solidFill>
                  <a:schemeClr val="bg2">
                    <a:lumMod val="50000"/>
                  </a:schemeClr>
                </a:solidFill>
              </a:rPr>
              <a:t>熟识家禽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内分泌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器官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  <a:sym typeface="+mn-ea"/>
              </a:rPr>
              <a:t>的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</a:rPr>
              <a:t>形态结构和生理功能特点</a:t>
            </a:r>
            <a:endParaRPr lang="zh-CN" altLang="en-US">
              <a:solidFill>
                <a:schemeClr val="bg2">
                  <a:lumMod val="50000"/>
                </a:schemeClr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zh-CN" altLang="en-US">
                <a:solidFill>
                  <a:schemeClr val="bg2">
                    <a:lumMod val="50000"/>
                  </a:schemeClr>
                </a:solidFill>
              </a:rPr>
              <a:t>识别家禽主要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内分泌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器官位置、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</a:rPr>
              <a:t>形态结构</a:t>
            </a:r>
            <a:endParaRPr lang="zh-CN" altLang="en-US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/>
        </p:nvSpPr>
        <p:spPr>
          <a:xfrm>
            <a:off x="898525" y="1346835"/>
            <a:ext cx="10515600" cy="7258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</a:lstStyle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教学目标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039495" y="890270"/>
            <a:ext cx="10687050" cy="46462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>
                <a:solidFill>
                  <a:schemeClr val="bg2">
                    <a:lumMod val="50000"/>
                  </a:schemeClr>
                </a:solidFill>
              </a:rPr>
              <a:t>家禽内分泌系统组成</a:t>
            </a:r>
            <a:endParaRPr lang="zh-CN" altLang="en-US" sz="28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sym typeface="+mn-ea"/>
              </a:rPr>
              <a:t>    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 </a:t>
            </a:r>
            <a:endParaRPr lang="zh-CN" altLang="en-US" sz="2400">
              <a:solidFill>
                <a:schemeClr val="bg2">
                  <a:lumMod val="50000"/>
                </a:schemeClr>
              </a:solidFill>
              <a:sym typeface="+mn-ea"/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     内分泌器官</a:t>
            </a:r>
            <a:endParaRPr lang="zh-CN" altLang="en-US" sz="2400">
              <a:solidFill>
                <a:schemeClr val="bg2">
                  <a:lumMod val="50000"/>
                </a:schemeClr>
              </a:solidFill>
              <a:sym typeface="+mn-ea"/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    </a:t>
            </a:r>
            <a:endParaRPr lang="zh-CN" altLang="en-US" sz="2400">
              <a:solidFill>
                <a:schemeClr val="bg2">
                  <a:lumMod val="50000"/>
                </a:schemeClr>
              </a:solidFill>
              <a:sym typeface="+mn-ea"/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     内分泌细胞</a:t>
            </a:r>
            <a:endParaRPr lang="zh-CN" altLang="en-US" sz="2400">
              <a:solidFill>
                <a:schemeClr val="bg2">
                  <a:lumMod val="50000"/>
                </a:schemeClr>
              </a:solidFill>
              <a:sym typeface="+mn-ea"/>
            </a:endParaRPr>
          </a:p>
          <a:p>
            <a:endParaRPr lang="zh-CN" altLang="en-US" sz="2400">
              <a:solidFill>
                <a:schemeClr val="bg2">
                  <a:lumMod val="50000"/>
                </a:schemeClr>
              </a:solidFill>
              <a:sym typeface="+mn-ea"/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一、甲状腺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        位置：胸腔前口处气管两侧，紧靠颈总动脉和颈静脉。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  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   形态：一对、椭圆形、暗红色的小体。呈黄豆粒大小。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   机能：分泌甲状腺激素。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左大括号 8201"/>
          <p:cNvSpPr/>
          <p:nvPr/>
        </p:nvSpPr>
        <p:spPr>
          <a:xfrm>
            <a:off x="1332230" y="1951355"/>
            <a:ext cx="231140" cy="904240"/>
          </a:xfrm>
          <a:prstGeom prst="leftBrace">
            <a:avLst>
              <a:gd name="adj1" fmla="val 25000"/>
              <a:gd name="adj2" fmla="val 50000"/>
            </a:avLst>
          </a:prstGeom>
          <a:noFill/>
          <a:ln w="38100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solidFill>
                <a:schemeClr val="accent1">
                  <a:lumMod val="1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159510" y="1305560"/>
            <a:ext cx="10566400" cy="50158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二、甲状旁腺：呈黄色或淡褐色，很小，位于甲状腺后端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三、脑垂体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位置：丘脑下部，呈扁平长卵圆形，以垂体柄与间脑相连，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   分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  垂体前叶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  垂体后叶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机能：分泌多种激素，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调节机体的生长发育及新陈代谢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endParaRPr lang="zh-CN" altLang="en-US" sz="28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sym typeface="+mn-ea"/>
              </a:rPr>
              <a:t>                </a:t>
            </a:r>
            <a:endParaRPr lang="zh-CN" altLang="en-US" sz="280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147" name="左大括号 8201"/>
          <p:cNvSpPr/>
          <p:nvPr/>
        </p:nvSpPr>
        <p:spPr>
          <a:xfrm>
            <a:off x="1573530" y="3596005"/>
            <a:ext cx="140970" cy="994410"/>
          </a:xfrm>
          <a:prstGeom prst="leftBrace">
            <a:avLst>
              <a:gd name="adj1" fmla="val 25000"/>
              <a:gd name="adj2" fmla="val 50000"/>
            </a:avLst>
          </a:prstGeom>
          <a:noFill/>
          <a:ln w="38100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solidFill>
                <a:schemeClr val="accent1">
                  <a:lumMod val="1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220470" y="751840"/>
            <a:ext cx="10324465" cy="57543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四、肾上腺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800">
                <a:solidFill>
                  <a:schemeClr val="bg2">
                    <a:lumMod val="50000"/>
                  </a:schemeClr>
                </a:solidFill>
              </a:rPr>
              <a:t>      </a:t>
            </a:r>
            <a:endParaRPr lang="zh-CN" altLang="en-US" sz="28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800">
                <a:solidFill>
                  <a:schemeClr val="bg2">
                    <a:lumMod val="50000"/>
                  </a:schemeClr>
                </a:solidFill>
              </a:rPr>
              <a:t>  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位置： 左右各一，位于肾前端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形态：卵圆形、锥形或不规则形，黄色、橘黄或淡褐色。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结构功能：同家畜相似。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五、腮后腺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 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形态位置：成对，位于甲状腺和甲状旁腺的后方，呈球形，淡红色。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功能：能分泌降钙素，调节血钙水平。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六、胰岛：同家畜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204595" y="1582420"/>
            <a:ext cx="9344660" cy="2122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>
                <a:solidFill>
                  <a:schemeClr val="bg2">
                    <a:lumMod val="50000"/>
                  </a:schemeClr>
                </a:solidFill>
              </a:rPr>
              <a:t>七、性腺     基本同家畜</a:t>
            </a:r>
            <a:endParaRPr lang="zh-CN" altLang="en-US" sz="28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800">
                <a:solidFill>
                  <a:schemeClr val="bg2">
                    <a:lumMod val="50000"/>
                  </a:schemeClr>
                </a:solidFill>
              </a:rPr>
              <a:t>  </a:t>
            </a:r>
            <a:endParaRPr lang="zh-CN" altLang="en-US" sz="28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800">
                <a:solidFill>
                  <a:schemeClr val="bg2">
                    <a:lumMod val="50000"/>
                  </a:schemeClr>
                </a:solidFill>
              </a:rPr>
              <a:t>      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雌激素：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促进输卵管发育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  孕激素：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促进母禽排卵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左大括号 2"/>
          <p:cNvSpPr/>
          <p:nvPr/>
        </p:nvSpPr>
        <p:spPr>
          <a:xfrm>
            <a:off x="1689735" y="2658110"/>
            <a:ext cx="75565" cy="87503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 altLang="zh-CN"/>
              <a:t> </a:t>
            </a:r>
            <a:r>
              <a:rPr lang="en-US" altLang="zh-CN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复习思考题</a:t>
            </a:r>
            <a:endParaRPr lang="zh-CN" altLang="en-US" sz="32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fontAlgn="auto">
              <a:lnSpc>
                <a:spcPct val="150000"/>
              </a:lnSpc>
            </a:pPr>
            <a:r>
              <a:rPr lang="en-US" altLang="zh-CN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家禽内分泌由___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___和______组成。</a:t>
            </a:r>
            <a:endParaRPr lang="zh-CN" altLang="en-US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2.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雌激素可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促进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___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___发育。</a:t>
            </a:r>
            <a:endParaRPr lang="zh-CN" altLang="en-US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3. 孕激素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可</a:t>
            </a:r>
            <a:r>
              <a:rPr lang="en-US" altLang="zh-CN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促进母禽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______</a:t>
            </a:r>
            <a:r>
              <a:rPr lang="en-US" altLang="zh-CN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</a:t>
            </a:r>
            <a:endParaRPr lang="en-US" altLang="zh-CN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古瓶荷花">
  <a:themeElements>
    <a:clrScheme name="">
      <a:dk1>
        <a:srgbClr val="0033CC"/>
      </a:dk1>
      <a:lt1>
        <a:srgbClr val="FFFFFF"/>
      </a:lt1>
      <a:dk2>
        <a:srgbClr val="007572"/>
      </a:dk2>
      <a:lt2>
        <a:srgbClr val="C0C0C0"/>
      </a:lt2>
      <a:accent1>
        <a:srgbClr val="CCECFF"/>
      </a:accent1>
      <a:accent2>
        <a:srgbClr val="3399FF"/>
      </a:accent2>
      <a:accent3>
        <a:srgbClr val="FFFFFF"/>
      </a:accent3>
      <a:accent4>
        <a:srgbClr val="002AAF"/>
      </a:accent4>
      <a:accent5>
        <a:srgbClr val="E2F4FF"/>
      </a:accent5>
      <a:accent6>
        <a:srgbClr val="2D89E5"/>
      </a:accent6>
      <a:hlink>
        <a:srgbClr val="CC0066"/>
      </a:hlink>
      <a:folHlink>
        <a:srgbClr val="7D7DA9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33CC"/>
        </a:dk1>
        <a:lt1>
          <a:srgbClr val="FFFFFF"/>
        </a:lt1>
        <a:dk2>
          <a:srgbClr val="007572"/>
        </a:dk2>
        <a:lt2>
          <a:srgbClr val="C0C0C0"/>
        </a:lt2>
        <a:accent1>
          <a:srgbClr val="CCECFF"/>
        </a:accent1>
        <a:accent2>
          <a:srgbClr val="3399FF"/>
        </a:accent2>
        <a:accent3>
          <a:srgbClr val="FFFFFF"/>
        </a:accent3>
        <a:accent4>
          <a:srgbClr val="002AAF"/>
        </a:accent4>
        <a:accent5>
          <a:srgbClr val="E2F4FF"/>
        </a:accent5>
        <a:accent6>
          <a:srgbClr val="2D89E5"/>
        </a:accent6>
        <a:hlink>
          <a:srgbClr val="CC0066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7A77"/>
        </a:dk1>
        <a:lt1>
          <a:srgbClr val="EFF6EE"/>
        </a:lt1>
        <a:dk2>
          <a:srgbClr val="0066CC"/>
        </a:dk2>
        <a:lt2>
          <a:srgbClr val="C0C0C0"/>
        </a:lt2>
        <a:accent1>
          <a:srgbClr val="E7EEE6"/>
        </a:accent1>
        <a:accent2>
          <a:srgbClr val="FF9933"/>
        </a:accent2>
        <a:accent3>
          <a:srgbClr val="F5FAF5"/>
        </a:accent3>
        <a:accent4>
          <a:srgbClr val="006866"/>
        </a:accent4>
        <a:accent5>
          <a:srgbClr val="F1F5F0"/>
        </a:accent5>
        <a:accent6>
          <a:srgbClr val="E5892D"/>
        </a:accent6>
        <a:hlink>
          <a:srgbClr val="636395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CCFFCC"/>
        </a:lt1>
        <a:dk2>
          <a:srgbClr val="E88A00"/>
        </a:dk2>
        <a:lt2>
          <a:srgbClr val="C0C0C0"/>
        </a:lt2>
        <a:accent1>
          <a:srgbClr val="CCECFF"/>
        </a:accent1>
        <a:accent2>
          <a:srgbClr val="336600"/>
        </a:accent2>
        <a:accent3>
          <a:srgbClr val="E2FFE2"/>
        </a:accent3>
        <a:accent4>
          <a:srgbClr val="000000"/>
        </a:accent4>
        <a:accent5>
          <a:srgbClr val="E2F4FF"/>
        </a:accent5>
        <a:accent6>
          <a:srgbClr val="2D5B00"/>
        </a:accent6>
        <a:hlink>
          <a:srgbClr val="3333CC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CC"/>
        </a:lt1>
        <a:dk2>
          <a:srgbClr val="CC3300"/>
        </a:dk2>
        <a:lt2>
          <a:srgbClr val="C0C0C0"/>
        </a:lt2>
        <a:accent1>
          <a:srgbClr val="FFFFCC"/>
        </a:accent1>
        <a:accent2>
          <a:srgbClr val="339933"/>
        </a:accent2>
        <a:accent3>
          <a:srgbClr val="FFFFE2"/>
        </a:accent3>
        <a:accent4>
          <a:srgbClr val="000000"/>
        </a:accent4>
        <a:accent5>
          <a:srgbClr val="FFFFE2"/>
        </a:accent5>
        <a:accent6>
          <a:srgbClr val="2D892D"/>
        </a:accent6>
        <a:hlink>
          <a:srgbClr val="0066FF"/>
        </a:hlink>
        <a:folHlink>
          <a:srgbClr val="6F6F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36395"/>
        </a:dk1>
        <a:lt1>
          <a:srgbClr val="FFE2C5"/>
        </a:lt1>
        <a:dk2>
          <a:srgbClr val="000000"/>
        </a:dk2>
        <a:lt2>
          <a:srgbClr val="C0C0C0"/>
        </a:lt2>
        <a:accent1>
          <a:srgbClr val="FFE1E1"/>
        </a:accent1>
        <a:accent2>
          <a:srgbClr val="FF9933"/>
        </a:accent2>
        <a:accent3>
          <a:srgbClr val="FFEEDE"/>
        </a:accent3>
        <a:accent4>
          <a:srgbClr val="545480"/>
        </a:accent4>
        <a:accent5>
          <a:srgbClr val="FFEDED"/>
        </a:accent5>
        <a:accent6>
          <a:srgbClr val="E5892D"/>
        </a:accent6>
        <a:hlink>
          <a:srgbClr val="008080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26292"/>
        </a:dk1>
        <a:lt1>
          <a:srgbClr val="CCECFF"/>
        </a:lt1>
        <a:dk2>
          <a:srgbClr val="3333CC"/>
        </a:dk2>
        <a:lt2>
          <a:srgbClr val="C0C0C0"/>
        </a:lt2>
        <a:accent1>
          <a:srgbClr val="D9F1FF"/>
        </a:accent1>
        <a:accent2>
          <a:srgbClr val="FF9900"/>
        </a:accent2>
        <a:accent3>
          <a:srgbClr val="E2F4FF"/>
        </a:accent3>
        <a:accent4>
          <a:srgbClr val="53537D"/>
        </a:accent4>
        <a:accent5>
          <a:srgbClr val="E9F7FF"/>
        </a:accent5>
        <a:accent6>
          <a:srgbClr val="E58900"/>
        </a:accent6>
        <a:hlink>
          <a:srgbClr val="CC0066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66CC"/>
        </a:dk1>
        <a:lt1>
          <a:srgbClr val="FFE1E1"/>
        </a:lt1>
        <a:dk2>
          <a:srgbClr val="006600"/>
        </a:dk2>
        <a:lt2>
          <a:srgbClr val="C0C0C0"/>
        </a:lt2>
        <a:accent1>
          <a:srgbClr val="FFFFCC"/>
        </a:accent1>
        <a:accent2>
          <a:srgbClr val="009999"/>
        </a:accent2>
        <a:accent3>
          <a:srgbClr val="FFEDED"/>
        </a:accent3>
        <a:accent4>
          <a:srgbClr val="0057AF"/>
        </a:accent4>
        <a:accent5>
          <a:srgbClr val="FFFFE2"/>
        </a:accent5>
        <a:accent6>
          <a:srgbClr val="008989"/>
        </a:accent6>
        <a:hlink>
          <a:srgbClr val="EC0000"/>
        </a:hlink>
        <a:folHlink>
          <a:srgbClr val="00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292929"/>
        </a:dk1>
        <a:lt1>
          <a:srgbClr val="DDDDDD"/>
        </a:lt1>
        <a:dk2>
          <a:srgbClr val="0066CC"/>
        </a:dk2>
        <a:lt2>
          <a:srgbClr val="B2B2B2"/>
        </a:lt2>
        <a:accent1>
          <a:srgbClr val="CACADC"/>
        </a:accent1>
        <a:accent2>
          <a:srgbClr val="FFCC00"/>
        </a:accent2>
        <a:accent3>
          <a:srgbClr val="EBEBEB"/>
        </a:accent3>
        <a:accent4>
          <a:srgbClr val="222222"/>
        </a:accent4>
        <a:accent5>
          <a:srgbClr val="E1E1EA"/>
        </a:accent5>
        <a:accent6>
          <a:srgbClr val="E5B700"/>
        </a:accent6>
        <a:hlink>
          <a:srgbClr val="008080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632</Words>
  <Application>WPS 演示</Application>
  <PresentationFormat>宽屏</PresentationFormat>
  <Paragraphs>68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7</vt:i4>
      </vt:variant>
    </vt:vector>
  </HeadingPairs>
  <TitlesOfParts>
    <vt:vector size="15" baseType="lpstr">
      <vt:lpstr>Arial</vt:lpstr>
      <vt:lpstr>宋体</vt:lpstr>
      <vt:lpstr>Wingdings</vt:lpstr>
      <vt:lpstr>Calibri</vt:lpstr>
      <vt:lpstr>微软雅黑</vt:lpstr>
      <vt:lpstr>Arial Unicode MS</vt:lpstr>
      <vt:lpstr>Office 主题</vt:lpstr>
      <vt:lpstr>古瓶荷花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  复习思考题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周生生</cp:lastModifiedBy>
  <cp:revision>8</cp:revision>
  <dcterms:created xsi:type="dcterms:W3CDTF">2020-10-30T02:50:00Z</dcterms:created>
  <dcterms:modified xsi:type="dcterms:W3CDTF">2020-11-21T15:27:58Z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2052-11.1.0.9998</vt:lpwstr>
  </property>
</Properties>
</file>