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40290" name="标题 140289"/>
          <p:cNvSpPr>
            <a:spLocks noGrp="1" noRot="1"/>
          </p:cNvSpPr>
          <p:nvPr>
            <p:ph type="ctrTitle"/>
          </p:nvPr>
        </p:nvSpPr>
        <p:spPr>
          <a:xfrm>
            <a:off x="5283200" y="1066800"/>
            <a:ext cx="6197600" cy="1981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140291" name="副标题 140290"/>
          <p:cNvSpPr>
            <a:spLocks noGrp="1" noRot="1"/>
          </p:cNvSpPr>
          <p:nvPr>
            <p:ph type="subTitle" idx="1"/>
          </p:nvPr>
        </p:nvSpPr>
        <p:spPr>
          <a:xfrm>
            <a:off x="5283200" y="3657600"/>
            <a:ext cx="6096000" cy="1676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457200" lvl="1" indent="0" algn="ctr">
              <a:buNone/>
              <a:defRPr/>
            </a:lvl2pPr>
            <a:lvl3pPr marL="914400" lvl="2" indent="0" algn="ctr">
              <a:buNone/>
              <a:defRPr/>
            </a:lvl3pPr>
            <a:lvl4pPr marL="1371600" lvl="3" indent="0" algn="ctr">
              <a:buNone/>
              <a:defRPr/>
            </a:lvl4pPr>
            <a:lvl5pPr marL="18288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 dirty="0"/>
              <a:t>单击此处编辑母版副标题样式</a:t>
            </a:r>
            <a:endParaRPr lang="zh-CN" altLang="en-US" strike="noStrike" noProof="1" dirty="0"/>
          </a:p>
        </p:txBody>
      </p:sp>
      <p:sp>
        <p:nvSpPr>
          <p:cNvPr id="140292" name="日期占位符 140291"/>
          <p:cNvSpPr>
            <a:spLocks noGrp="1"/>
          </p:cNvSpPr>
          <p:nvPr>
            <p:ph type="dt" sz="half" idx="2"/>
          </p:nvPr>
        </p:nvSpPr>
        <p:spPr>
          <a:xfrm>
            <a:off x="402167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40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3" name="页脚占位符 140292"/>
          <p:cNvSpPr>
            <a:spLocks noGrp="1"/>
          </p:cNvSpPr>
          <p:nvPr>
            <p:ph type="ftr" sz="quarter" idx="3"/>
          </p:nvPr>
        </p:nvSpPr>
        <p:spPr>
          <a:xfrm>
            <a:off x="4165600" y="607695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40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4" name="灯片编号占位符 140293"/>
          <p:cNvSpPr>
            <a:spLocks noGrp="1"/>
          </p:cNvSpPr>
          <p:nvPr>
            <p:ph type="sldNum" sz="quarter" idx="4"/>
          </p:nvPr>
        </p:nvSpPr>
        <p:spPr>
          <a:xfrm>
            <a:off x="8737600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400"/>
            </a:lvl1pPr>
          </a:lstStyle>
          <a:p>
            <a:pPr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46092" y="685800"/>
            <a:ext cx="2847975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2167" y="685800"/>
            <a:ext cx="8378825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6400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14111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39265"/>
          <p:cNvSpPr>
            <a:spLocks noGrp="1" noRot="1"/>
          </p:cNvSpPr>
          <p:nvPr>
            <p:ph type="title"/>
          </p:nvPr>
        </p:nvSpPr>
        <p:spPr>
          <a:xfrm>
            <a:off x="402167" y="685800"/>
            <a:ext cx="11387667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 indent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39266"/>
          <p:cNvSpPr>
            <a:spLocks noGrp="1" noRot="1"/>
          </p:cNvSpPr>
          <p:nvPr>
            <p:ph type="body"/>
          </p:nvPr>
        </p:nvSpPr>
        <p:spPr>
          <a:xfrm>
            <a:off x="406400" y="1981200"/>
            <a:ext cx="11387667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402167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4165600" y="601980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8737600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/>
        </p:nvSpPr>
        <p:spPr>
          <a:xfrm>
            <a:off x="1334135" y="976630"/>
            <a:ext cx="9144000" cy="7315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</a:rPr>
              <a:t>模块三    家禽解剖生理的认知</a:t>
            </a:r>
            <a:endParaRPr lang="zh-CN" altLang="en-US" sz="32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/>
        </p:nvSpPr>
        <p:spPr>
          <a:xfrm>
            <a:off x="1071880" y="2334895"/>
            <a:ext cx="9144000" cy="28314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项目四   家禽内分泌、神经系统和体温的认识</a:t>
            </a:r>
            <a:endParaRPr lang="zh-CN" altLang="en-US" sz="28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32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32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8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任务三  </a:t>
            </a:r>
            <a:r>
              <a:rPr lang="zh-CN" altLang="en-US" sz="28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家禽</a:t>
            </a:r>
            <a:r>
              <a:rPr lang="zh-CN" altLang="en-US" sz="28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体温的认识</a:t>
            </a:r>
            <a:endParaRPr lang="zh-CN" altLang="en-US" sz="28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内容占位符 2"/>
          <p:cNvSpPr>
            <a:spLocks noGrp="1"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9pPr>
          </a:lstStyle>
          <a:p>
            <a:pPr fontAlgn="auto">
              <a:lnSpc>
                <a:spcPct val="150000"/>
              </a:lnSpc>
            </a:pPr>
            <a:endParaRPr lang="zh-CN" altLang="en-US">
              <a:solidFill>
                <a:schemeClr val="bg2">
                  <a:lumMod val="50000"/>
                </a:schemeClr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zh-CN" altLang="en-US">
                <a:solidFill>
                  <a:schemeClr val="bg2">
                    <a:lumMod val="50000"/>
                  </a:schemeClr>
                </a:solidFill>
              </a:rPr>
              <a:t>了解体温形成过程</a:t>
            </a:r>
            <a:endParaRPr lang="zh-CN" altLang="en-US">
              <a:solidFill>
                <a:schemeClr val="bg2">
                  <a:lumMod val="50000"/>
                </a:schemeClr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zh-CN" altLang="en-US">
                <a:solidFill>
                  <a:schemeClr val="bg2">
                    <a:lumMod val="50000"/>
                  </a:schemeClr>
                </a:solidFill>
              </a:rPr>
              <a:t>熟识家禽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体温调节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</a:rPr>
              <a:t>特点</a:t>
            </a:r>
            <a:endParaRPr lang="zh-CN" altLang="en-US">
              <a:solidFill>
                <a:schemeClr val="bg2">
                  <a:lumMod val="50000"/>
                </a:schemeClr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zh-CN" altLang="en-US">
                <a:solidFill>
                  <a:schemeClr val="bg2">
                    <a:lumMod val="50000"/>
                  </a:schemeClr>
                </a:solidFill>
              </a:rPr>
              <a:t>能识别家禽体温异常表现</a:t>
            </a:r>
            <a:endParaRPr lang="zh-CN" alt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/>
        </p:nvSpPr>
        <p:spPr>
          <a:xfrm>
            <a:off x="898525" y="1346835"/>
            <a:ext cx="10515600" cy="725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教学目标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981075" y="627380"/>
            <a:ext cx="10722610" cy="5262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一、家禽体温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 体温：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高于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家畜，正常成禽直肠温度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℃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：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 鸡39.6～43.6    鸭41.0～42.5   鹅40.0～41.3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鸽41.3～42.2    火鸡41.0～41.2    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 雏禽：体温较低，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≤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30℃，至2～3周，达成禽水平。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成鸡体温昼夜变动规律：下午5时最高（41～44℃）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                                    午夜最底（40.5℃）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成年鸡等热范围：16～26℃。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家禽对体温升高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耐受性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较强，致死体温：46～47℃。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147" name="左大括号 8201"/>
          <p:cNvSpPr/>
          <p:nvPr/>
        </p:nvSpPr>
        <p:spPr>
          <a:xfrm>
            <a:off x="4455795" y="4441190"/>
            <a:ext cx="170180" cy="496570"/>
          </a:xfrm>
          <a:prstGeom prst="leftBrace">
            <a:avLst>
              <a:gd name="adj1" fmla="val 25000"/>
              <a:gd name="adj2" fmla="val 50000"/>
            </a:avLst>
          </a:prstGeom>
          <a:noFill/>
          <a:ln w="381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solidFill>
                <a:schemeClr val="accent1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左大括号 8201"/>
          <p:cNvSpPr/>
          <p:nvPr/>
        </p:nvSpPr>
        <p:spPr>
          <a:xfrm>
            <a:off x="1316990" y="2208530"/>
            <a:ext cx="306705" cy="919480"/>
          </a:xfrm>
          <a:prstGeom prst="leftBrace">
            <a:avLst>
              <a:gd name="adj1" fmla="val 25000"/>
              <a:gd name="adj2" fmla="val 50000"/>
            </a:avLst>
          </a:prstGeom>
          <a:noFill/>
          <a:ln w="381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solidFill>
                <a:schemeClr val="accent1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176020" y="474980"/>
            <a:ext cx="10610850" cy="50774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solidFill>
                  <a:schemeClr val="bg2">
                    <a:lumMod val="50000"/>
                  </a:schemeClr>
                </a:solidFill>
              </a:rPr>
              <a:t>二、家禽体温调节的特点</a:t>
            </a:r>
            <a:endParaRPr lang="zh-CN" altLang="en-US" sz="28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sym typeface="+mn-ea"/>
              </a:rPr>
              <a:t>       </a:t>
            </a:r>
            <a:endParaRPr lang="zh-CN" altLang="en-US" sz="2800">
              <a:solidFill>
                <a:schemeClr val="bg2">
                  <a:lumMod val="50000"/>
                </a:schemeClr>
              </a:solidFill>
              <a:sym typeface="+mn-ea"/>
            </a:endParaRPr>
          </a:p>
          <a:p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sym typeface="+mn-ea"/>
              </a:rPr>
              <a:t>           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 温度感受器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：喙部、胸腹部，有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             调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温中枢：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丘脑下部</a:t>
            </a:r>
            <a:endParaRPr lang="zh-CN" altLang="en-US" sz="2400">
              <a:solidFill>
                <a:schemeClr val="bg2">
                  <a:lumMod val="50000"/>
                </a:schemeClr>
              </a:solidFill>
              <a:sym typeface="+mn-ea"/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             特点：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无汗腺，散热差。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  <a:sym typeface="+mn-ea"/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高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温时表现：会出现翅膀下垂、站立、热喘息、咽喉颤动等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</a:t>
            </a:r>
            <a:endParaRPr lang="zh-CN" altLang="en-US" sz="2400">
              <a:solidFill>
                <a:schemeClr val="bg2">
                  <a:lumMod val="50000"/>
                </a:schemeClr>
              </a:solidFill>
              <a:sym typeface="+mn-ea"/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低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温时表现：单腿站立、坐伏、头藏于翅膀下、相互拥挤、争相下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钻、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                  肌肉寒颤、羽毛蓬松等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幼禽调温能力较差，应注意保温。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左大括号 2"/>
          <p:cNvSpPr/>
          <p:nvPr/>
        </p:nvSpPr>
        <p:spPr>
          <a:xfrm>
            <a:off x="2595245" y="1602740"/>
            <a:ext cx="75565" cy="87503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左大括号 3"/>
          <p:cNvSpPr/>
          <p:nvPr/>
        </p:nvSpPr>
        <p:spPr>
          <a:xfrm>
            <a:off x="1304290" y="3344545"/>
            <a:ext cx="75565" cy="87503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147" name="左大括号 8201"/>
          <p:cNvSpPr/>
          <p:nvPr/>
        </p:nvSpPr>
        <p:spPr>
          <a:xfrm>
            <a:off x="2403475" y="1529080"/>
            <a:ext cx="95885" cy="979170"/>
          </a:xfrm>
          <a:prstGeom prst="leftBrace">
            <a:avLst>
              <a:gd name="adj1" fmla="val 0"/>
              <a:gd name="adj2" fmla="val 50000"/>
            </a:avLst>
          </a:prstGeom>
          <a:noFill/>
          <a:ln w="381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solidFill>
                <a:schemeClr val="accent1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左大括号 8201"/>
          <p:cNvSpPr/>
          <p:nvPr/>
        </p:nvSpPr>
        <p:spPr>
          <a:xfrm>
            <a:off x="1121410" y="3051810"/>
            <a:ext cx="200660" cy="859155"/>
          </a:xfrm>
          <a:prstGeom prst="leftBrace">
            <a:avLst>
              <a:gd name="adj1" fmla="val 25000"/>
              <a:gd name="adj2" fmla="val 50000"/>
            </a:avLst>
          </a:prstGeom>
          <a:noFill/>
          <a:ln w="381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solidFill>
                <a:schemeClr val="accent1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内容占位符 2"/>
          <p:cNvSpPr>
            <a:spLocks noGrp="1"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9pPr>
          </a:lstStyle>
          <a:p>
            <a:pPr fontAlgn="auto">
              <a:lnSpc>
                <a:spcPct val="150000"/>
              </a:lnSpc>
            </a:pPr>
            <a:endParaRPr lang="zh-CN" altLang="en-US">
              <a:solidFill>
                <a:schemeClr val="bg2">
                  <a:lumMod val="50000"/>
                </a:schemeClr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en-US" altLang="zh-CN">
                <a:solidFill>
                  <a:schemeClr val="bg2">
                    <a:lumMod val="50000"/>
                  </a:schemeClr>
                </a:solidFill>
              </a:rPr>
              <a:t>1.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</a:rPr>
              <a:t>家禽体温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___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___家畜。</a:t>
            </a:r>
            <a:endParaRPr lang="zh-CN" altLang="en-US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家禽对体温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___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___较强；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sym typeface="+mn-ea"/>
              </a:rPr>
              <a:t>幼禽体温低于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______，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sym typeface="+mn-ea"/>
              </a:rPr>
              <a:t>调温能力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______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sym typeface="+mn-ea"/>
              </a:rPr>
              <a:t>，应注意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______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sym typeface="+mn-ea"/>
              </a:rPr>
              <a:t>。</a:t>
            </a:r>
            <a:endParaRPr lang="zh-CN" altLang="en-US">
              <a:solidFill>
                <a:schemeClr val="bg2">
                  <a:lumMod val="50000"/>
                </a:schemeClr>
              </a:solidFill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3.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家禽等热范围是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___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___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sym typeface="+mn-ea"/>
              </a:rPr>
              <a:t>℃，</a:t>
            </a:r>
            <a:endParaRPr lang="zh-CN" alt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/>
        </p:nvSpPr>
        <p:spPr>
          <a:xfrm>
            <a:off x="898525" y="1346835"/>
            <a:ext cx="10515600" cy="725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                 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复习思考题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古瓶荷花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669</Words>
  <Application>WPS 演示</Application>
  <PresentationFormat>宽屏</PresentationFormat>
  <Paragraphs>48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2" baseType="lpstr">
      <vt:lpstr>Arial</vt:lpstr>
      <vt:lpstr>宋体</vt:lpstr>
      <vt:lpstr>Wingdings</vt:lpstr>
      <vt:lpstr>Calibri</vt:lpstr>
      <vt:lpstr>微软雅黑</vt:lpstr>
      <vt:lpstr>Arial Unicode MS</vt:lpstr>
      <vt:lpstr>古瓶荷花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周生生</cp:lastModifiedBy>
  <cp:revision>6</cp:revision>
  <dcterms:created xsi:type="dcterms:W3CDTF">2020-10-30T03:05:00Z</dcterms:created>
  <dcterms:modified xsi:type="dcterms:W3CDTF">2020-11-21T15:28:56Z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2052-11.1.0.9998</vt:lpwstr>
  </property>
</Properties>
</file>