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77" r:id="rId4"/>
    <p:sldId id="278" r:id="rId5"/>
    <p:sldId id="279" r:id="rId6"/>
    <p:sldId id="266" r:id="rId7"/>
    <p:sldId id="267" r:id="rId8"/>
    <p:sldId id="268" r:id="rId9"/>
    <p:sldId id="269" r:id="rId10"/>
    <p:sldId id="282" r:id="rId11"/>
    <p:sldId id="270" r:id="rId12"/>
    <p:sldId id="274" r:id="rId13"/>
    <p:sldId id="275" r:id="rId14"/>
    <p:sldId id="276" r:id="rId1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浅色样式 1 - 强调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浅色样式 3 - 强调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浅色样式 2 - 强调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78CAB-520D-417A-A1D7-5F162EC1AA18}" type="datetimeFigureOut">
              <a:rPr lang="zh-CN" altLang="en-US" smtClean="0"/>
              <a:t>2021/1/27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E9A5-8F67-4CDE-A035-21694E198E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5528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78CAB-520D-417A-A1D7-5F162EC1AA18}" type="datetimeFigureOut">
              <a:rPr lang="zh-CN" altLang="en-US" smtClean="0"/>
              <a:t>2021/1/27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E9A5-8F67-4CDE-A035-21694E198E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958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78CAB-520D-417A-A1D7-5F162EC1AA18}" type="datetimeFigureOut">
              <a:rPr lang="zh-CN" altLang="en-US" smtClean="0"/>
              <a:t>2021/1/27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E9A5-8F67-4CDE-A035-21694E198E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3347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78CAB-520D-417A-A1D7-5F162EC1AA18}" type="datetimeFigureOut">
              <a:rPr lang="zh-CN" altLang="en-US" smtClean="0"/>
              <a:t>2021/1/27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E9A5-8F67-4CDE-A035-21694E198E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1506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78CAB-520D-417A-A1D7-5F162EC1AA18}" type="datetimeFigureOut">
              <a:rPr lang="zh-CN" altLang="en-US" smtClean="0"/>
              <a:t>2021/1/27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E9A5-8F67-4CDE-A035-21694E198E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3350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78CAB-520D-417A-A1D7-5F162EC1AA18}" type="datetimeFigureOut">
              <a:rPr lang="zh-CN" altLang="en-US" smtClean="0"/>
              <a:t>2021/1/27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E9A5-8F67-4CDE-A035-21694E198E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1342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78CAB-520D-417A-A1D7-5F162EC1AA18}" type="datetimeFigureOut">
              <a:rPr lang="zh-CN" altLang="en-US" smtClean="0"/>
              <a:t>2021/1/27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E9A5-8F67-4CDE-A035-21694E198E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9047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78CAB-520D-417A-A1D7-5F162EC1AA18}" type="datetimeFigureOut">
              <a:rPr lang="zh-CN" altLang="en-US" smtClean="0"/>
              <a:t>2021/1/27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E9A5-8F67-4CDE-A035-21694E198E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6158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78CAB-520D-417A-A1D7-5F162EC1AA18}" type="datetimeFigureOut">
              <a:rPr lang="zh-CN" altLang="en-US" smtClean="0"/>
              <a:t>2021/1/27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E9A5-8F67-4CDE-A035-21694E198E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3264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78CAB-520D-417A-A1D7-5F162EC1AA18}" type="datetimeFigureOut">
              <a:rPr lang="zh-CN" altLang="en-US" smtClean="0"/>
              <a:t>2021/1/27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E9A5-8F67-4CDE-A035-21694E198E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8031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78CAB-520D-417A-A1D7-5F162EC1AA18}" type="datetimeFigureOut">
              <a:rPr lang="zh-CN" altLang="en-US" smtClean="0"/>
              <a:t>2021/1/27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E9A5-8F67-4CDE-A035-21694E198E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4438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78CAB-520D-417A-A1D7-5F162EC1AA18}" type="datetimeFigureOut">
              <a:rPr lang="zh-CN" altLang="en-US" smtClean="0"/>
              <a:t>2021/1/27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A5E9A5-8F67-4CDE-A035-21694E198E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7358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jspgd.com.cn/upload/05100211311847s.jpg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350817" y="942108"/>
            <a:ext cx="9144000" cy="939945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zh-CN" altLang="en-US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项目</a:t>
            </a:r>
            <a:r>
              <a:rPr lang="zh-CN" altLang="en-US" sz="5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四   种猪</a:t>
            </a:r>
            <a:r>
              <a:rPr lang="zh-CN" altLang="en-US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饲养管理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618012" y="2490279"/>
            <a:ext cx="9144000" cy="782926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ctr"/>
          <a:lstStyle/>
          <a:p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任务</a:t>
            </a:r>
            <a:r>
              <a:rPr lang="en-US" altLang="zh-CN" sz="40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2  </a:t>
            </a:r>
            <a:r>
              <a:rPr lang="zh-CN" altLang="en-US" sz="40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后备</a:t>
            </a:r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母猪与空怀母猪的饲养</a:t>
            </a:r>
            <a:r>
              <a:rPr lang="zh-CN" altLang="en-US" sz="40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管理</a:t>
            </a:r>
            <a:endParaRPr lang="zh-CN" altLang="en-US" sz="4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4" name="Picture 2" descr="https://ss0.bdstatic.com/70cFvHSh_Q1YnxGkpoWK1HF6hhy/it/u=1377626088,3218145766&amp;fm=26&amp;gp=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012" y="3881431"/>
            <a:ext cx="3254656" cy="2440992"/>
          </a:xfrm>
          <a:prstGeom prst="ellipse">
            <a:avLst/>
          </a:prstGeom>
          <a:ln w="9525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timgsa.baidu.com/timg?image&amp;quality=80&amp;size=b9999_10000&amp;sec=1606669772165&amp;di=9e47fe71829ab632ee071e2ca07bcb75&amp;imgtype=0&amp;src=http%3A%2F%2Fshop.zhue.com.cn%2Fdata%2Ffiles%2Fstore_11128%2Fgoods_8%2F20120105084328428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1739" y="3992264"/>
            <a:ext cx="3500237" cy="2330159"/>
          </a:xfrm>
          <a:prstGeom prst="ellipse">
            <a:avLst/>
          </a:prstGeom>
          <a:ln w="9525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418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528727" y="195234"/>
            <a:ext cx="2698175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zh-CN" altLang="zh-CN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（三）饲养方式</a:t>
            </a:r>
          </a:p>
        </p:txBody>
      </p:sp>
      <p:sp>
        <p:nvSpPr>
          <p:cNvPr id="4" name="矩形 5"/>
          <p:cNvSpPr>
            <a:spLocks noChangeArrowheads="1"/>
          </p:cNvSpPr>
          <p:nvPr/>
        </p:nvSpPr>
        <p:spPr bwMode="auto">
          <a:xfrm>
            <a:off x="1935391" y="1462134"/>
            <a:ext cx="162736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ea typeface="楷体_GB2312" pitchFamily="49" charset="-122"/>
              </a:rPr>
              <a:t>饲养方式</a:t>
            </a:r>
            <a:endParaRPr lang="zh-CN" altLang="en-US" sz="2800" dirty="0"/>
          </a:p>
        </p:txBody>
      </p:sp>
      <p:sp>
        <p:nvSpPr>
          <p:cNvPr id="5" name="AutoShape 9"/>
          <p:cNvSpPr>
            <a:spLocks/>
          </p:cNvSpPr>
          <p:nvPr/>
        </p:nvSpPr>
        <p:spPr bwMode="auto">
          <a:xfrm>
            <a:off x="3686417" y="1113998"/>
            <a:ext cx="247313" cy="1282838"/>
          </a:xfrm>
          <a:prstGeom prst="leftBrace">
            <a:avLst>
              <a:gd name="adj1" fmla="val 47756"/>
              <a:gd name="adj2" fmla="val 50000"/>
            </a:avLst>
          </a:prstGeom>
          <a:noFill/>
          <a:ln w="539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3933730" y="1018600"/>
            <a:ext cx="44582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kern="1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800" b="1" kern="1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单栏饲养：</a:t>
            </a:r>
            <a:r>
              <a:rPr lang="zh-CN" altLang="zh-CN" sz="2400" b="1" kern="100" dirty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工厂化养猪模式</a:t>
            </a:r>
            <a:endParaRPr lang="zh-CN" altLang="en-US" sz="24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933730" y="2012379"/>
            <a:ext cx="69204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kern="1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800" b="1" kern="1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小群饲养：</a:t>
            </a:r>
            <a:r>
              <a:rPr lang="zh-CN" altLang="zh-CN" sz="2400" b="1" kern="100" dirty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断奶后母猪最好采用小群管理</a:t>
            </a:r>
            <a:r>
              <a:rPr lang="zh-CN" altLang="zh-CN" sz="2400" b="1" kern="100" dirty="0" smtClean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方式</a:t>
            </a:r>
            <a:endParaRPr lang="zh-CN" altLang="en-US" sz="2400" b="1" kern="100" dirty="0"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877815" y="2835715"/>
            <a:ext cx="8950036" cy="1200329"/>
          </a:xfrm>
          <a:prstGeom prst="rect">
            <a:avLst/>
          </a:prstGeom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有舍外运动场更好，每天在舍外运动</a:t>
            </a:r>
            <a:r>
              <a:rPr lang="en-US" altLang="zh-CN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1.5~2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小时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sz="2400" b="1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小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群饲养便于管理，当群内出现发情母猪后，由于爬跨和外激素的刺激，可诱使其他空怀母猪发情。</a:t>
            </a:r>
          </a:p>
        </p:txBody>
      </p:sp>
      <p:sp>
        <p:nvSpPr>
          <p:cNvPr id="10" name="燕尾形箭头 9"/>
          <p:cNvSpPr/>
          <p:nvPr/>
        </p:nvSpPr>
        <p:spPr>
          <a:xfrm rot="5400000">
            <a:off x="4949388" y="2485447"/>
            <a:ext cx="409005" cy="291535"/>
          </a:xfrm>
          <a:prstGeom prst="notched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3" t="12904" r="15194" b="9516"/>
          <a:stretch/>
        </p:blipFill>
        <p:spPr>
          <a:xfrm>
            <a:off x="6432362" y="4267726"/>
            <a:ext cx="2392983" cy="1882365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6837684" y="6134415"/>
            <a:ext cx="17235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小群</a:t>
            </a:r>
            <a:r>
              <a:rPr lang="zh-CN" altLang="zh-CN" sz="20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饲养</a:t>
            </a:r>
            <a:r>
              <a:rPr lang="zh-CN" altLang="en-US" sz="20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母猪</a:t>
            </a:r>
            <a:endParaRPr lang="zh-CN" altLang="en-US" sz="20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311626" y="6134415"/>
            <a:ext cx="17235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单</a:t>
            </a:r>
            <a:r>
              <a:rPr lang="zh-CN" altLang="en-US" sz="20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栏饲养母猪</a:t>
            </a:r>
            <a:endParaRPr lang="zh-CN" altLang="en-US" sz="20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909" y="4281008"/>
            <a:ext cx="2484753" cy="18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220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116314" y="125957"/>
            <a:ext cx="3877985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三、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空怀母猪的管理</a:t>
            </a:r>
          </a:p>
        </p:txBody>
      </p:sp>
      <p:sp>
        <p:nvSpPr>
          <p:cNvPr id="4" name="矩形 3"/>
          <p:cNvSpPr/>
          <p:nvPr/>
        </p:nvSpPr>
        <p:spPr>
          <a:xfrm>
            <a:off x="574695" y="5472848"/>
            <a:ext cx="10633629" cy="572464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4.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每天上下午各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查情</a:t>
            </a:r>
            <a:r>
              <a:rPr lang="en-US" altLang="zh-CN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次，做到适时配种。</a:t>
            </a:r>
          </a:p>
        </p:txBody>
      </p:sp>
      <p:sp>
        <p:nvSpPr>
          <p:cNvPr id="5" name="矩形 4"/>
          <p:cNvSpPr/>
          <p:nvPr/>
        </p:nvSpPr>
        <p:spPr>
          <a:xfrm>
            <a:off x="574695" y="1358738"/>
            <a:ext cx="10633629" cy="1052596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1.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按猪群周转计划，将经测定合格的后备母猪赶到配种舍，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将断乳母猪从产房赶回配种舍。</a:t>
            </a:r>
          </a:p>
        </p:txBody>
      </p:sp>
      <p:sp>
        <p:nvSpPr>
          <p:cNvPr id="6" name="矩形 5"/>
          <p:cNvSpPr/>
          <p:nvPr/>
        </p:nvSpPr>
        <p:spPr>
          <a:xfrm>
            <a:off x="574695" y="2699849"/>
            <a:ext cx="10633629" cy="1532727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2.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后备母猪的初配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年龄</a:t>
            </a:r>
            <a:endParaRPr lang="en-US" altLang="zh-CN" sz="2400" b="1" dirty="0" smtClean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zh-CN" altLang="en-US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地方品种</a:t>
            </a:r>
            <a:r>
              <a:rPr lang="en-US" altLang="zh-CN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6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～</a:t>
            </a:r>
            <a:r>
              <a:rPr lang="en-US" altLang="zh-CN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8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月龄，体重</a:t>
            </a:r>
            <a:r>
              <a:rPr lang="en-US" altLang="zh-CN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70kg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以上</a:t>
            </a:r>
            <a:r>
              <a:rPr lang="zh-CN" altLang="en-US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；</a:t>
            </a:r>
            <a:endParaRPr lang="en-US" altLang="zh-CN" sz="2400" b="1" dirty="0" smtClean="0">
              <a:solidFill>
                <a:schemeClr val="dk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zh-CN" altLang="en-US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引进品种</a:t>
            </a:r>
            <a:r>
              <a:rPr lang="en-US" altLang="zh-CN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8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～</a:t>
            </a:r>
            <a:r>
              <a:rPr lang="en-US" altLang="zh-CN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10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月龄，体重</a:t>
            </a:r>
            <a:r>
              <a:rPr lang="en-US" altLang="zh-CN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100kg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以上，第</a:t>
            </a:r>
            <a:r>
              <a:rPr lang="en-US" altLang="zh-CN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3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～</a:t>
            </a:r>
            <a:r>
              <a:rPr lang="en-US" altLang="zh-CN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4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个情期配种。</a:t>
            </a:r>
          </a:p>
        </p:txBody>
      </p:sp>
      <p:sp>
        <p:nvSpPr>
          <p:cNvPr id="7" name="矩形 6"/>
          <p:cNvSpPr/>
          <p:nvPr/>
        </p:nvSpPr>
        <p:spPr>
          <a:xfrm>
            <a:off x="574695" y="4566480"/>
            <a:ext cx="10633629" cy="572464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3.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有计划地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淘汰不合格的后备母猪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和</a:t>
            </a:r>
            <a:r>
              <a:rPr lang="en-US" altLang="zh-CN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7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胎以下或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生产性能低下的母猪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764601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563289" y="222355"/>
            <a:ext cx="5519460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四、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促进空怀母猪发情的措施</a:t>
            </a:r>
          </a:p>
        </p:txBody>
      </p:sp>
      <p:sp>
        <p:nvSpPr>
          <p:cNvPr id="4" name="矩形 3"/>
          <p:cNvSpPr/>
          <p:nvPr/>
        </p:nvSpPr>
        <p:spPr>
          <a:xfrm>
            <a:off x="490933" y="1478756"/>
            <a:ext cx="10945994" cy="2400657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rgbClr val="0000FF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1.</a:t>
            </a:r>
            <a:r>
              <a:rPr lang="zh-CN" altLang="en-US" sz="2800" b="1" dirty="0">
                <a:solidFill>
                  <a:srgbClr val="0000FF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公猪刺激法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        用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试情公猪追逐久不发情的母猪，由于母猪接触到公猪，嗅到公猪的气味，以及公猪爬跨等刺激，通过母猪的神经系统，使脑下垂体产生促卵泡成熟，从而促使母猪发情、排卵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sz="2400" b="1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277377" y="3216859"/>
            <a:ext cx="3057247" cy="662554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这种方法简单易行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4950" y="4311321"/>
            <a:ext cx="3115804" cy="19796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2893" y="4311321"/>
            <a:ext cx="2943462" cy="1979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66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02535" y="1136582"/>
            <a:ext cx="11360427" cy="1477328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chemeClr val="dk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2.</a:t>
            </a:r>
            <a:r>
              <a:rPr lang="zh-CN" altLang="en-US" sz="2800" b="1" dirty="0">
                <a:solidFill>
                  <a:schemeClr val="dk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合群并圈</a:t>
            </a:r>
          </a:p>
          <a:p>
            <a:r>
              <a:rPr lang="zh-CN" altLang="en-US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把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不发情的母猪合并到发情母猪圈内饲养，通过发情母猪的爬跨、环境的改变、同圈猪的变化，也有促进不发情母猪发情、排卵的作用。</a:t>
            </a:r>
          </a:p>
        </p:txBody>
      </p:sp>
      <p:sp>
        <p:nvSpPr>
          <p:cNvPr id="3" name="矩形 2"/>
          <p:cNvSpPr/>
          <p:nvPr/>
        </p:nvSpPr>
        <p:spPr>
          <a:xfrm>
            <a:off x="563289" y="222355"/>
            <a:ext cx="5519460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三、促进空怀母猪发情的措施</a:t>
            </a:r>
          </a:p>
        </p:txBody>
      </p:sp>
      <p:sp>
        <p:nvSpPr>
          <p:cNvPr id="4" name="矩形 3"/>
          <p:cNvSpPr/>
          <p:nvPr/>
        </p:nvSpPr>
        <p:spPr>
          <a:xfrm>
            <a:off x="402534" y="2952823"/>
            <a:ext cx="11360427" cy="1477328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chemeClr val="dk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3.</a:t>
            </a:r>
            <a:r>
              <a:rPr lang="zh-CN" altLang="en-US" sz="2800" b="1" dirty="0">
                <a:solidFill>
                  <a:schemeClr val="dk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加强</a:t>
            </a:r>
            <a:r>
              <a:rPr lang="zh-CN" altLang="en-US" sz="2800" b="1" dirty="0" smtClean="0">
                <a:solidFill>
                  <a:schemeClr val="dk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运动</a:t>
            </a:r>
            <a:endParaRPr lang="en-US" altLang="zh-CN" sz="2800" b="1" dirty="0" smtClean="0">
              <a:solidFill>
                <a:schemeClr val="dk1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        对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不发情的母猪驱赶运动，接受日光的照射，呼吸新鲜空气，能促进母猪发情排卵。 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491" y="4719892"/>
            <a:ext cx="3186546" cy="17960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7" name="Picture 20" descr="05100211311847s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10295" y="4700036"/>
            <a:ext cx="2696941" cy="18357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051716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77078" y="1143509"/>
            <a:ext cx="11230013" cy="1292662"/>
          </a:xfrm>
          <a:prstGeom prst="rect">
            <a:avLst/>
          </a:prstGeom>
          <a:ln w="190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chemeClr val="dk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 </a:t>
            </a:r>
            <a:r>
              <a:rPr lang="en-US" altLang="zh-CN" sz="2800" b="1" dirty="0">
                <a:solidFill>
                  <a:schemeClr val="dk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4.</a:t>
            </a:r>
            <a:r>
              <a:rPr lang="zh-CN" altLang="en-US" sz="2800" b="1" dirty="0">
                <a:solidFill>
                  <a:schemeClr val="dk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乳房按摩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对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不发情母猪，每天早晨按摩乳房</a:t>
            </a:r>
            <a:r>
              <a:rPr lang="en-US" altLang="zh-CN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10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分钟，可促进其发情排卵。</a:t>
            </a:r>
          </a:p>
        </p:txBody>
      </p:sp>
      <p:sp>
        <p:nvSpPr>
          <p:cNvPr id="3" name="矩形 2"/>
          <p:cNvSpPr/>
          <p:nvPr/>
        </p:nvSpPr>
        <p:spPr>
          <a:xfrm>
            <a:off x="563289" y="222355"/>
            <a:ext cx="5519460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三、促进空怀母猪发情的措施</a:t>
            </a:r>
          </a:p>
        </p:txBody>
      </p:sp>
      <p:sp>
        <p:nvSpPr>
          <p:cNvPr id="4" name="矩形 3"/>
          <p:cNvSpPr/>
          <p:nvPr/>
        </p:nvSpPr>
        <p:spPr>
          <a:xfrm>
            <a:off x="477078" y="3395575"/>
            <a:ext cx="11230013" cy="1846659"/>
          </a:xfrm>
          <a:prstGeom prst="rect">
            <a:avLst/>
          </a:prstGeom>
          <a:ln w="190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chemeClr val="dk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5.</a:t>
            </a:r>
            <a:r>
              <a:rPr lang="zh-CN" altLang="en-US" sz="2800" b="1" dirty="0">
                <a:solidFill>
                  <a:schemeClr val="dk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药物治疗    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        对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不发情母猪利用孕马血清（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PMSG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）、绒毛膜促性腺激素（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HCG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）、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PG-600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、雌激素、前列腺素等治疗（按说明书使用），有促进母猪发情排卵的作用。</a:t>
            </a:r>
          </a:p>
        </p:txBody>
      </p:sp>
    </p:spTree>
    <p:extLst>
      <p:ext uri="{BB962C8B-B14F-4D97-AF65-F5344CB8AC3E}">
        <p14:creationId xmlns:p14="http://schemas.microsoft.com/office/powerpoint/2010/main" val="518700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219533" y="2150055"/>
            <a:ext cx="9497291" cy="2308324"/>
          </a:xfrm>
          <a:prstGeom prst="rect">
            <a:avLst/>
          </a:prstGeom>
          <a:ln w="190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促使</a:t>
            </a:r>
            <a:r>
              <a:rPr lang="zh-CN" altLang="en-US" sz="24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青年母猪早发情、多排卵、早配种，达到多胎高产的目的；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对断奶母猪或未孕成年母猪，积极采取有效措施组织配种，缩短空怀时间；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调整膘情：保持不肥不瘦、七八成膘。</a:t>
            </a:r>
          </a:p>
        </p:txBody>
      </p:sp>
      <p:sp>
        <p:nvSpPr>
          <p:cNvPr id="3" name="矩形 2"/>
          <p:cNvSpPr/>
          <p:nvPr/>
        </p:nvSpPr>
        <p:spPr>
          <a:xfrm>
            <a:off x="3470310" y="506618"/>
            <a:ext cx="4339650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空怀</a:t>
            </a: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母猪饲养目标：</a:t>
            </a:r>
          </a:p>
        </p:txBody>
      </p:sp>
    </p:spTree>
    <p:extLst>
      <p:ext uri="{BB962C8B-B14F-4D97-AF65-F5344CB8AC3E}">
        <p14:creationId xmlns:p14="http://schemas.microsoft.com/office/powerpoint/2010/main" val="3819670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5" name="Rectangle 7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82992" y="1060942"/>
            <a:ext cx="10058400" cy="1703041"/>
          </a:xfrm>
          <a:ln w="28575">
            <a:solidFill>
              <a:srgbClr val="00B050"/>
            </a:solidFill>
          </a:ln>
        </p:spPr>
        <p:txBody>
          <a:bodyPr/>
          <a:lstStyle/>
          <a:p>
            <a:pPr>
              <a:lnSpc>
                <a:spcPts val="4000"/>
              </a:lnSpc>
              <a:spcBef>
                <a:spcPct val="50000"/>
              </a:spcBef>
              <a:buNone/>
            </a:pPr>
            <a:r>
              <a:rPr lang="en-US" altLang="zh-CN" sz="2000" dirty="0">
                <a:latin typeface="黑体" pitchFamily="49" charset="-122"/>
                <a:ea typeface="黑体" pitchFamily="49" charset="-122"/>
              </a:rPr>
              <a:t>       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可参照中国瘦肉型母猪饲养（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</a:rPr>
              <a:t>2004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）标准或美国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</a:rPr>
              <a:t>NRC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（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</a:rPr>
              <a:t>1998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）标准和</a:t>
            </a:r>
            <a:r>
              <a:rPr lang="zh-CN" altLang="en-US" sz="24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母猪的饲养管理实际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来配制日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粮，满足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其对蛋白质、维生素、矿物质等营养及能量的需要。</a:t>
            </a:r>
          </a:p>
        </p:txBody>
      </p:sp>
      <p:graphicFrame>
        <p:nvGraphicFramePr>
          <p:cNvPr id="94246" name="Group 38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723095992"/>
              </p:ext>
            </p:extLst>
          </p:nvPr>
        </p:nvGraphicFramePr>
        <p:xfrm>
          <a:off x="1253837" y="3686766"/>
          <a:ext cx="9220200" cy="1731646"/>
        </p:xfrm>
        <a:graphic>
          <a:graphicData uri="http://schemas.openxmlformats.org/drawingml/2006/table">
            <a:tbl>
              <a:tblPr>
                <a:tableStyleId>{912C8C85-51F0-491E-9774-3900AFEF0FD7}</a:tableStyleId>
              </a:tblPr>
              <a:tblGrid>
                <a:gridCol w="1205345"/>
                <a:gridCol w="1780309"/>
                <a:gridCol w="1717964"/>
                <a:gridCol w="1281545"/>
                <a:gridCol w="1385455"/>
                <a:gridCol w="1849582"/>
              </a:tblGrid>
              <a:tr h="5381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6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类别</a:t>
                      </a:r>
                      <a:endParaRPr kumimoji="0" lang="zh-CN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能量 </a:t>
                      </a:r>
                      <a:r>
                        <a:rPr kumimoji="0" lang="en-US" altLang="zh-CN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(MJ/kg)</a:t>
                      </a:r>
                      <a:endParaRPr kumimoji="0" lang="en-US" altLang="zh-C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蛋白质 （</a:t>
                      </a:r>
                      <a:r>
                        <a:rPr kumimoji="0" lang="en-US" altLang="zh-CN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%</a:t>
                      </a:r>
                      <a:r>
                        <a:rPr kumimoji="0" lang="zh-CN" altLang="en-US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zh-CN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钙 （</a:t>
                      </a:r>
                      <a:r>
                        <a:rPr kumimoji="0" lang="en-US" altLang="zh-CN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%</a:t>
                      </a:r>
                      <a:r>
                        <a:rPr kumimoji="0" lang="zh-CN" altLang="en-US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zh-CN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磷 （</a:t>
                      </a:r>
                      <a:r>
                        <a:rPr kumimoji="0" lang="en-US" altLang="zh-CN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%</a:t>
                      </a:r>
                      <a:r>
                        <a:rPr kumimoji="0" lang="zh-CN" altLang="en-US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zh-CN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赖氨酸 （</a:t>
                      </a:r>
                      <a:r>
                        <a:rPr kumimoji="0" lang="en-US" altLang="zh-CN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%</a:t>
                      </a:r>
                      <a:r>
                        <a:rPr kumimoji="0" lang="zh-CN" altLang="en-US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zh-CN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/>
                </a:tc>
              </a:tr>
              <a:tr h="576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0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后备母猪 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14.21 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0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14~16 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0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0.95 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0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0.80 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0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0.70</a:t>
                      </a:r>
                      <a:r>
                        <a:rPr kumimoji="0" lang="en-US" altLang="zh-CN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</a:p>
                  </a:txBody>
                  <a:tcPr anchor="ctr" horzOverflow="overflow"/>
                </a:tc>
              </a:tr>
              <a:tr h="576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zh-CN" altLang="en-US" sz="20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经产母猪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14.21</a:t>
                      </a:r>
                      <a:endParaRPr kumimoji="0" lang="en-US" altLang="zh-C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12~13</a:t>
                      </a:r>
                      <a:endParaRPr kumimoji="0" lang="en-US" altLang="zh-C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0.75</a:t>
                      </a:r>
                      <a:endParaRPr kumimoji="0" lang="en-US" altLang="zh-C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0.60</a:t>
                      </a:r>
                      <a:endParaRPr kumimoji="0" lang="en-US" altLang="zh-C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0.50~0.55</a:t>
                      </a:r>
                      <a:endParaRPr kumimoji="0" lang="en-US" altLang="zh-C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</a:endParaRPr>
                    </a:p>
                  </a:txBody>
                  <a:tcPr anchor="ctr" horzOverflow="overflow"/>
                </a:tc>
              </a:tr>
            </a:tbl>
          </a:graphicData>
        </a:graphic>
      </p:graphicFrame>
      <p:sp>
        <p:nvSpPr>
          <p:cNvPr id="2" name="矩形 1"/>
          <p:cNvSpPr/>
          <p:nvPr/>
        </p:nvSpPr>
        <p:spPr>
          <a:xfrm>
            <a:off x="582992" y="107921"/>
            <a:ext cx="4716356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zh-CN" altLang="zh-CN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一、空怀母猪的营养要点</a:t>
            </a:r>
          </a:p>
        </p:txBody>
      </p:sp>
      <p:sp>
        <p:nvSpPr>
          <p:cNvPr id="3" name="矩形 2"/>
          <p:cNvSpPr/>
          <p:nvPr/>
        </p:nvSpPr>
        <p:spPr>
          <a:xfrm>
            <a:off x="3760023" y="3239709"/>
            <a:ext cx="3217226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61620" algn="ctr">
              <a:lnSpc>
                <a:spcPts val="1800"/>
              </a:lnSpc>
              <a:spcAft>
                <a:spcPts val="0"/>
              </a:spcAft>
            </a:pPr>
            <a:r>
              <a:rPr lang="zh-CN" altLang="zh-CN" sz="2000" b="1" kern="1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表</a:t>
            </a:r>
            <a:r>
              <a:rPr lang="en-US" altLang="zh-CN" sz="2000" b="1" kern="1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1 </a:t>
            </a:r>
            <a:r>
              <a:rPr lang="zh-CN" altLang="zh-CN" sz="20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空怀母猪的营养需要</a:t>
            </a:r>
          </a:p>
        </p:txBody>
      </p:sp>
      <p:sp>
        <p:nvSpPr>
          <p:cNvPr id="4" name="矩形 3"/>
          <p:cNvSpPr/>
          <p:nvPr/>
        </p:nvSpPr>
        <p:spPr>
          <a:xfrm>
            <a:off x="1102537" y="5613507"/>
            <a:ext cx="9538855" cy="830997"/>
          </a:xfrm>
          <a:prstGeom prst="rect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       同时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要补充足够的微量元素如碘、锰 、硒等，还有保证维生素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A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、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E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、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B</a:t>
            </a:r>
            <a:r>
              <a:rPr lang="en-US" altLang="zh-CN" sz="2400" b="1" baseline="-25000" dirty="0">
                <a:latin typeface="华文楷体" panose="02010600040101010101" pitchFamily="2" charset="-122"/>
                <a:ea typeface="华文楷体" panose="02010600040101010101" pitchFamily="2" charset="-122"/>
              </a:rPr>
              <a:t>1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、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B</a:t>
            </a:r>
            <a:r>
              <a:rPr lang="en-US" altLang="zh-CN" sz="2400" b="1" baseline="-25000" dirty="0"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、泛酸、胆碱等的供给。</a:t>
            </a:r>
          </a:p>
        </p:txBody>
      </p:sp>
    </p:spTree>
    <p:extLst>
      <p:ext uri="{BB962C8B-B14F-4D97-AF65-F5344CB8AC3E}">
        <p14:creationId xmlns:p14="http://schemas.microsoft.com/office/powerpoint/2010/main" val="113499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矩形 4"/>
          <p:cNvSpPr>
            <a:spLocks noChangeArrowheads="1"/>
          </p:cNvSpPr>
          <p:nvPr/>
        </p:nvSpPr>
        <p:spPr bwMode="auto">
          <a:xfrm>
            <a:off x="762001" y="1386752"/>
            <a:ext cx="9354849" cy="1118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zh-CN" altLang="en-US" sz="2800" dirty="0">
                <a:latin typeface="仿宋_GB2312" pitchFamily="49" charset="-122"/>
                <a:ea typeface="仿宋_GB2312" pitchFamily="49" charset="-122"/>
              </a:rPr>
              <a:t>   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在性成熟之前，对于那些生长过快很可能显著超过目标体重的后备母猪品种，有必要限制它们的能量摄入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zh-CN" altLang="en-US" sz="3200" b="1" dirty="0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823330" y="4635579"/>
            <a:ext cx="6096001" cy="1631216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lnSpc>
                <a:spcPts val="4000"/>
              </a:lnSpc>
            </a:pPr>
            <a:r>
              <a:rPr lang="zh-CN" altLang="en-US" sz="24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通常采用两种方法：</a:t>
            </a:r>
          </a:p>
          <a:p>
            <a:pPr marL="342900" indent="-342900">
              <a:lnSpc>
                <a:spcPts val="4000"/>
              </a:lnSpc>
              <a:buFont typeface="Wingdings" panose="05000000000000000000" pitchFamily="2" charset="2"/>
              <a:buChar char="Ø"/>
            </a:pP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1.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限制日采食量（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1.8~2.2kg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）</a:t>
            </a:r>
          </a:p>
          <a:p>
            <a:pPr marL="342900" indent="-342900">
              <a:lnSpc>
                <a:spcPts val="4000"/>
              </a:lnSpc>
              <a:buFont typeface="Wingdings" panose="05000000000000000000" pitchFamily="2" charset="2"/>
              <a:buChar char="Ø"/>
            </a:pPr>
            <a:r>
              <a:rPr lang="en-US" altLang="zh-CN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2.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降低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能量浓度 </a:t>
            </a:r>
          </a:p>
        </p:txBody>
      </p:sp>
      <p:sp>
        <p:nvSpPr>
          <p:cNvPr id="7" name="矩形 6"/>
          <p:cNvSpPr/>
          <p:nvPr/>
        </p:nvSpPr>
        <p:spPr>
          <a:xfrm>
            <a:off x="595717" y="858349"/>
            <a:ext cx="3775393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（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一）后备母猪的饲养</a:t>
            </a:r>
          </a:p>
        </p:txBody>
      </p:sp>
      <p:sp>
        <p:nvSpPr>
          <p:cNvPr id="4" name="矩形 3"/>
          <p:cNvSpPr/>
          <p:nvPr/>
        </p:nvSpPr>
        <p:spPr>
          <a:xfrm>
            <a:off x="4538697" y="2727056"/>
            <a:ext cx="5166412" cy="1200329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限制成熟母猪的体重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减少因母猪超重过肥引发的肢蹄病</a:t>
            </a:r>
          </a:p>
        </p:txBody>
      </p:sp>
      <p:sp>
        <p:nvSpPr>
          <p:cNvPr id="5" name="右箭头 4"/>
          <p:cNvSpPr/>
          <p:nvPr/>
        </p:nvSpPr>
        <p:spPr>
          <a:xfrm>
            <a:off x="762001" y="2497214"/>
            <a:ext cx="3609109" cy="1744721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852197" y="3020013"/>
            <a:ext cx="3262432" cy="55027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4000"/>
              </a:lnSpc>
            </a:pPr>
            <a:r>
              <a:rPr lang="zh-CN" altLang="en-US" sz="24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限饲能量摄入的目的：</a:t>
            </a:r>
          </a:p>
        </p:txBody>
      </p:sp>
      <p:sp>
        <p:nvSpPr>
          <p:cNvPr id="10" name="矩形 9"/>
          <p:cNvSpPr/>
          <p:nvPr/>
        </p:nvSpPr>
        <p:spPr>
          <a:xfrm>
            <a:off x="762001" y="76752"/>
            <a:ext cx="3892412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二、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空怀母猪的饲养</a:t>
            </a:r>
          </a:p>
        </p:txBody>
      </p:sp>
    </p:spTree>
    <p:extLst>
      <p:ext uri="{BB962C8B-B14F-4D97-AF65-F5344CB8AC3E}">
        <p14:creationId xmlns:p14="http://schemas.microsoft.com/office/powerpoint/2010/main" val="2413545389"/>
      </p:ext>
    </p:extLst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/>
        </p:nvSpPr>
        <p:spPr>
          <a:xfrm>
            <a:off x="761223" y="1231566"/>
            <a:ext cx="10315485" cy="3666015"/>
          </a:xfrm>
          <a:prstGeom prst="roundRect">
            <a:avLst/>
          </a:prstGeom>
          <a:solidFill>
            <a:srgbClr val="FFFFCC"/>
          </a:solidFill>
          <a:ln w="3175"/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dirty="0" smtClean="0">
                <a:solidFill>
                  <a:schemeClr val="tx1"/>
                </a:solidFill>
              </a:rPr>
              <a:t> </a:t>
            </a:r>
            <a:r>
              <a:rPr lang="zh-CN" altLang="en-US" sz="40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短期优饲</a:t>
            </a:r>
            <a:endParaRPr lang="en-US" altLang="zh-CN" sz="4400" b="1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4000"/>
              </a:lnSpc>
              <a:defRPr/>
            </a:pPr>
            <a:r>
              <a:rPr lang="zh-CN" altLang="en-US" sz="2400" b="1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一般</a:t>
            </a:r>
            <a:r>
              <a:rPr lang="zh-CN" altLang="en-US" sz="2400" b="1" dirty="0" smtClean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后备</a:t>
            </a:r>
            <a:r>
              <a:rPr lang="zh-CN" altLang="en-US" sz="2400" b="1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母猪在配种前可以进行短期优饲</a:t>
            </a:r>
            <a:r>
              <a:rPr lang="zh-CN" altLang="en-US" sz="2400" b="1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，一般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在配种前</a:t>
            </a:r>
            <a:r>
              <a:rPr lang="en-US" altLang="zh-CN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10~14d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开始，增加精料，或提高日粮的能量水平，能增加排卵数在生产实践</a:t>
            </a:r>
            <a:r>
              <a:rPr lang="zh-CN" altLang="en-US" sz="2400" b="1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中。</a:t>
            </a:r>
            <a:endParaRPr lang="en-US" altLang="zh-CN" sz="2400" b="1" dirty="0" smtClean="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lnSpc>
                <a:spcPts val="4000"/>
              </a:lnSpc>
              <a:buFont typeface="Wingdings" panose="05000000000000000000" pitchFamily="2" charset="2"/>
              <a:buChar char="u"/>
              <a:defRPr/>
            </a:pPr>
            <a:r>
              <a:rPr lang="zh-CN" altLang="en-US" sz="2400" b="1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一般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母猪</a:t>
            </a:r>
            <a:r>
              <a:rPr lang="en-US" altLang="zh-CN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6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月龄以前自由采食，</a:t>
            </a:r>
            <a:r>
              <a:rPr lang="en-US" altLang="zh-CN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7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月龄适当限制，配种前半个月优饲。限饲时喂料量控制在</a:t>
            </a:r>
            <a:r>
              <a:rPr lang="en-US" altLang="zh-CN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2㎏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以下，优饲时</a:t>
            </a:r>
            <a:r>
              <a:rPr lang="en-US" altLang="zh-CN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2.5㎏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以上或自由采食。配种后料量减到</a:t>
            </a:r>
            <a:r>
              <a:rPr lang="en-US" altLang="zh-CN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1.8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～</a:t>
            </a:r>
            <a:r>
              <a:rPr lang="en-US" altLang="zh-CN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2.2Kg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 </a:t>
            </a:r>
            <a:r>
              <a:rPr lang="zh-CN" altLang="en-US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zh-CN" altLang="en-US" b="1" dirty="0">
              <a:solidFill>
                <a:schemeClr val="tx1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452099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58094" y="1576677"/>
            <a:ext cx="10813472" cy="2012859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24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对于不太肥、不太瘦（</a:t>
            </a:r>
            <a:r>
              <a:rPr lang="en-US" altLang="zh-CN" sz="24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7~8</a:t>
            </a:r>
            <a:r>
              <a:rPr lang="zh-CN" altLang="en-US" sz="24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成膘）的经产</a:t>
            </a:r>
            <a:r>
              <a:rPr lang="zh-CN" altLang="en-US" sz="2400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母猪</a:t>
            </a:r>
            <a:endParaRPr lang="en-US" altLang="zh-CN" sz="2400" b="1" dirty="0" smtClean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24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400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空怀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期没有必要加料，只是在配种前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采取短期优饲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。短期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优饲的给料方法如下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：</a:t>
            </a:r>
            <a:endParaRPr lang="zh-CN" altLang="en-US" sz="24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        短期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优饲的给料方法如下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：</a:t>
            </a:r>
            <a:endParaRPr lang="zh-CN" altLang="en-US" sz="24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76463" y="3825357"/>
            <a:ext cx="7029883" cy="1715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矩形 5"/>
          <p:cNvSpPr/>
          <p:nvPr/>
        </p:nvSpPr>
        <p:spPr>
          <a:xfrm>
            <a:off x="1557450" y="216262"/>
            <a:ext cx="3775393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（二）经产母猪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的饲养</a:t>
            </a:r>
          </a:p>
        </p:txBody>
      </p:sp>
    </p:spTree>
    <p:extLst>
      <p:ext uri="{BB962C8B-B14F-4D97-AF65-F5344CB8AC3E}">
        <p14:creationId xmlns:p14="http://schemas.microsoft.com/office/powerpoint/2010/main" val="2568095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85392" y="1748274"/>
            <a:ext cx="10302153" cy="1052596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4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对于膘情较弱的母猪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，因泌乳力高，泌乳期营养消耗多、减重大、断奶以前相当瘦弱，断奶可不减料（保持</a:t>
            </a:r>
            <a:r>
              <a:rPr lang="en-US" altLang="zh-CN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4kg/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天左右），以尽快恢复体况发情配种。</a:t>
            </a:r>
          </a:p>
        </p:txBody>
      </p:sp>
      <p:sp>
        <p:nvSpPr>
          <p:cNvPr id="3" name="矩形 2"/>
          <p:cNvSpPr/>
          <p:nvPr/>
        </p:nvSpPr>
        <p:spPr>
          <a:xfrm>
            <a:off x="885392" y="4144683"/>
            <a:ext cx="10302153" cy="1052596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24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过于肥胖的母猪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，应适当限饲，少喂精料，多喂青绿饲料，加强运动，使其尽快恢复到适度膘情，及时发情配种。</a:t>
            </a:r>
          </a:p>
        </p:txBody>
      </p:sp>
      <p:sp>
        <p:nvSpPr>
          <p:cNvPr id="6" name="矩形 5"/>
          <p:cNvSpPr/>
          <p:nvPr/>
        </p:nvSpPr>
        <p:spPr>
          <a:xfrm>
            <a:off x="1557450" y="216262"/>
            <a:ext cx="3775393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（二）经产母猪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的饲养</a:t>
            </a:r>
          </a:p>
        </p:txBody>
      </p:sp>
    </p:spTree>
    <p:extLst>
      <p:ext uri="{BB962C8B-B14F-4D97-AF65-F5344CB8AC3E}">
        <p14:creationId xmlns:p14="http://schemas.microsoft.com/office/powerpoint/2010/main" val="2901518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9463013"/>
              </p:ext>
            </p:extLst>
          </p:nvPr>
        </p:nvGraphicFramePr>
        <p:xfrm>
          <a:off x="796636" y="1385454"/>
          <a:ext cx="10730346" cy="3593722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320837"/>
                <a:gridCol w="1713309"/>
                <a:gridCol w="1821873"/>
                <a:gridCol w="3352800"/>
                <a:gridCol w="2521527"/>
              </a:tblGrid>
              <a:tr h="76892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kern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得</a:t>
                      </a:r>
                      <a:r>
                        <a:rPr lang="en-US" sz="2400" kern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  </a:t>
                      </a:r>
                      <a:r>
                        <a:rPr lang="zh-CN" sz="2400" kern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分</a:t>
                      </a:r>
                      <a:endParaRPr lang="zh-CN" sz="24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kern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体</a:t>
                      </a:r>
                      <a:r>
                        <a:rPr lang="en-US" sz="2400" kern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  </a:t>
                      </a:r>
                      <a:r>
                        <a:rPr lang="zh-CN" sz="2400" kern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况</a:t>
                      </a:r>
                      <a:endParaRPr lang="zh-CN" sz="24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kern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背膘（</a:t>
                      </a:r>
                      <a:r>
                        <a:rPr lang="en-US" sz="2400" kern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mm</a:t>
                      </a:r>
                      <a:r>
                        <a:rPr lang="zh-CN" sz="2400" kern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lang="zh-CN" sz="24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kern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髋骨突起的感触</a:t>
                      </a:r>
                      <a:endParaRPr lang="zh-CN" sz="24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kern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体</a:t>
                      </a:r>
                      <a:r>
                        <a:rPr lang="en-US" sz="2400" kern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  </a:t>
                      </a:r>
                      <a:r>
                        <a:rPr lang="zh-CN" sz="2400" kern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型</a:t>
                      </a:r>
                      <a:endParaRPr lang="zh-CN" sz="24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70799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</a:t>
                      </a:r>
                      <a:endParaRPr lang="zh-CN" sz="24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0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明显肥胖</a:t>
                      </a:r>
                      <a:endParaRPr lang="zh-CN" sz="2400" b="1" kern="100" dirty="0"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0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25</a:t>
                      </a:r>
                      <a:r>
                        <a:rPr lang="zh-CN" sz="2400" b="1" kern="0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以上</a:t>
                      </a:r>
                      <a:endParaRPr lang="zh-CN" sz="2400" b="1" kern="100" dirty="0"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0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用 手 触 摸 不 到</a:t>
                      </a:r>
                      <a:endParaRPr lang="zh-CN" sz="2400" b="1" kern="100" dirty="0"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0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圆</a:t>
                      </a:r>
                      <a:r>
                        <a:rPr lang="en-US" sz="2400" b="1" kern="0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   </a:t>
                      </a:r>
                      <a:r>
                        <a:rPr lang="zh-CN" sz="2400" b="1" kern="0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形</a:t>
                      </a:r>
                      <a:endParaRPr lang="zh-CN" sz="2400" b="1" kern="100" dirty="0"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70799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</a:t>
                      </a:r>
                      <a:endParaRPr lang="zh-CN" sz="24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0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肥</a:t>
                      </a:r>
                      <a:endParaRPr lang="zh-CN" sz="2400" b="1" kern="100" dirty="0"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0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20</a:t>
                      </a:r>
                      <a:endParaRPr lang="zh-CN" sz="2400" b="1" kern="100" dirty="0"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0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用 手 触 摸 不 到</a:t>
                      </a:r>
                      <a:endParaRPr lang="zh-CN" sz="2400" b="1" kern="100" dirty="0"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近乎圆形</a:t>
                      </a:r>
                      <a:endParaRPr lang="zh-CN" sz="2400" b="1" kern="100"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70799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3.5</a:t>
                      </a:r>
                      <a:endParaRPr lang="zh-CN" sz="24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略</a:t>
                      </a:r>
                      <a:r>
                        <a:rPr lang="en-US" sz="2400" b="1" kern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  </a:t>
                      </a:r>
                      <a:r>
                        <a:rPr lang="zh-CN" sz="2400" b="1" kern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肥</a:t>
                      </a:r>
                      <a:endParaRPr lang="zh-CN" sz="2400" b="1" kern="100"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 </a:t>
                      </a:r>
                      <a:endParaRPr lang="zh-CN" sz="2400" b="1" kern="100"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0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用 手 触 摸 不 明 显</a:t>
                      </a:r>
                      <a:endParaRPr lang="zh-CN" sz="2400" b="1" kern="100" dirty="0"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0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长 筒 形</a:t>
                      </a:r>
                      <a:endParaRPr lang="zh-CN" sz="2400" b="1" kern="100" dirty="0"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70799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endParaRPr lang="zh-CN" sz="24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理</a:t>
                      </a:r>
                      <a:r>
                        <a:rPr lang="en-US" sz="2400" b="1" kern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  </a:t>
                      </a:r>
                      <a:r>
                        <a:rPr lang="zh-CN" sz="2400" b="1" kern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想</a:t>
                      </a:r>
                      <a:endParaRPr lang="zh-CN" sz="2400" b="1" kern="100"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18</a:t>
                      </a:r>
                      <a:endParaRPr lang="zh-CN" sz="2400" b="1" kern="100"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0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用手能够摸到</a:t>
                      </a:r>
                      <a:endParaRPr lang="zh-CN" sz="2400" b="1" kern="100" dirty="0"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0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长 筒 形</a:t>
                      </a:r>
                      <a:endParaRPr lang="zh-CN" sz="2400" b="1" kern="100" dirty="0"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70799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2.5</a:t>
                      </a:r>
                      <a:endParaRPr lang="zh-CN" sz="24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略</a:t>
                      </a:r>
                      <a:r>
                        <a:rPr lang="en-US" sz="2400" b="1" kern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  </a:t>
                      </a:r>
                      <a:r>
                        <a:rPr lang="zh-CN" sz="2400" b="1" kern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瘦</a:t>
                      </a:r>
                      <a:endParaRPr lang="zh-CN" sz="2400" b="1" kern="100"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 </a:t>
                      </a:r>
                      <a:endParaRPr lang="zh-CN" sz="2400" b="1" kern="100"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0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手摸明显，可观察到</a:t>
                      </a:r>
                      <a:endParaRPr lang="zh-CN" sz="2400" b="1" kern="100" dirty="0"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0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狭 长 型</a:t>
                      </a:r>
                      <a:endParaRPr lang="zh-CN" sz="2400" b="1" kern="100" dirty="0"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70799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1-2</a:t>
                      </a:r>
                      <a:endParaRPr lang="zh-CN" sz="24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瘦</a:t>
                      </a:r>
                      <a:endParaRPr lang="zh-CN" sz="2400" b="1" kern="100"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&lt;15 </a:t>
                      </a:r>
                      <a:endParaRPr lang="zh-CN" sz="2400" b="1" kern="100"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0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能 明 显 观 察 到</a:t>
                      </a:r>
                      <a:endParaRPr lang="zh-CN" sz="2400" b="1" kern="100" dirty="0"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0" dirty="0"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骨骼明显突出</a:t>
                      </a:r>
                      <a:endParaRPr lang="zh-CN" sz="2400" b="1" kern="100" dirty="0"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4" name="矩形 3"/>
          <p:cNvSpPr/>
          <p:nvPr/>
        </p:nvSpPr>
        <p:spPr>
          <a:xfrm>
            <a:off x="3650514" y="521916"/>
            <a:ext cx="4196983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表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  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母猪标准体况的判定</a:t>
            </a:r>
          </a:p>
        </p:txBody>
      </p:sp>
    </p:spTree>
    <p:extLst>
      <p:ext uri="{BB962C8B-B14F-4D97-AF65-F5344CB8AC3E}">
        <p14:creationId xmlns:p14="http://schemas.microsoft.com/office/powerpoint/2010/main" val="1291603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3-30  母猪体况判断"/>
          <p:cNvPicPr/>
          <p:nvPr/>
        </p:nvPicPr>
        <p:blipFill rotWithShape="1">
          <a:blip r:embed="rId2"/>
          <a:srcRect t="4616" b="12137"/>
          <a:stretch/>
        </p:blipFill>
        <p:spPr bwMode="auto">
          <a:xfrm>
            <a:off x="1842654" y="781339"/>
            <a:ext cx="7813964" cy="39084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矩形 2"/>
          <p:cNvSpPr/>
          <p:nvPr/>
        </p:nvSpPr>
        <p:spPr>
          <a:xfrm>
            <a:off x="4097238" y="4860691"/>
            <a:ext cx="3308017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  <a:spcAft>
                <a:spcPts val="0"/>
              </a:spcAft>
            </a:pPr>
            <a:r>
              <a:rPr lang="zh-CN" altLang="zh-CN" sz="2400" b="1" kern="0" dirty="0" smtClean="0"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图</a:t>
            </a:r>
            <a:r>
              <a:rPr lang="en-US" altLang="zh-CN" sz="2400" b="1" kern="0" dirty="0" smtClean="0"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1  </a:t>
            </a:r>
            <a:r>
              <a:rPr lang="zh-CN" altLang="zh-CN" sz="2400" b="1" kern="0" dirty="0" smtClean="0"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母猪</a:t>
            </a:r>
            <a:r>
              <a:rPr lang="zh-CN" altLang="zh-CN" sz="2400" b="1" kern="0" dirty="0"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体况</a:t>
            </a:r>
            <a:r>
              <a:rPr lang="zh-CN" altLang="zh-CN" sz="2400" b="1" kern="0" dirty="0" smtClean="0"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判断</a:t>
            </a:r>
            <a:r>
              <a:rPr lang="zh-CN" altLang="en-US" sz="2400" b="1" kern="0" dirty="0" smtClean="0"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图</a:t>
            </a:r>
            <a:endParaRPr lang="zh-CN" altLang="zh-CN" sz="2400" b="1" kern="100" dirty="0">
              <a:latin typeface="华文细黑" panose="02010600040101010101" pitchFamily="2" charset="-122"/>
              <a:ea typeface="华文细黑" panose="0201060004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75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</TotalTime>
  <Words>1031</Words>
  <Application>Microsoft Office PowerPoint</Application>
  <PresentationFormat>宽屏</PresentationFormat>
  <Paragraphs>113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7" baseType="lpstr">
      <vt:lpstr>仿宋_GB2312</vt:lpstr>
      <vt:lpstr>黑体</vt:lpstr>
      <vt:lpstr>华文楷体</vt:lpstr>
      <vt:lpstr>华文细黑</vt:lpstr>
      <vt:lpstr>楷体_GB2312</vt:lpstr>
      <vt:lpstr>宋体</vt:lpstr>
      <vt:lpstr>微软雅黑</vt:lpstr>
      <vt:lpstr>Arial</vt:lpstr>
      <vt:lpstr>Calibri</vt:lpstr>
      <vt:lpstr>Calibri Light</vt:lpstr>
      <vt:lpstr>Times New Roman</vt:lpstr>
      <vt:lpstr>Wingdings</vt:lpstr>
      <vt:lpstr>Office 主题</vt:lpstr>
      <vt:lpstr>项目四   种猪饲养管理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任务2-1后备母猪饲养管理</dc:title>
  <dc:creator>FKL</dc:creator>
  <cp:lastModifiedBy>FKL</cp:lastModifiedBy>
  <cp:revision>41</cp:revision>
  <dcterms:created xsi:type="dcterms:W3CDTF">2020-11-29T07:11:29Z</dcterms:created>
  <dcterms:modified xsi:type="dcterms:W3CDTF">2021-01-27T02:02:53Z</dcterms:modified>
</cp:coreProperties>
</file>