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622" r:id="rId3"/>
    <p:sldId id="624" r:id="rId4"/>
    <p:sldId id="258" r:id="rId5"/>
    <p:sldId id="623" r:id="rId6"/>
    <p:sldId id="619" r:id="rId7"/>
    <p:sldId id="625" r:id="rId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6A23"/>
    <a:srgbClr val="FFFF00"/>
    <a:srgbClr val="FFFFFF"/>
    <a:srgbClr val="3C9094"/>
    <a:srgbClr val="117AAF"/>
    <a:srgbClr val="FF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 autoAdjust="0"/>
    <p:restoredTop sz="94706" autoAdjust="0"/>
  </p:normalViewPr>
  <p:slideViewPr>
    <p:cSldViewPr>
      <p:cViewPr varScale="1">
        <p:scale>
          <a:sx n="97" d="100"/>
          <a:sy n="97" d="100"/>
        </p:scale>
        <p:origin x="7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242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12713" y="6172200"/>
            <a:ext cx="8936037" cy="414338"/>
            <a:chOff x="71" y="3751"/>
            <a:chExt cx="5629" cy="398"/>
          </a:xfrm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71" y="3751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64" y="118"/>
                </a:cxn>
                <a:cxn ang="0">
                  <a:pos x="4329" y="0"/>
                </a:cxn>
                <a:cxn ang="0">
                  <a:pos x="5623" y="0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" name="Freeform 10"/>
            <p:cNvSpPr>
              <a:spLocks/>
            </p:cNvSpPr>
            <p:nvPr userDrawn="1"/>
          </p:nvSpPr>
          <p:spPr bwMode="gray">
            <a:xfrm>
              <a:off x="71" y="3800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82" y="118"/>
                </a:cxn>
                <a:cxn ang="0">
                  <a:pos x="4345" y="0"/>
                </a:cxn>
                <a:cxn ang="0">
                  <a:pos x="5623" y="6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" name="Freeform 11"/>
            <p:cNvSpPr>
              <a:spLocks/>
            </p:cNvSpPr>
            <p:nvPr userDrawn="1"/>
          </p:nvSpPr>
          <p:spPr bwMode="gray">
            <a:xfrm>
              <a:off x="4209" y="3833"/>
              <a:ext cx="1491" cy="87"/>
            </a:xfrm>
            <a:custGeom>
              <a:avLst/>
              <a:gdLst/>
              <a:ahLst/>
              <a:cxnLst>
                <a:cxn ang="0">
                  <a:pos x="0" y="84"/>
                </a:cxn>
                <a:cxn ang="0">
                  <a:pos x="223" y="0"/>
                </a:cxn>
                <a:cxn ang="0">
                  <a:pos x="1491" y="0"/>
                </a:cxn>
                <a:cxn ang="0">
                  <a:pos x="1488" y="60"/>
                </a:cxn>
                <a:cxn ang="0">
                  <a:pos x="383" y="59"/>
                </a:cxn>
                <a:cxn ang="0">
                  <a:pos x="273" y="88"/>
                </a:cxn>
                <a:cxn ang="0">
                  <a:pos x="0" y="84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 rot="10800000">
            <a:off x="6003925" y="1295400"/>
            <a:ext cx="2768600" cy="779463"/>
            <a:chOff x="1566" y="164"/>
            <a:chExt cx="1455" cy="425"/>
          </a:xfrm>
        </p:grpSpPr>
        <p:sp>
          <p:nvSpPr>
            <p:cNvPr id="9" name="Freeform 13"/>
            <p:cNvSpPr>
              <a:spLocks/>
            </p:cNvSpPr>
            <p:nvPr/>
          </p:nvSpPr>
          <p:spPr bwMode="gray">
            <a:xfrm>
              <a:off x="1894" y="468"/>
              <a:ext cx="38" cy="121"/>
            </a:xfrm>
            <a:custGeom>
              <a:avLst/>
              <a:gdLst/>
              <a:ahLst/>
              <a:cxnLst>
                <a:cxn ang="0">
                  <a:pos x="37" y="36"/>
                </a:cxn>
                <a:cxn ang="0">
                  <a:pos x="35" y="36"/>
                </a:cxn>
                <a:cxn ang="0">
                  <a:pos x="30" y="36"/>
                </a:cxn>
                <a:cxn ang="0">
                  <a:pos x="22" y="34"/>
                </a:cxn>
                <a:cxn ang="0">
                  <a:pos x="15" y="30"/>
                </a:cxn>
                <a:cxn ang="0">
                  <a:pos x="7" y="23"/>
                </a:cxn>
                <a:cxn ang="0">
                  <a:pos x="3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0" y="11"/>
                </a:cxn>
                <a:cxn ang="0">
                  <a:pos x="37" y="20"/>
                </a:cxn>
                <a:cxn ang="0">
                  <a:pos x="39" y="34"/>
                </a:cxn>
                <a:cxn ang="0">
                  <a:pos x="39" y="121"/>
                </a:cxn>
                <a:cxn ang="0">
                  <a:pos x="37" y="121"/>
                </a:cxn>
                <a:cxn ang="0">
                  <a:pos x="37" y="36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0" name="Freeform 14"/>
            <p:cNvSpPr>
              <a:spLocks/>
            </p:cNvSpPr>
            <p:nvPr/>
          </p:nvSpPr>
          <p:spPr bwMode="gray">
            <a:xfrm>
              <a:off x="2271" y="454"/>
              <a:ext cx="45" cy="138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6" y="42"/>
                </a:cxn>
                <a:cxn ang="0">
                  <a:pos x="12" y="42"/>
                </a:cxn>
                <a:cxn ang="0">
                  <a:pos x="20" y="39"/>
                </a:cxn>
                <a:cxn ang="0">
                  <a:pos x="29" y="35"/>
                </a:cxn>
                <a:cxn ang="0">
                  <a:pos x="37" y="27"/>
                </a:cxn>
                <a:cxn ang="0">
                  <a:pos x="43" y="17"/>
                </a:cxn>
                <a:cxn ang="0">
                  <a:pos x="45" y="2"/>
                </a:cxn>
                <a:cxn ang="0">
                  <a:pos x="43" y="0"/>
                </a:cxn>
                <a:cxn ang="0">
                  <a:pos x="37" y="2"/>
                </a:cxn>
                <a:cxn ang="0">
                  <a:pos x="29" y="3"/>
                </a:cxn>
                <a:cxn ang="0">
                  <a:pos x="19" y="7"/>
                </a:cxn>
                <a:cxn ang="0">
                  <a:pos x="11" y="14"/>
                </a:cxn>
                <a:cxn ang="0">
                  <a:pos x="4" y="23"/>
                </a:cxn>
                <a:cxn ang="0">
                  <a:pos x="0" y="39"/>
                </a:cxn>
                <a:cxn ang="0">
                  <a:pos x="0" y="139"/>
                </a:cxn>
                <a:cxn ang="0">
                  <a:pos x="3" y="139"/>
                </a:cxn>
                <a:cxn ang="0">
                  <a:pos x="3" y="42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gray">
            <a:xfrm>
              <a:off x="1770" y="378"/>
              <a:ext cx="146" cy="211"/>
            </a:xfrm>
            <a:custGeom>
              <a:avLst/>
              <a:gdLst/>
              <a:ahLst/>
              <a:cxnLst>
                <a:cxn ang="0">
                  <a:pos x="68" y="67"/>
                </a:cxn>
                <a:cxn ang="0">
                  <a:pos x="67" y="67"/>
                </a:cxn>
                <a:cxn ang="0">
                  <a:pos x="60" y="66"/>
                </a:cxn>
                <a:cxn ang="0">
                  <a:pos x="50" y="64"/>
                </a:cxn>
                <a:cxn ang="0">
                  <a:pos x="41" y="62"/>
                </a:cxn>
                <a:cxn ang="0">
                  <a:pos x="29" y="55"/>
                </a:cxn>
                <a:cxn ang="0">
                  <a:pos x="18" y="47"/>
                </a:cxn>
                <a:cxn ang="0">
                  <a:pos x="10" y="35"/>
                </a:cxn>
                <a:cxn ang="0">
                  <a:pos x="3" y="2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9" y="0"/>
                </a:cxn>
                <a:cxn ang="0">
                  <a:pos x="30" y="2"/>
                </a:cxn>
                <a:cxn ang="0">
                  <a:pos x="41" y="6"/>
                </a:cxn>
                <a:cxn ang="0">
                  <a:pos x="53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5" y="45"/>
                </a:cxn>
                <a:cxn ang="0">
                  <a:pos x="79" y="36"/>
                </a:cxn>
                <a:cxn ang="0">
                  <a:pos x="84" y="25"/>
                </a:cxn>
                <a:cxn ang="0">
                  <a:pos x="92" y="16"/>
                </a:cxn>
                <a:cxn ang="0">
                  <a:pos x="106" y="8"/>
                </a:cxn>
                <a:cxn ang="0">
                  <a:pos x="123" y="2"/>
                </a:cxn>
                <a:cxn ang="0">
                  <a:pos x="146" y="0"/>
                </a:cxn>
                <a:cxn ang="0">
                  <a:pos x="145" y="2"/>
                </a:cxn>
                <a:cxn ang="0">
                  <a:pos x="145" y="8"/>
                </a:cxn>
                <a:cxn ang="0">
                  <a:pos x="143" y="17"/>
                </a:cxn>
                <a:cxn ang="0">
                  <a:pos x="139" y="28"/>
                </a:cxn>
                <a:cxn ang="0">
                  <a:pos x="134" y="39"/>
                </a:cxn>
                <a:cxn ang="0">
                  <a:pos x="126" y="49"/>
                </a:cxn>
                <a:cxn ang="0">
                  <a:pos x="114" y="59"/>
                </a:cxn>
                <a:cxn ang="0">
                  <a:pos x="98" y="64"/>
                </a:cxn>
                <a:cxn ang="0">
                  <a:pos x="79" y="67"/>
                </a:cxn>
                <a:cxn ang="0">
                  <a:pos x="79" y="211"/>
                </a:cxn>
                <a:cxn ang="0">
                  <a:pos x="68" y="211"/>
                </a:cxn>
                <a:cxn ang="0">
                  <a:pos x="68" y="67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gray">
            <a:xfrm>
              <a:off x="2795" y="378"/>
              <a:ext cx="143" cy="211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6" y="67"/>
                </a:cxn>
                <a:cxn ang="0">
                  <a:pos x="59" y="66"/>
                </a:cxn>
                <a:cxn ang="0">
                  <a:pos x="50" y="64"/>
                </a:cxn>
                <a:cxn ang="0">
                  <a:pos x="39" y="62"/>
                </a:cxn>
                <a:cxn ang="0">
                  <a:pos x="28" y="55"/>
                </a:cxn>
                <a:cxn ang="0">
                  <a:pos x="17" y="47"/>
                </a:cxn>
                <a:cxn ang="0">
                  <a:pos x="9" y="35"/>
                </a:cxn>
                <a:cxn ang="0">
                  <a:pos x="2" y="2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9" y="0"/>
                </a:cxn>
                <a:cxn ang="0">
                  <a:pos x="17" y="0"/>
                </a:cxn>
                <a:cxn ang="0">
                  <a:pos x="28" y="2"/>
                </a:cxn>
                <a:cxn ang="0">
                  <a:pos x="40" y="6"/>
                </a:cxn>
                <a:cxn ang="0">
                  <a:pos x="51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4" y="45"/>
                </a:cxn>
                <a:cxn ang="0">
                  <a:pos x="77" y="36"/>
                </a:cxn>
                <a:cxn ang="0">
                  <a:pos x="82" y="25"/>
                </a:cxn>
                <a:cxn ang="0">
                  <a:pos x="91" y="16"/>
                </a:cxn>
                <a:cxn ang="0">
                  <a:pos x="105" y="8"/>
                </a:cxn>
                <a:cxn ang="0">
                  <a:pos x="121" y="2"/>
                </a:cxn>
                <a:cxn ang="0">
                  <a:pos x="144" y="0"/>
                </a:cxn>
                <a:cxn ang="0">
                  <a:pos x="144" y="2"/>
                </a:cxn>
                <a:cxn ang="0">
                  <a:pos x="144" y="8"/>
                </a:cxn>
                <a:cxn ang="0">
                  <a:pos x="141" y="17"/>
                </a:cxn>
                <a:cxn ang="0">
                  <a:pos x="139" y="28"/>
                </a:cxn>
                <a:cxn ang="0">
                  <a:pos x="133" y="39"/>
                </a:cxn>
                <a:cxn ang="0">
                  <a:pos x="125" y="49"/>
                </a:cxn>
                <a:cxn ang="0">
                  <a:pos x="113" y="59"/>
                </a:cxn>
                <a:cxn ang="0">
                  <a:pos x="97" y="64"/>
                </a:cxn>
                <a:cxn ang="0">
                  <a:pos x="77" y="67"/>
                </a:cxn>
                <a:cxn ang="0">
                  <a:pos x="77" y="211"/>
                </a:cxn>
                <a:cxn ang="0">
                  <a:pos x="67" y="211"/>
                </a:cxn>
                <a:cxn ang="0">
                  <a:pos x="67" y="67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gray">
            <a:xfrm>
              <a:off x="2634" y="457"/>
              <a:ext cx="88" cy="132"/>
            </a:xfrm>
            <a:custGeom>
              <a:avLst/>
              <a:gdLst/>
              <a:ahLst/>
              <a:cxnLst>
                <a:cxn ang="0">
                  <a:pos x="42" y="43"/>
                </a:cxn>
                <a:cxn ang="0">
                  <a:pos x="39" y="42"/>
                </a:cxn>
                <a:cxn ang="0">
                  <a:pos x="33" y="42"/>
                </a:cxn>
                <a:cxn ang="0">
                  <a:pos x="25" y="39"/>
                </a:cxn>
                <a:cxn ang="0">
                  <a:pos x="16" y="35"/>
                </a:cxn>
                <a:cxn ang="0">
                  <a:pos x="8" y="27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2" y="1"/>
                </a:cxn>
                <a:cxn ang="0">
                  <a:pos x="21" y="3"/>
                </a:cxn>
                <a:cxn ang="0">
                  <a:pos x="29" y="8"/>
                </a:cxn>
                <a:cxn ang="0">
                  <a:pos x="37" y="15"/>
                </a:cxn>
                <a:cxn ang="0">
                  <a:pos x="42" y="26"/>
                </a:cxn>
                <a:cxn ang="0">
                  <a:pos x="45" y="39"/>
                </a:cxn>
                <a:cxn ang="0">
                  <a:pos x="45" y="38"/>
                </a:cxn>
                <a:cxn ang="0">
                  <a:pos x="45" y="34"/>
                </a:cxn>
                <a:cxn ang="0">
                  <a:pos x="46" y="27"/>
                </a:cxn>
                <a:cxn ang="0">
                  <a:pos x="49" y="20"/>
                </a:cxn>
                <a:cxn ang="0">
                  <a:pos x="54" y="14"/>
                </a:cxn>
                <a:cxn ang="0">
                  <a:pos x="62" y="7"/>
                </a:cxn>
                <a:cxn ang="0">
                  <a:pos x="73" y="3"/>
                </a:cxn>
                <a:cxn ang="0">
                  <a:pos x="89" y="0"/>
                </a:cxn>
                <a:cxn ang="0">
                  <a:pos x="89" y="3"/>
                </a:cxn>
                <a:cxn ang="0">
                  <a:pos x="88" y="10"/>
                </a:cxn>
                <a:cxn ang="0">
                  <a:pos x="87" y="18"/>
                </a:cxn>
                <a:cxn ang="0">
                  <a:pos x="81" y="26"/>
                </a:cxn>
                <a:cxn ang="0">
                  <a:pos x="74" y="34"/>
                </a:cxn>
                <a:cxn ang="0">
                  <a:pos x="64" y="41"/>
                </a:cxn>
                <a:cxn ang="0">
                  <a:pos x="47" y="43"/>
                </a:cxn>
                <a:cxn ang="0">
                  <a:pos x="47" y="132"/>
                </a:cxn>
                <a:cxn ang="0">
                  <a:pos x="42" y="132"/>
                </a:cxn>
                <a:cxn ang="0">
                  <a:pos x="42" y="43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gray">
            <a:xfrm>
              <a:off x="2433" y="405"/>
              <a:ext cx="88" cy="186"/>
            </a:xfrm>
            <a:custGeom>
              <a:avLst/>
              <a:gdLst/>
              <a:ahLst/>
              <a:cxnLst>
                <a:cxn ang="0">
                  <a:pos x="43" y="43"/>
                </a:cxn>
                <a:cxn ang="0">
                  <a:pos x="41" y="43"/>
                </a:cxn>
                <a:cxn ang="0">
                  <a:pos x="35" y="43"/>
                </a:cxn>
                <a:cxn ang="0">
                  <a:pos x="27" y="41"/>
                </a:cxn>
                <a:cxn ang="0">
                  <a:pos x="18" y="35"/>
                </a:cxn>
                <a:cxn ang="0">
                  <a:pos x="8" y="28"/>
                </a:cxn>
                <a:cxn ang="0">
                  <a:pos x="3" y="1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8" y="0"/>
                </a:cxn>
                <a:cxn ang="0">
                  <a:pos x="17" y="1"/>
                </a:cxn>
                <a:cxn ang="0">
                  <a:pos x="26" y="6"/>
                </a:cxn>
                <a:cxn ang="0">
                  <a:pos x="35" y="12"/>
                </a:cxn>
                <a:cxn ang="0">
                  <a:pos x="42" y="24"/>
                </a:cxn>
                <a:cxn ang="0">
                  <a:pos x="48" y="41"/>
                </a:cxn>
                <a:cxn ang="0">
                  <a:pos x="48" y="90"/>
                </a:cxn>
                <a:cxn ang="0">
                  <a:pos x="48" y="88"/>
                </a:cxn>
                <a:cxn ang="0">
                  <a:pos x="48" y="82"/>
                </a:cxn>
                <a:cxn ang="0">
                  <a:pos x="50" y="74"/>
                </a:cxn>
                <a:cxn ang="0">
                  <a:pos x="54" y="66"/>
                </a:cxn>
                <a:cxn ang="0">
                  <a:pos x="61" y="58"/>
                </a:cxn>
                <a:cxn ang="0">
                  <a:pos x="72" y="53"/>
                </a:cxn>
                <a:cxn ang="0">
                  <a:pos x="87" y="50"/>
                </a:cxn>
                <a:cxn ang="0">
                  <a:pos x="88" y="51"/>
                </a:cxn>
                <a:cxn ang="0">
                  <a:pos x="88" y="57"/>
                </a:cxn>
                <a:cxn ang="0">
                  <a:pos x="87" y="64"/>
                </a:cxn>
                <a:cxn ang="0">
                  <a:pos x="84" y="72"/>
                </a:cxn>
                <a:cxn ang="0">
                  <a:pos x="80" y="80"/>
                </a:cxn>
                <a:cxn ang="0">
                  <a:pos x="73" y="86"/>
                </a:cxn>
                <a:cxn ang="0">
                  <a:pos x="62" y="92"/>
                </a:cxn>
                <a:cxn ang="0">
                  <a:pos x="48" y="93"/>
                </a:cxn>
                <a:cxn ang="0">
                  <a:pos x="48" y="186"/>
                </a:cxn>
                <a:cxn ang="0">
                  <a:pos x="43" y="186"/>
                </a:cxn>
                <a:cxn ang="0">
                  <a:pos x="43" y="143"/>
                </a:cxn>
                <a:cxn ang="0">
                  <a:pos x="42" y="143"/>
                </a:cxn>
                <a:cxn ang="0">
                  <a:pos x="37" y="142"/>
                </a:cxn>
                <a:cxn ang="0">
                  <a:pos x="29" y="140"/>
                </a:cxn>
                <a:cxn ang="0">
                  <a:pos x="22" y="136"/>
                </a:cxn>
                <a:cxn ang="0">
                  <a:pos x="14" y="130"/>
                </a:cxn>
                <a:cxn ang="0">
                  <a:pos x="8" y="120"/>
                </a:cxn>
                <a:cxn ang="0">
                  <a:pos x="7" y="105"/>
                </a:cxn>
                <a:cxn ang="0">
                  <a:pos x="8" y="105"/>
                </a:cxn>
                <a:cxn ang="0">
                  <a:pos x="12" y="107"/>
                </a:cxn>
                <a:cxn ang="0">
                  <a:pos x="19" y="108"/>
                </a:cxn>
                <a:cxn ang="0">
                  <a:pos x="26" y="111"/>
                </a:cxn>
                <a:cxn ang="0">
                  <a:pos x="34" y="117"/>
                </a:cxn>
                <a:cxn ang="0">
                  <a:pos x="39" y="127"/>
                </a:cxn>
                <a:cxn ang="0">
                  <a:pos x="43" y="140"/>
                </a:cxn>
                <a:cxn ang="0">
                  <a:pos x="43" y="43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gray">
            <a:xfrm>
              <a:off x="1917" y="237"/>
              <a:ext cx="164" cy="357"/>
            </a:xfrm>
            <a:custGeom>
              <a:avLst/>
              <a:gdLst/>
              <a:ahLst/>
              <a:cxnLst>
                <a:cxn ang="0">
                  <a:pos x="85" y="84"/>
                </a:cxn>
                <a:cxn ang="0">
                  <a:pos x="101" y="81"/>
                </a:cxn>
                <a:cxn ang="0">
                  <a:pos x="124" y="73"/>
                </a:cxn>
                <a:cxn ang="0">
                  <a:pos x="148" y="56"/>
                </a:cxn>
                <a:cxn ang="0">
                  <a:pos x="163" y="23"/>
                </a:cxn>
                <a:cxn ang="0">
                  <a:pos x="163" y="0"/>
                </a:cxn>
                <a:cxn ang="0">
                  <a:pos x="148" y="0"/>
                </a:cxn>
                <a:cxn ang="0">
                  <a:pos x="125" y="6"/>
                </a:cxn>
                <a:cxn ang="0">
                  <a:pos x="101" y="22"/>
                </a:cxn>
                <a:cxn ang="0">
                  <a:pos x="82" y="54"/>
                </a:cxn>
                <a:cxn ang="0">
                  <a:pos x="77" y="173"/>
                </a:cxn>
                <a:cxn ang="0">
                  <a:pos x="77" y="165"/>
                </a:cxn>
                <a:cxn ang="0">
                  <a:pos x="71" y="146"/>
                </a:cxn>
                <a:cxn ang="0">
                  <a:pos x="60" y="123"/>
                </a:cxn>
                <a:cxn ang="0">
                  <a:pos x="38" y="104"/>
                </a:cxn>
                <a:cxn ang="0">
                  <a:pos x="0" y="96"/>
                </a:cxn>
                <a:cxn ang="0">
                  <a:pos x="0" y="103"/>
                </a:cxn>
                <a:cxn ang="0">
                  <a:pos x="0" y="120"/>
                </a:cxn>
                <a:cxn ang="0">
                  <a:pos x="8" y="143"/>
                </a:cxn>
                <a:cxn ang="0">
                  <a:pos x="24" y="163"/>
                </a:cxn>
                <a:cxn ang="0">
                  <a:pos x="55" y="177"/>
                </a:cxn>
                <a:cxn ang="0">
                  <a:pos x="77" y="356"/>
                </a:cxn>
                <a:cxn ang="0">
                  <a:pos x="82" y="274"/>
                </a:cxn>
                <a:cxn ang="0">
                  <a:pos x="91" y="273"/>
                </a:cxn>
                <a:cxn ang="0">
                  <a:pos x="112" y="267"/>
                </a:cxn>
                <a:cxn ang="0">
                  <a:pos x="135" y="252"/>
                </a:cxn>
                <a:cxn ang="0">
                  <a:pos x="151" y="224"/>
                </a:cxn>
                <a:cxn ang="0">
                  <a:pos x="152" y="203"/>
                </a:cxn>
                <a:cxn ang="0">
                  <a:pos x="137" y="204"/>
                </a:cxn>
                <a:cxn ang="0">
                  <a:pos x="117" y="211"/>
                </a:cxn>
                <a:cxn ang="0">
                  <a:pos x="97" y="231"/>
                </a:cxn>
                <a:cxn ang="0">
                  <a:pos x="82" y="267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gray">
            <a:xfrm>
              <a:off x="2515" y="383"/>
              <a:ext cx="93" cy="209"/>
            </a:xfrm>
            <a:custGeom>
              <a:avLst/>
              <a:gdLst/>
              <a:ahLst/>
              <a:cxnLst>
                <a:cxn ang="0">
                  <a:pos x="43" y="162"/>
                </a:cxn>
                <a:cxn ang="0">
                  <a:pos x="36" y="160"/>
                </a:cxn>
                <a:cxn ang="0">
                  <a:pos x="23" y="155"/>
                </a:cxn>
                <a:cxn ang="0">
                  <a:pos x="12" y="141"/>
                </a:cxn>
                <a:cxn ang="0">
                  <a:pos x="12" y="129"/>
                </a:cxn>
                <a:cxn ang="0">
                  <a:pos x="23" y="132"/>
                </a:cxn>
                <a:cxn ang="0">
                  <a:pos x="38" y="145"/>
                </a:cxn>
                <a:cxn ang="0">
                  <a:pos x="43" y="108"/>
                </a:cxn>
                <a:cxn ang="0">
                  <a:pos x="35" y="106"/>
                </a:cxn>
                <a:cxn ang="0">
                  <a:pos x="20" y="101"/>
                </a:cxn>
                <a:cxn ang="0">
                  <a:pos x="7" y="83"/>
                </a:cxn>
                <a:cxn ang="0">
                  <a:pos x="7" y="70"/>
                </a:cxn>
                <a:cxn ang="0">
                  <a:pos x="17" y="71"/>
                </a:cxn>
                <a:cxn ang="0">
                  <a:pos x="31" y="81"/>
                </a:cxn>
                <a:cxn ang="0">
                  <a:pos x="43" y="105"/>
                </a:cxn>
                <a:cxn ang="0">
                  <a:pos x="40" y="43"/>
                </a:cxn>
                <a:cxn ang="0">
                  <a:pos x="26" y="39"/>
                </a:cxn>
                <a:cxn ang="0">
                  <a:pos x="8" y="2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23" y="5"/>
                </a:cxn>
                <a:cxn ang="0">
                  <a:pos x="39" y="23"/>
                </a:cxn>
                <a:cxn ang="0">
                  <a:pos x="46" y="38"/>
                </a:cxn>
                <a:cxn ang="0">
                  <a:pos x="51" y="24"/>
                </a:cxn>
                <a:cxn ang="0">
                  <a:pos x="66" y="8"/>
                </a:cxn>
                <a:cxn ang="0">
                  <a:pos x="92" y="0"/>
                </a:cxn>
                <a:cxn ang="0">
                  <a:pos x="90" y="8"/>
                </a:cxn>
                <a:cxn ang="0">
                  <a:pos x="82" y="25"/>
                </a:cxn>
                <a:cxn ang="0">
                  <a:pos x="63" y="40"/>
                </a:cxn>
                <a:cxn ang="0">
                  <a:pos x="49" y="124"/>
                </a:cxn>
                <a:cxn ang="0">
                  <a:pos x="50" y="116"/>
                </a:cxn>
                <a:cxn ang="0">
                  <a:pos x="59" y="100"/>
                </a:cxn>
                <a:cxn ang="0">
                  <a:pos x="81" y="92"/>
                </a:cxn>
                <a:cxn ang="0">
                  <a:pos x="80" y="98"/>
                </a:cxn>
                <a:cxn ang="0">
                  <a:pos x="73" y="114"/>
                </a:cxn>
                <a:cxn ang="0">
                  <a:pos x="59" y="127"/>
                </a:cxn>
                <a:cxn ang="0">
                  <a:pos x="49" y="210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gray">
            <a:xfrm>
              <a:off x="1567" y="301"/>
              <a:ext cx="128" cy="293"/>
            </a:xfrm>
            <a:custGeom>
              <a:avLst/>
              <a:gdLst/>
              <a:ahLst/>
              <a:cxnLst>
                <a:cxn ang="0">
                  <a:pos x="61" y="225"/>
                </a:cxn>
                <a:cxn ang="0">
                  <a:pos x="54" y="225"/>
                </a:cxn>
                <a:cxn ang="0">
                  <a:pos x="38" y="219"/>
                </a:cxn>
                <a:cxn ang="0">
                  <a:pos x="23" y="206"/>
                </a:cxn>
                <a:cxn ang="0">
                  <a:pos x="15" y="180"/>
                </a:cxn>
                <a:cxn ang="0">
                  <a:pos x="23" y="180"/>
                </a:cxn>
                <a:cxn ang="0">
                  <a:pos x="38" y="186"/>
                </a:cxn>
                <a:cxn ang="0">
                  <a:pos x="54" y="205"/>
                </a:cxn>
                <a:cxn ang="0">
                  <a:pos x="61" y="151"/>
                </a:cxn>
                <a:cxn ang="0">
                  <a:pos x="52" y="149"/>
                </a:cxn>
                <a:cxn ang="0">
                  <a:pos x="34" y="144"/>
                </a:cxn>
                <a:cxn ang="0">
                  <a:pos x="16" y="128"/>
                </a:cxn>
                <a:cxn ang="0">
                  <a:pos x="8" y="98"/>
                </a:cxn>
                <a:cxn ang="0">
                  <a:pos x="15" y="97"/>
                </a:cxn>
                <a:cxn ang="0">
                  <a:pos x="29" y="101"/>
                </a:cxn>
                <a:cxn ang="0">
                  <a:pos x="47" y="116"/>
                </a:cxn>
                <a:cxn ang="0">
                  <a:pos x="61" y="147"/>
                </a:cxn>
                <a:cxn ang="0">
                  <a:pos x="58" y="60"/>
                </a:cxn>
                <a:cxn ang="0">
                  <a:pos x="44" y="58"/>
                </a:cxn>
                <a:cxn ang="0">
                  <a:pos x="25" y="50"/>
                </a:cxn>
                <a:cxn ang="0">
                  <a:pos x="8" y="3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27" y="5"/>
                </a:cxn>
                <a:cxn ang="0">
                  <a:pos x="48" y="21"/>
                </a:cxn>
                <a:cxn ang="0">
                  <a:pos x="65" y="56"/>
                </a:cxn>
                <a:cxn ang="0">
                  <a:pos x="66" y="48"/>
                </a:cxn>
                <a:cxn ang="0">
                  <a:pos x="77" y="28"/>
                </a:cxn>
                <a:cxn ang="0">
                  <a:pos x="96" y="9"/>
                </a:cxn>
                <a:cxn ang="0">
                  <a:pos x="128" y="0"/>
                </a:cxn>
                <a:cxn ang="0">
                  <a:pos x="127" y="9"/>
                </a:cxn>
                <a:cxn ang="0">
                  <a:pos x="119" y="31"/>
                </a:cxn>
                <a:cxn ang="0">
                  <a:pos x="101" y="51"/>
                </a:cxn>
                <a:cxn ang="0">
                  <a:pos x="67" y="60"/>
                </a:cxn>
                <a:cxn ang="0">
                  <a:pos x="69" y="170"/>
                </a:cxn>
                <a:cxn ang="0">
                  <a:pos x="73" y="155"/>
                </a:cxn>
                <a:cxn ang="0">
                  <a:pos x="86" y="136"/>
                </a:cxn>
                <a:cxn ang="0">
                  <a:pos x="113" y="128"/>
                </a:cxn>
                <a:cxn ang="0">
                  <a:pos x="112" y="136"/>
                </a:cxn>
                <a:cxn ang="0">
                  <a:pos x="105" y="153"/>
                </a:cxn>
                <a:cxn ang="0">
                  <a:pos x="92" y="172"/>
                </a:cxn>
                <a:cxn ang="0">
                  <a:pos x="67" y="180"/>
                </a:cxn>
                <a:cxn ang="0">
                  <a:pos x="61" y="292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gray">
            <a:xfrm>
              <a:off x="2599" y="336"/>
              <a:ext cx="68" cy="255"/>
            </a:xfrm>
            <a:custGeom>
              <a:avLst/>
              <a:gdLst/>
              <a:ahLst/>
              <a:cxnLst>
                <a:cxn ang="0">
                  <a:pos x="31" y="164"/>
                </a:cxn>
                <a:cxn ang="0">
                  <a:pos x="23" y="163"/>
                </a:cxn>
                <a:cxn ang="0">
                  <a:pos x="8" y="155"/>
                </a:cxn>
                <a:cxn ang="0">
                  <a:pos x="0" y="132"/>
                </a:cxn>
                <a:cxn ang="0">
                  <a:pos x="7" y="132"/>
                </a:cxn>
                <a:cxn ang="0">
                  <a:pos x="22" y="139"/>
                </a:cxn>
                <a:cxn ang="0">
                  <a:pos x="31" y="160"/>
                </a:cxn>
                <a:cxn ang="0">
                  <a:pos x="29" y="101"/>
                </a:cxn>
                <a:cxn ang="0">
                  <a:pos x="16" y="97"/>
                </a:cxn>
                <a:cxn ang="0">
                  <a:pos x="3" y="83"/>
                </a:cxn>
                <a:cxn ang="0">
                  <a:pos x="3" y="70"/>
                </a:cxn>
                <a:cxn ang="0">
                  <a:pos x="15" y="74"/>
                </a:cxn>
                <a:cxn ang="0">
                  <a:pos x="27" y="86"/>
                </a:cxn>
                <a:cxn ang="0">
                  <a:pos x="31" y="31"/>
                </a:cxn>
                <a:cxn ang="0">
                  <a:pos x="33" y="23"/>
                </a:cxn>
                <a:cxn ang="0">
                  <a:pos x="41" y="8"/>
                </a:cxn>
                <a:cxn ang="0">
                  <a:pos x="62" y="0"/>
                </a:cxn>
                <a:cxn ang="0">
                  <a:pos x="61" y="8"/>
                </a:cxn>
                <a:cxn ang="0">
                  <a:pos x="53" y="23"/>
                </a:cxn>
                <a:cxn ang="0">
                  <a:pos x="35" y="31"/>
                </a:cxn>
                <a:cxn ang="0">
                  <a:pos x="35" y="75"/>
                </a:cxn>
                <a:cxn ang="0">
                  <a:pos x="39" y="62"/>
                </a:cxn>
                <a:cxn ang="0">
                  <a:pos x="54" y="48"/>
                </a:cxn>
                <a:cxn ang="0">
                  <a:pos x="68" y="48"/>
                </a:cxn>
                <a:cxn ang="0">
                  <a:pos x="66" y="59"/>
                </a:cxn>
                <a:cxn ang="0">
                  <a:pos x="58" y="72"/>
                </a:cxn>
                <a:cxn ang="0">
                  <a:pos x="35" y="82"/>
                </a:cxn>
                <a:cxn ang="0">
                  <a:pos x="35" y="143"/>
                </a:cxn>
                <a:cxn ang="0">
                  <a:pos x="38" y="132"/>
                </a:cxn>
                <a:cxn ang="0">
                  <a:pos x="49" y="122"/>
                </a:cxn>
                <a:cxn ang="0">
                  <a:pos x="60" y="122"/>
                </a:cxn>
                <a:cxn ang="0">
                  <a:pos x="58" y="133"/>
                </a:cxn>
                <a:cxn ang="0">
                  <a:pos x="47" y="144"/>
                </a:cxn>
                <a:cxn ang="0">
                  <a:pos x="35" y="25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gray">
            <a:xfrm>
              <a:off x="1674" y="167"/>
              <a:ext cx="111" cy="425"/>
            </a:xfrm>
            <a:custGeom>
              <a:avLst/>
              <a:gdLst/>
              <a:ahLst/>
              <a:cxnLst>
                <a:cxn ang="0">
                  <a:pos x="52" y="272"/>
                </a:cxn>
                <a:cxn ang="0">
                  <a:pos x="44" y="270"/>
                </a:cxn>
                <a:cxn ang="0">
                  <a:pos x="26" y="265"/>
                </a:cxn>
                <a:cxn ang="0">
                  <a:pos x="8" y="249"/>
                </a:cxn>
                <a:cxn ang="0">
                  <a:pos x="0" y="219"/>
                </a:cxn>
                <a:cxn ang="0">
                  <a:pos x="8" y="219"/>
                </a:cxn>
                <a:cxn ang="0">
                  <a:pos x="25" y="223"/>
                </a:cxn>
                <a:cxn ang="0">
                  <a:pos x="41" y="235"/>
                </a:cxn>
                <a:cxn ang="0">
                  <a:pos x="52" y="265"/>
                </a:cxn>
                <a:cxn ang="0">
                  <a:pos x="50" y="168"/>
                </a:cxn>
                <a:cxn ang="0">
                  <a:pos x="35" y="165"/>
                </a:cxn>
                <a:cxn ang="0">
                  <a:pos x="17" y="156"/>
                </a:cxn>
                <a:cxn ang="0">
                  <a:pos x="3" y="134"/>
                </a:cxn>
                <a:cxn ang="0">
                  <a:pos x="3" y="116"/>
                </a:cxn>
                <a:cxn ang="0">
                  <a:pos x="19" y="120"/>
                </a:cxn>
                <a:cxn ang="0">
                  <a:pos x="39" y="133"/>
                </a:cxn>
                <a:cxn ang="0">
                  <a:pos x="52" y="161"/>
                </a:cxn>
                <a:cxn ang="0">
                  <a:pos x="53" y="50"/>
                </a:cxn>
                <a:cxn ang="0">
                  <a:pos x="54" y="36"/>
                </a:cxn>
                <a:cxn ang="0">
                  <a:pos x="65" y="17"/>
                </a:cxn>
                <a:cxn ang="0">
                  <a:pos x="87" y="3"/>
                </a:cxn>
                <a:cxn ang="0">
                  <a:pos x="103" y="3"/>
                </a:cxn>
                <a:cxn ang="0">
                  <a:pos x="99" y="21"/>
                </a:cxn>
                <a:cxn ang="0">
                  <a:pos x="84" y="42"/>
                </a:cxn>
                <a:cxn ang="0">
                  <a:pos x="58" y="52"/>
                </a:cxn>
                <a:cxn ang="0">
                  <a:pos x="58" y="127"/>
                </a:cxn>
                <a:cxn ang="0">
                  <a:pos x="61" y="112"/>
                </a:cxn>
                <a:cxn ang="0">
                  <a:pos x="72" y="94"/>
                </a:cxn>
                <a:cxn ang="0">
                  <a:pos x="93" y="80"/>
                </a:cxn>
                <a:cxn ang="0">
                  <a:pos x="111" y="80"/>
                </a:cxn>
                <a:cxn ang="0">
                  <a:pos x="111" y="91"/>
                </a:cxn>
                <a:cxn ang="0">
                  <a:pos x="107" y="108"/>
                </a:cxn>
                <a:cxn ang="0">
                  <a:pos x="91" y="126"/>
                </a:cxn>
                <a:cxn ang="0">
                  <a:pos x="58" y="135"/>
                </a:cxn>
                <a:cxn ang="0">
                  <a:pos x="58" y="236"/>
                </a:cxn>
                <a:cxn ang="0">
                  <a:pos x="61" y="223"/>
                </a:cxn>
                <a:cxn ang="0">
                  <a:pos x="73" y="208"/>
                </a:cxn>
                <a:cxn ang="0">
                  <a:pos x="97" y="200"/>
                </a:cxn>
                <a:cxn ang="0">
                  <a:pos x="99" y="207"/>
                </a:cxn>
                <a:cxn ang="0">
                  <a:pos x="97" y="220"/>
                </a:cxn>
                <a:cxn ang="0">
                  <a:pos x="87" y="235"/>
                </a:cxn>
                <a:cxn ang="0">
                  <a:pos x="58" y="245"/>
                </a:cxn>
                <a:cxn ang="0">
                  <a:pos x="52" y="42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gray">
            <a:xfrm>
              <a:off x="2065" y="365"/>
              <a:ext cx="100" cy="229"/>
            </a:xfrm>
            <a:custGeom>
              <a:avLst/>
              <a:gdLst/>
              <a:ahLst/>
              <a:cxnLst>
                <a:cxn ang="0">
                  <a:pos x="52" y="176"/>
                </a:cxn>
                <a:cxn ang="0">
                  <a:pos x="59" y="176"/>
                </a:cxn>
                <a:cxn ang="0">
                  <a:pos x="74" y="169"/>
                </a:cxn>
                <a:cxn ang="0">
                  <a:pos x="86" y="154"/>
                </a:cxn>
                <a:cxn ang="0">
                  <a:pos x="86" y="141"/>
                </a:cxn>
                <a:cxn ang="0">
                  <a:pos x="74" y="143"/>
                </a:cxn>
                <a:cxn ang="0">
                  <a:pos x="58" y="158"/>
                </a:cxn>
                <a:cxn ang="0">
                  <a:pos x="52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2" y="115"/>
                </a:cxn>
                <a:cxn ang="0">
                  <a:pos x="55" y="48"/>
                </a:cxn>
                <a:cxn ang="0">
                  <a:pos x="67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3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1" y="3"/>
                </a:cxn>
                <a:cxn ang="0">
                  <a:pos x="5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5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5" y="132"/>
                </a:cxn>
                <a:cxn ang="0">
                  <a:pos x="47" y="141"/>
                </a:cxn>
                <a:cxn ang="0">
                  <a:pos x="52" y="228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gray">
            <a:xfrm>
              <a:off x="2921" y="365"/>
              <a:ext cx="100" cy="229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60" y="176"/>
                </a:cxn>
                <a:cxn ang="0">
                  <a:pos x="74" y="169"/>
                </a:cxn>
                <a:cxn ang="0">
                  <a:pos x="87" y="154"/>
                </a:cxn>
                <a:cxn ang="0">
                  <a:pos x="87" y="141"/>
                </a:cxn>
                <a:cxn ang="0">
                  <a:pos x="74" y="143"/>
                </a:cxn>
                <a:cxn ang="0">
                  <a:pos x="60" y="158"/>
                </a:cxn>
                <a:cxn ang="0">
                  <a:pos x="53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3" y="115"/>
                </a:cxn>
                <a:cxn ang="0">
                  <a:pos x="56" y="48"/>
                </a:cxn>
                <a:cxn ang="0">
                  <a:pos x="68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4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2" y="3"/>
                </a:cxn>
                <a:cxn ang="0">
                  <a:pos x="6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6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6" y="132"/>
                </a:cxn>
                <a:cxn ang="0">
                  <a:pos x="47" y="141"/>
                </a:cxn>
                <a:cxn ang="0">
                  <a:pos x="53" y="228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gray">
            <a:xfrm>
              <a:off x="2273" y="187"/>
              <a:ext cx="175" cy="402"/>
            </a:xfrm>
            <a:custGeom>
              <a:avLst/>
              <a:gdLst/>
              <a:ahLst/>
              <a:cxnLst>
                <a:cxn ang="0">
                  <a:pos x="93" y="309"/>
                </a:cxn>
                <a:cxn ang="0">
                  <a:pos x="101" y="309"/>
                </a:cxn>
                <a:cxn ang="0">
                  <a:pos x="118" y="304"/>
                </a:cxn>
                <a:cxn ang="0">
                  <a:pos x="138" y="292"/>
                </a:cxn>
                <a:cxn ang="0">
                  <a:pos x="152" y="266"/>
                </a:cxn>
                <a:cxn ang="0">
                  <a:pos x="152" y="247"/>
                </a:cxn>
                <a:cxn ang="0">
                  <a:pos x="138" y="250"/>
                </a:cxn>
                <a:cxn ang="0">
                  <a:pos x="120" y="259"/>
                </a:cxn>
                <a:cxn ang="0">
                  <a:pos x="99" y="285"/>
                </a:cxn>
                <a:cxn ang="0">
                  <a:pos x="93" y="207"/>
                </a:cxn>
                <a:cxn ang="0">
                  <a:pos x="102" y="205"/>
                </a:cxn>
                <a:cxn ang="0">
                  <a:pos x="122" y="200"/>
                </a:cxn>
                <a:cxn ang="0">
                  <a:pos x="147" y="185"/>
                </a:cxn>
                <a:cxn ang="0">
                  <a:pos x="163" y="155"/>
                </a:cxn>
                <a:cxn ang="0">
                  <a:pos x="163" y="134"/>
                </a:cxn>
                <a:cxn ang="0">
                  <a:pos x="149" y="135"/>
                </a:cxn>
                <a:cxn ang="0">
                  <a:pos x="129" y="142"/>
                </a:cxn>
                <a:cxn ang="0">
                  <a:pos x="107" y="162"/>
                </a:cxn>
                <a:cxn ang="0">
                  <a:pos x="93" y="201"/>
                </a:cxn>
                <a:cxn ang="0">
                  <a:pos x="95" y="83"/>
                </a:cxn>
                <a:cxn ang="0">
                  <a:pos x="110" y="81"/>
                </a:cxn>
                <a:cxn ang="0">
                  <a:pos x="134" y="73"/>
                </a:cxn>
                <a:cxn ang="0">
                  <a:pos x="157" y="54"/>
                </a:cxn>
                <a:cxn ang="0">
                  <a:pos x="174" y="23"/>
                </a:cxn>
                <a:cxn ang="0">
                  <a:pos x="174" y="0"/>
                </a:cxn>
                <a:cxn ang="0">
                  <a:pos x="157" y="2"/>
                </a:cxn>
                <a:cxn ang="0">
                  <a:pos x="133" y="10"/>
                </a:cxn>
                <a:cxn ang="0">
                  <a:pos x="107" y="33"/>
                </a:cxn>
                <a:cxn ang="0">
                  <a:pos x="87" y="77"/>
                </a:cxn>
                <a:cxn ang="0">
                  <a:pos x="85" y="68"/>
                </a:cxn>
                <a:cxn ang="0">
                  <a:pos x="75" y="46"/>
                </a:cxn>
                <a:cxn ang="0">
                  <a:pos x="55" y="21"/>
                </a:cxn>
                <a:cxn ang="0">
                  <a:pos x="22" y="3"/>
                </a:cxn>
                <a:cxn ang="0">
                  <a:pos x="1" y="3"/>
                </a:cxn>
                <a:cxn ang="0">
                  <a:pos x="4" y="18"/>
                </a:cxn>
                <a:cxn ang="0">
                  <a:pos x="12" y="42"/>
                </a:cxn>
                <a:cxn ang="0">
                  <a:pos x="31" y="65"/>
                </a:cxn>
                <a:cxn ang="0">
                  <a:pos x="62" y="81"/>
                </a:cxn>
                <a:cxn ang="0">
                  <a:pos x="82" y="238"/>
                </a:cxn>
                <a:cxn ang="0">
                  <a:pos x="80" y="228"/>
                </a:cxn>
                <a:cxn ang="0">
                  <a:pos x="72" y="207"/>
                </a:cxn>
                <a:cxn ang="0">
                  <a:pos x="55" y="185"/>
                </a:cxn>
                <a:cxn ang="0">
                  <a:pos x="21" y="176"/>
                </a:cxn>
                <a:cxn ang="0">
                  <a:pos x="22" y="185"/>
                </a:cxn>
                <a:cxn ang="0">
                  <a:pos x="28" y="205"/>
                </a:cxn>
                <a:cxn ang="0">
                  <a:pos x="41" y="230"/>
                </a:cxn>
                <a:cxn ang="0">
                  <a:pos x="66" y="246"/>
                </a:cxn>
                <a:cxn ang="0">
                  <a:pos x="82" y="402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gray">
            <a:xfrm>
              <a:off x="2161" y="220"/>
              <a:ext cx="97" cy="371"/>
            </a:xfrm>
            <a:custGeom>
              <a:avLst/>
              <a:gdLst/>
              <a:ahLst/>
              <a:cxnLst>
                <a:cxn ang="0">
                  <a:pos x="52" y="237"/>
                </a:cxn>
                <a:cxn ang="0">
                  <a:pos x="59" y="237"/>
                </a:cxn>
                <a:cxn ang="0">
                  <a:pos x="74" y="232"/>
                </a:cxn>
                <a:cxn ang="0">
                  <a:pos x="90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1" y="197"/>
                </a:cxn>
                <a:cxn ang="0">
                  <a:pos x="56" y="215"/>
                </a:cxn>
                <a:cxn ang="0">
                  <a:pos x="52" y="147"/>
                </a:cxn>
                <a:cxn ang="0">
                  <a:pos x="59" y="147"/>
                </a:cxn>
                <a:cxn ang="0">
                  <a:pos x="74" y="141"/>
                </a:cxn>
                <a:cxn ang="0">
                  <a:pos x="90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1" y="109"/>
                </a:cxn>
                <a:cxn ang="0">
                  <a:pos x="56" y="126"/>
                </a:cxn>
                <a:cxn ang="0">
                  <a:pos x="52" y="46"/>
                </a:cxn>
                <a:cxn ang="0">
                  <a:pos x="51" y="37"/>
                </a:cxn>
                <a:cxn ang="0">
                  <a:pos x="45" y="23"/>
                </a:cxn>
                <a:cxn ang="0">
                  <a:pos x="32" y="6"/>
                </a:cxn>
                <a:cxn ang="0">
                  <a:pos x="6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3" y="43"/>
                </a:cxn>
                <a:cxn ang="0">
                  <a:pos x="45" y="113"/>
                </a:cxn>
                <a:cxn ang="0">
                  <a:pos x="45" y="106"/>
                </a:cxn>
                <a:cxn ang="0">
                  <a:pos x="40" y="90"/>
                </a:cxn>
                <a:cxn ang="0">
                  <a:pos x="27" y="75"/>
                </a:cxn>
                <a:cxn ang="0">
                  <a:pos x="1" y="67"/>
                </a:cxn>
                <a:cxn ang="0">
                  <a:pos x="0" y="75"/>
                </a:cxn>
                <a:cxn ang="0">
                  <a:pos x="2" y="91"/>
                </a:cxn>
                <a:cxn ang="0">
                  <a:pos x="14" y="109"/>
                </a:cxn>
                <a:cxn ang="0">
                  <a:pos x="45" y="118"/>
                </a:cxn>
                <a:cxn ang="0">
                  <a:pos x="45" y="207"/>
                </a:cxn>
                <a:cxn ang="0">
                  <a:pos x="43" y="195"/>
                </a:cxn>
                <a:cxn ang="0">
                  <a:pos x="33" y="182"/>
                </a:cxn>
                <a:cxn ang="0">
                  <a:pos x="12" y="175"/>
                </a:cxn>
                <a:cxn ang="0">
                  <a:pos x="10" y="182"/>
                </a:cxn>
                <a:cxn ang="0">
                  <a:pos x="13" y="197"/>
                </a:cxn>
                <a:cxn ang="0">
                  <a:pos x="29" y="211"/>
                </a:cxn>
                <a:cxn ang="0">
                  <a:pos x="45" y="373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gray">
            <a:xfrm>
              <a:off x="2708" y="220"/>
              <a:ext cx="97" cy="371"/>
            </a:xfrm>
            <a:custGeom>
              <a:avLst/>
              <a:gdLst/>
              <a:ahLst/>
              <a:cxnLst>
                <a:cxn ang="0">
                  <a:pos x="51" y="237"/>
                </a:cxn>
                <a:cxn ang="0">
                  <a:pos x="60" y="237"/>
                </a:cxn>
                <a:cxn ang="0">
                  <a:pos x="74" y="232"/>
                </a:cxn>
                <a:cxn ang="0">
                  <a:pos x="91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2" y="197"/>
                </a:cxn>
                <a:cxn ang="0">
                  <a:pos x="55" y="215"/>
                </a:cxn>
                <a:cxn ang="0">
                  <a:pos x="51" y="147"/>
                </a:cxn>
                <a:cxn ang="0">
                  <a:pos x="60" y="147"/>
                </a:cxn>
                <a:cxn ang="0">
                  <a:pos x="74" y="141"/>
                </a:cxn>
                <a:cxn ang="0">
                  <a:pos x="91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2" y="109"/>
                </a:cxn>
                <a:cxn ang="0">
                  <a:pos x="55" y="126"/>
                </a:cxn>
                <a:cxn ang="0">
                  <a:pos x="51" y="46"/>
                </a:cxn>
                <a:cxn ang="0">
                  <a:pos x="51" y="37"/>
                </a:cxn>
                <a:cxn ang="0">
                  <a:pos x="46" y="23"/>
                </a:cxn>
                <a:cxn ang="0">
                  <a:pos x="33" y="6"/>
                </a:cxn>
                <a:cxn ang="0">
                  <a:pos x="7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4" y="43"/>
                </a:cxn>
                <a:cxn ang="0">
                  <a:pos x="46" y="113"/>
                </a:cxn>
                <a:cxn ang="0">
                  <a:pos x="46" y="106"/>
                </a:cxn>
                <a:cxn ang="0">
                  <a:pos x="41" y="90"/>
                </a:cxn>
                <a:cxn ang="0">
                  <a:pos x="27" y="75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3" y="91"/>
                </a:cxn>
                <a:cxn ang="0">
                  <a:pos x="15" y="109"/>
                </a:cxn>
                <a:cxn ang="0">
                  <a:pos x="46" y="118"/>
                </a:cxn>
                <a:cxn ang="0">
                  <a:pos x="46" y="207"/>
                </a:cxn>
                <a:cxn ang="0">
                  <a:pos x="43" y="195"/>
                </a:cxn>
                <a:cxn ang="0">
                  <a:pos x="34" y="182"/>
                </a:cxn>
                <a:cxn ang="0">
                  <a:pos x="12" y="175"/>
                </a:cxn>
                <a:cxn ang="0">
                  <a:pos x="11" y="182"/>
                </a:cxn>
                <a:cxn ang="0">
                  <a:pos x="14" y="197"/>
                </a:cxn>
                <a:cxn ang="0">
                  <a:pos x="30" y="211"/>
                </a:cxn>
                <a:cxn ang="0">
                  <a:pos x="46" y="373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25" name="Freeform 29" descr="Dark upward diagonal"/>
          <p:cNvSpPr>
            <a:spLocks/>
          </p:cNvSpPr>
          <p:nvPr/>
        </p:nvSpPr>
        <p:spPr bwMode="gray">
          <a:xfrm>
            <a:off x="85725" y="76200"/>
            <a:ext cx="8977313" cy="381000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5546" y="0"/>
              </a:cxn>
              <a:cxn ang="0">
                <a:pos x="5655" y="84"/>
              </a:cxn>
              <a:cxn ang="0">
                <a:pos x="5649" y="315"/>
              </a:cxn>
              <a:cxn ang="0">
                <a:pos x="1" y="314"/>
              </a:cxn>
              <a:cxn ang="0">
                <a:pos x="0" y="1"/>
              </a:cxn>
            </a:cxnLst>
            <a:rect l="0" t="0" r="r" b="b"/>
            <a:pathLst>
              <a:path w="5655" h="315">
                <a:moveTo>
                  <a:pt x="0" y="1"/>
                </a:moveTo>
                <a:lnTo>
                  <a:pt x="5546" y="0"/>
                </a:lnTo>
                <a:cubicBezTo>
                  <a:pt x="5652" y="0"/>
                  <a:pt x="5655" y="84"/>
                  <a:pt x="5655" y="84"/>
                </a:cubicBezTo>
                <a:lnTo>
                  <a:pt x="5649" y="315"/>
                </a:lnTo>
                <a:lnTo>
                  <a:pt x="1" y="314"/>
                </a:lnTo>
                <a:lnTo>
                  <a:pt x="0" y="1"/>
                </a:lnTo>
                <a:close/>
              </a:path>
            </a:pathLst>
          </a:custGeom>
          <a:pattFill prst="dkUpDiag">
            <a:fgClr>
              <a:schemeClr val="bg1">
                <a:alpha val="77000"/>
              </a:schemeClr>
            </a:fgClr>
            <a:bgClr>
              <a:schemeClr val="tx1">
                <a:alpha val="77000"/>
              </a:schemeClr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6" name="Rectangle 30"/>
          <p:cNvSpPr>
            <a:spLocks noChangeArrowheads="1"/>
          </p:cNvSpPr>
          <p:nvPr/>
        </p:nvSpPr>
        <p:spPr bwMode="gray">
          <a:xfrm>
            <a:off x="114300" y="6610350"/>
            <a:ext cx="8931275" cy="1635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grpSp>
        <p:nvGrpSpPr>
          <p:cNvPr id="27" name="Group 31"/>
          <p:cNvGrpSpPr>
            <a:grpSpLocks/>
          </p:cNvGrpSpPr>
          <p:nvPr/>
        </p:nvGrpSpPr>
        <p:grpSpPr bwMode="auto">
          <a:xfrm>
            <a:off x="85725" y="457200"/>
            <a:ext cx="8982075" cy="1131888"/>
            <a:chOff x="54" y="538"/>
            <a:chExt cx="5658" cy="713"/>
          </a:xfrm>
        </p:grpSpPr>
        <p:sp>
          <p:nvSpPr>
            <p:cNvPr id="28" name="Freeform 32"/>
            <p:cNvSpPr>
              <a:spLocks/>
            </p:cNvSpPr>
            <p:nvPr userDrawn="1"/>
          </p:nvSpPr>
          <p:spPr bwMode="gray">
            <a:xfrm>
              <a:off x="54" y="736"/>
              <a:ext cx="5658" cy="5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46" y="0"/>
                </a:cxn>
                <a:cxn ang="0">
                  <a:pos x="5446" y="312"/>
                </a:cxn>
                <a:cxn ang="0">
                  <a:pos x="5446" y="451"/>
                </a:cxn>
                <a:cxn ang="0">
                  <a:pos x="1512" y="443"/>
                </a:cxn>
                <a:cxn ang="0">
                  <a:pos x="1288" y="584"/>
                </a:cxn>
                <a:cxn ang="0">
                  <a:pos x="0" y="590"/>
                </a:cxn>
                <a:cxn ang="0">
                  <a:pos x="0" y="0"/>
                </a:cxn>
              </a:cxnLst>
              <a:rect l="0" t="0" r="r" b="b"/>
              <a:pathLst>
                <a:path w="5446" h="590">
                  <a:moveTo>
                    <a:pt x="0" y="0"/>
                  </a:moveTo>
                  <a:lnTo>
                    <a:pt x="5446" y="0"/>
                  </a:lnTo>
                  <a:lnTo>
                    <a:pt x="5446" y="312"/>
                  </a:lnTo>
                  <a:lnTo>
                    <a:pt x="5446" y="451"/>
                  </a:lnTo>
                  <a:cubicBezTo>
                    <a:pt x="4790" y="473"/>
                    <a:pt x="2205" y="421"/>
                    <a:pt x="1512" y="443"/>
                  </a:cubicBezTo>
                  <a:lnTo>
                    <a:pt x="1288" y="584"/>
                  </a:lnTo>
                  <a:lnTo>
                    <a:pt x="0" y="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9" name="Freeform 33"/>
            <p:cNvSpPr>
              <a:spLocks/>
            </p:cNvSpPr>
            <p:nvPr userDrawn="1"/>
          </p:nvSpPr>
          <p:spPr bwMode="gray">
            <a:xfrm>
              <a:off x="54" y="538"/>
              <a:ext cx="5658" cy="65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5657" y="0"/>
                </a:cxn>
                <a:cxn ang="0">
                  <a:pos x="5658" y="534"/>
                </a:cxn>
                <a:cxn ang="0">
                  <a:pos x="1553" y="528"/>
                </a:cxn>
                <a:cxn ang="0">
                  <a:pos x="1317" y="651"/>
                </a:cxn>
                <a:cxn ang="0">
                  <a:pos x="0" y="655"/>
                </a:cxn>
                <a:cxn ang="0">
                  <a:pos x="1" y="0"/>
                </a:cxn>
              </a:cxnLst>
              <a:rect l="0" t="0" r="r" b="b"/>
              <a:pathLst>
                <a:path w="5658" h="655">
                  <a:moveTo>
                    <a:pt x="1" y="0"/>
                  </a:moveTo>
                  <a:lnTo>
                    <a:pt x="5657" y="0"/>
                  </a:lnTo>
                  <a:lnTo>
                    <a:pt x="5658" y="534"/>
                  </a:lnTo>
                  <a:lnTo>
                    <a:pt x="1553" y="528"/>
                  </a:lnTo>
                  <a:lnTo>
                    <a:pt x="1317" y="651"/>
                  </a:lnTo>
                  <a:lnTo>
                    <a:pt x="0" y="6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0" name="Freeform 34"/>
            <p:cNvSpPr>
              <a:spLocks/>
            </p:cNvSpPr>
            <p:nvPr userDrawn="1"/>
          </p:nvSpPr>
          <p:spPr bwMode="gray">
            <a:xfrm>
              <a:off x="54" y="1062"/>
              <a:ext cx="1496" cy="98"/>
            </a:xfrm>
            <a:custGeom>
              <a:avLst/>
              <a:gdLst/>
              <a:ahLst/>
              <a:cxnLst>
                <a:cxn ang="0">
                  <a:pos x="1440" y="1"/>
                </a:cxn>
                <a:cxn ang="0">
                  <a:pos x="1261" y="112"/>
                </a:cxn>
                <a:cxn ang="0">
                  <a:pos x="0" y="110"/>
                </a:cxn>
                <a:cxn ang="0">
                  <a:pos x="0" y="49"/>
                </a:cxn>
                <a:cxn ang="0">
                  <a:pos x="1069" y="50"/>
                </a:cxn>
                <a:cxn ang="0">
                  <a:pos x="1142" y="0"/>
                </a:cxn>
                <a:cxn ang="0">
                  <a:pos x="1440" y="1"/>
                </a:cxn>
              </a:cxnLst>
              <a:rect l="0" t="0" r="r" b="b"/>
              <a:pathLst>
                <a:path w="1440" h="112">
                  <a:moveTo>
                    <a:pt x="1440" y="1"/>
                  </a:moveTo>
                  <a:lnTo>
                    <a:pt x="1261" y="112"/>
                  </a:lnTo>
                  <a:lnTo>
                    <a:pt x="0" y="110"/>
                  </a:lnTo>
                  <a:lnTo>
                    <a:pt x="0" y="49"/>
                  </a:lnTo>
                  <a:lnTo>
                    <a:pt x="1069" y="50"/>
                  </a:lnTo>
                  <a:lnTo>
                    <a:pt x="1142" y="0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31" name="Rectangle 35"/>
          <p:cNvSpPr>
            <a:spLocks noChangeArrowheads="1"/>
          </p:cNvSpPr>
          <p:nvPr/>
        </p:nvSpPr>
        <p:spPr bwMode="gray">
          <a:xfrm>
            <a:off x="85725" y="609600"/>
            <a:ext cx="8982075" cy="1857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33" name="图片 42" descr="DSC0537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302433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图片 44" descr="DSC0279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372200" y="4221088"/>
            <a:ext cx="2160240" cy="1988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5" name="图片 45" descr="2012-07-15_17-52-37_702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915816" y="4437112"/>
            <a:ext cx="3024336" cy="17281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6" name="图片 46" descr="DSC00616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95536" y="4077072"/>
            <a:ext cx="2088232" cy="10081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2376" name="Rectangle 40"/>
          <p:cNvSpPr>
            <a:spLocks noGrp="1" noChangeArrowheads="1"/>
          </p:cNvSpPr>
          <p:nvPr>
            <p:ph type="subTitle" idx="1"/>
          </p:nvPr>
        </p:nvSpPr>
        <p:spPr>
          <a:xfrm>
            <a:off x="4114800" y="6196013"/>
            <a:ext cx="4811713" cy="403225"/>
          </a:xfrm>
        </p:spPr>
        <p:txBody>
          <a:bodyPr/>
          <a:lstStyle>
            <a:lvl1pPr marL="0" indent="0" algn="r">
              <a:buFontTx/>
              <a:buNone/>
              <a:defRPr sz="1000" i="1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42385" name="Rectangle 49"/>
          <p:cNvSpPr>
            <a:spLocks noGrp="1" noChangeArrowheads="1"/>
          </p:cNvSpPr>
          <p:nvPr>
            <p:ph type="ctrTitle"/>
          </p:nvPr>
        </p:nvSpPr>
        <p:spPr>
          <a:xfrm>
            <a:off x="3124200" y="1628800"/>
            <a:ext cx="6019800" cy="1470025"/>
          </a:xfrm>
        </p:spPr>
        <p:txBody>
          <a:bodyPr/>
          <a:lstStyle>
            <a:lvl1pPr algn="ctr">
              <a:defRPr sz="4400">
                <a:solidFill>
                  <a:srgbClr val="0000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7" name="Rectangle 41"/>
          <p:cNvSpPr>
            <a:spLocks noGrp="1" noChangeArrowheads="1"/>
          </p:cNvSpPr>
          <p:nvPr>
            <p:ph type="dt" sz="half" idx="10"/>
          </p:nvPr>
        </p:nvSpPr>
        <p:spPr>
          <a:xfrm>
            <a:off x="231775" y="6445250"/>
            <a:ext cx="2205038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" name="Rectangle 42"/>
          <p:cNvSpPr>
            <a:spLocks noGrp="1" noChangeArrowheads="1"/>
          </p:cNvSpPr>
          <p:nvPr>
            <p:ph type="ftr" sz="quarter" idx="11"/>
          </p:nvPr>
        </p:nvSpPr>
        <p:spPr>
          <a:xfrm>
            <a:off x="2574925" y="6445250"/>
            <a:ext cx="2990850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9" name="Rectangle 4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00713" y="6445250"/>
            <a:ext cx="2205037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58D6B-7E9E-4064-93D3-8447B45DB7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9A20C-29DF-494E-BD86-1416A5C001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38125"/>
            <a:ext cx="2057400" cy="59340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38125"/>
            <a:ext cx="6019800" cy="59340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40621-F690-4460-9EE9-1678DDC817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995F0-E3B8-4829-9293-64FE258F10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2A0B3-6365-4E78-A2A9-E1FBBE0644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38275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38275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3D634-776C-454B-940E-2C3A88DFFB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5C253-CA50-455F-8C3C-63171732A9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DEC5C-EC9A-42FF-9D45-5D809818D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D3E30-D901-4093-ACCE-3C4E8BC053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AD2E4-FED9-45E8-BB2D-2B3CD53098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ED472-EB36-4C52-933B-24995D5142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553200" y="6013450"/>
            <a:ext cx="2392363" cy="563563"/>
            <a:chOff x="1566" y="164"/>
            <a:chExt cx="1455" cy="425"/>
          </a:xfrm>
        </p:grpSpPr>
        <p:sp>
          <p:nvSpPr>
            <p:cNvPr id="141315" name="Freeform 3"/>
            <p:cNvSpPr>
              <a:spLocks/>
            </p:cNvSpPr>
            <p:nvPr/>
          </p:nvSpPr>
          <p:spPr bwMode="gray">
            <a:xfrm>
              <a:off x="1892" y="468"/>
              <a:ext cx="39" cy="121"/>
            </a:xfrm>
            <a:custGeom>
              <a:avLst/>
              <a:gdLst/>
              <a:ahLst/>
              <a:cxnLst>
                <a:cxn ang="0">
                  <a:pos x="37" y="36"/>
                </a:cxn>
                <a:cxn ang="0">
                  <a:pos x="35" y="36"/>
                </a:cxn>
                <a:cxn ang="0">
                  <a:pos x="30" y="36"/>
                </a:cxn>
                <a:cxn ang="0">
                  <a:pos x="22" y="34"/>
                </a:cxn>
                <a:cxn ang="0">
                  <a:pos x="15" y="30"/>
                </a:cxn>
                <a:cxn ang="0">
                  <a:pos x="7" y="23"/>
                </a:cxn>
                <a:cxn ang="0">
                  <a:pos x="3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0" y="11"/>
                </a:cxn>
                <a:cxn ang="0">
                  <a:pos x="37" y="20"/>
                </a:cxn>
                <a:cxn ang="0">
                  <a:pos x="39" y="34"/>
                </a:cxn>
                <a:cxn ang="0">
                  <a:pos x="39" y="121"/>
                </a:cxn>
                <a:cxn ang="0">
                  <a:pos x="37" y="121"/>
                </a:cxn>
                <a:cxn ang="0">
                  <a:pos x="37" y="36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6" name="Freeform 4"/>
            <p:cNvSpPr>
              <a:spLocks/>
            </p:cNvSpPr>
            <p:nvPr/>
          </p:nvSpPr>
          <p:spPr bwMode="gray">
            <a:xfrm>
              <a:off x="2271" y="450"/>
              <a:ext cx="45" cy="139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6" y="42"/>
                </a:cxn>
                <a:cxn ang="0">
                  <a:pos x="12" y="42"/>
                </a:cxn>
                <a:cxn ang="0">
                  <a:pos x="20" y="39"/>
                </a:cxn>
                <a:cxn ang="0">
                  <a:pos x="29" y="35"/>
                </a:cxn>
                <a:cxn ang="0">
                  <a:pos x="37" y="27"/>
                </a:cxn>
                <a:cxn ang="0">
                  <a:pos x="43" y="17"/>
                </a:cxn>
                <a:cxn ang="0">
                  <a:pos x="45" y="2"/>
                </a:cxn>
                <a:cxn ang="0">
                  <a:pos x="43" y="0"/>
                </a:cxn>
                <a:cxn ang="0">
                  <a:pos x="37" y="2"/>
                </a:cxn>
                <a:cxn ang="0">
                  <a:pos x="29" y="3"/>
                </a:cxn>
                <a:cxn ang="0">
                  <a:pos x="19" y="7"/>
                </a:cxn>
                <a:cxn ang="0">
                  <a:pos x="11" y="14"/>
                </a:cxn>
                <a:cxn ang="0">
                  <a:pos x="4" y="23"/>
                </a:cxn>
                <a:cxn ang="0">
                  <a:pos x="0" y="39"/>
                </a:cxn>
                <a:cxn ang="0">
                  <a:pos x="0" y="139"/>
                </a:cxn>
                <a:cxn ang="0">
                  <a:pos x="3" y="139"/>
                </a:cxn>
                <a:cxn ang="0">
                  <a:pos x="3" y="42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7" name="Freeform 5"/>
            <p:cNvSpPr>
              <a:spLocks/>
            </p:cNvSpPr>
            <p:nvPr/>
          </p:nvSpPr>
          <p:spPr bwMode="gray">
            <a:xfrm>
              <a:off x="1765" y="378"/>
              <a:ext cx="146" cy="211"/>
            </a:xfrm>
            <a:custGeom>
              <a:avLst/>
              <a:gdLst/>
              <a:ahLst/>
              <a:cxnLst>
                <a:cxn ang="0">
                  <a:pos x="68" y="67"/>
                </a:cxn>
                <a:cxn ang="0">
                  <a:pos x="67" y="67"/>
                </a:cxn>
                <a:cxn ang="0">
                  <a:pos x="60" y="66"/>
                </a:cxn>
                <a:cxn ang="0">
                  <a:pos x="50" y="64"/>
                </a:cxn>
                <a:cxn ang="0">
                  <a:pos x="41" y="62"/>
                </a:cxn>
                <a:cxn ang="0">
                  <a:pos x="29" y="55"/>
                </a:cxn>
                <a:cxn ang="0">
                  <a:pos x="18" y="47"/>
                </a:cxn>
                <a:cxn ang="0">
                  <a:pos x="10" y="35"/>
                </a:cxn>
                <a:cxn ang="0">
                  <a:pos x="3" y="2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9" y="0"/>
                </a:cxn>
                <a:cxn ang="0">
                  <a:pos x="30" y="2"/>
                </a:cxn>
                <a:cxn ang="0">
                  <a:pos x="41" y="6"/>
                </a:cxn>
                <a:cxn ang="0">
                  <a:pos x="53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5" y="45"/>
                </a:cxn>
                <a:cxn ang="0">
                  <a:pos x="79" y="36"/>
                </a:cxn>
                <a:cxn ang="0">
                  <a:pos x="84" y="25"/>
                </a:cxn>
                <a:cxn ang="0">
                  <a:pos x="92" y="16"/>
                </a:cxn>
                <a:cxn ang="0">
                  <a:pos x="106" y="8"/>
                </a:cxn>
                <a:cxn ang="0">
                  <a:pos x="123" y="2"/>
                </a:cxn>
                <a:cxn ang="0">
                  <a:pos x="146" y="0"/>
                </a:cxn>
                <a:cxn ang="0">
                  <a:pos x="145" y="2"/>
                </a:cxn>
                <a:cxn ang="0">
                  <a:pos x="145" y="8"/>
                </a:cxn>
                <a:cxn ang="0">
                  <a:pos x="143" y="17"/>
                </a:cxn>
                <a:cxn ang="0">
                  <a:pos x="139" y="28"/>
                </a:cxn>
                <a:cxn ang="0">
                  <a:pos x="134" y="39"/>
                </a:cxn>
                <a:cxn ang="0">
                  <a:pos x="126" y="49"/>
                </a:cxn>
                <a:cxn ang="0">
                  <a:pos x="114" y="59"/>
                </a:cxn>
                <a:cxn ang="0">
                  <a:pos x="98" y="64"/>
                </a:cxn>
                <a:cxn ang="0">
                  <a:pos x="79" y="67"/>
                </a:cxn>
                <a:cxn ang="0">
                  <a:pos x="79" y="211"/>
                </a:cxn>
                <a:cxn ang="0">
                  <a:pos x="68" y="211"/>
                </a:cxn>
                <a:cxn ang="0">
                  <a:pos x="68" y="67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8" name="Freeform 6"/>
            <p:cNvSpPr>
              <a:spLocks/>
            </p:cNvSpPr>
            <p:nvPr/>
          </p:nvSpPr>
          <p:spPr bwMode="gray">
            <a:xfrm>
              <a:off x="2792" y="378"/>
              <a:ext cx="144" cy="211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6" y="67"/>
                </a:cxn>
                <a:cxn ang="0">
                  <a:pos x="59" y="66"/>
                </a:cxn>
                <a:cxn ang="0">
                  <a:pos x="50" y="64"/>
                </a:cxn>
                <a:cxn ang="0">
                  <a:pos x="39" y="62"/>
                </a:cxn>
                <a:cxn ang="0">
                  <a:pos x="28" y="55"/>
                </a:cxn>
                <a:cxn ang="0">
                  <a:pos x="17" y="47"/>
                </a:cxn>
                <a:cxn ang="0">
                  <a:pos x="9" y="35"/>
                </a:cxn>
                <a:cxn ang="0">
                  <a:pos x="2" y="2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9" y="0"/>
                </a:cxn>
                <a:cxn ang="0">
                  <a:pos x="17" y="0"/>
                </a:cxn>
                <a:cxn ang="0">
                  <a:pos x="28" y="2"/>
                </a:cxn>
                <a:cxn ang="0">
                  <a:pos x="40" y="6"/>
                </a:cxn>
                <a:cxn ang="0">
                  <a:pos x="51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4" y="45"/>
                </a:cxn>
                <a:cxn ang="0">
                  <a:pos x="77" y="36"/>
                </a:cxn>
                <a:cxn ang="0">
                  <a:pos x="82" y="25"/>
                </a:cxn>
                <a:cxn ang="0">
                  <a:pos x="91" y="16"/>
                </a:cxn>
                <a:cxn ang="0">
                  <a:pos x="105" y="8"/>
                </a:cxn>
                <a:cxn ang="0">
                  <a:pos x="121" y="2"/>
                </a:cxn>
                <a:cxn ang="0">
                  <a:pos x="144" y="0"/>
                </a:cxn>
                <a:cxn ang="0">
                  <a:pos x="144" y="2"/>
                </a:cxn>
                <a:cxn ang="0">
                  <a:pos x="144" y="8"/>
                </a:cxn>
                <a:cxn ang="0">
                  <a:pos x="141" y="17"/>
                </a:cxn>
                <a:cxn ang="0">
                  <a:pos x="139" y="28"/>
                </a:cxn>
                <a:cxn ang="0">
                  <a:pos x="133" y="39"/>
                </a:cxn>
                <a:cxn ang="0">
                  <a:pos x="125" y="49"/>
                </a:cxn>
                <a:cxn ang="0">
                  <a:pos x="113" y="59"/>
                </a:cxn>
                <a:cxn ang="0">
                  <a:pos x="97" y="64"/>
                </a:cxn>
                <a:cxn ang="0">
                  <a:pos x="77" y="67"/>
                </a:cxn>
                <a:cxn ang="0">
                  <a:pos x="77" y="211"/>
                </a:cxn>
                <a:cxn ang="0">
                  <a:pos x="67" y="211"/>
                </a:cxn>
                <a:cxn ang="0">
                  <a:pos x="67" y="67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9" name="Freeform 7"/>
            <p:cNvSpPr>
              <a:spLocks/>
            </p:cNvSpPr>
            <p:nvPr/>
          </p:nvSpPr>
          <p:spPr bwMode="gray">
            <a:xfrm>
              <a:off x="2631" y="457"/>
              <a:ext cx="89" cy="132"/>
            </a:xfrm>
            <a:custGeom>
              <a:avLst/>
              <a:gdLst/>
              <a:ahLst/>
              <a:cxnLst>
                <a:cxn ang="0">
                  <a:pos x="42" y="43"/>
                </a:cxn>
                <a:cxn ang="0">
                  <a:pos x="39" y="42"/>
                </a:cxn>
                <a:cxn ang="0">
                  <a:pos x="33" y="42"/>
                </a:cxn>
                <a:cxn ang="0">
                  <a:pos x="25" y="39"/>
                </a:cxn>
                <a:cxn ang="0">
                  <a:pos x="16" y="35"/>
                </a:cxn>
                <a:cxn ang="0">
                  <a:pos x="8" y="27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2" y="1"/>
                </a:cxn>
                <a:cxn ang="0">
                  <a:pos x="21" y="3"/>
                </a:cxn>
                <a:cxn ang="0">
                  <a:pos x="29" y="8"/>
                </a:cxn>
                <a:cxn ang="0">
                  <a:pos x="37" y="15"/>
                </a:cxn>
                <a:cxn ang="0">
                  <a:pos x="42" y="26"/>
                </a:cxn>
                <a:cxn ang="0">
                  <a:pos x="45" y="39"/>
                </a:cxn>
                <a:cxn ang="0">
                  <a:pos x="45" y="38"/>
                </a:cxn>
                <a:cxn ang="0">
                  <a:pos x="45" y="34"/>
                </a:cxn>
                <a:cxn ang="0">
                  <a:pos x="46" y="27"/>
                </a:cxn>
                <a:cxn ang="0">
                  <a:pos x="49" y="20"/>
                </a:cxn>
                <a:cxn ang="0">
                  <a:pos x="54" y="14"/>
                </a:cxn>
                <a:cxn ang="0">
                  <a:pos x="62" y="7"/>
                </a:cxn>
                <a:cxn ang="0">
                  <a:pos x="73" y="3"/>
                </a:cxn>
                <a:cxn ang="0">
                  <a:pos x="89" y="0"/>
                </a:cxn>
                <a:cxn ang="0">
                  <a:pos x="89" y="3"/>
                </a:cxn>
                <a:cxn ang="0">
                  <a:pos x="88" y="10"/>
                </a:cxn>
                <a:cxn ang="0">
                  <a:pos x="87" y="18"/>
                </a:cxn>
                <a:cxn ang="0">
                  <a:pos x="81" y="26"/>
                </a:cxn>
                <a:cxn ang="0">
                  <a:pos x="74" y="34"/>
                </a:cxn>
                <a:cxn ang="0">
                  <a:pos x="64" y="41"/>
                </a:cxn>
                <a:cxn ang="0">
                  <a:pos x="47" y="43"/>
                </a:cxn>
                <a:cxn ang="0">
                  <a:pos x="47" y="132"/>
                </a:cxn>
                <a:cxn ang="0">
                  <a:pos x="42" y="132"/>
                </a:cxn>
                <a:cxn ang="0">
                  <a:pos x="42" y="43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0" name="Freeform 8"/>
            <p:cNvSpPr>
              <a:spLocks/>
            </p:cNvSpPr>
            <p:nvPr/>
          </p:nvSpPr>
          <p:spPr bwMode="gray">
            <a:xfrm>
              <a:off x="2430" y="403"/>
              <a:ext cx="88" cy="186"/>
            </a:xfrm>
            <a:custGeom>
              <a:avLst/>
              <a:gdLst/>
              <a:ahLst/>
              <a:cxnLst>
                <a:cxn ang="0">
                  <a:pos x="43" y="43"/>
                </a:cxn>
                <a:cxn ang="0">
                  <a:pos x="41" y="43"/>
                </a:cxn>
                <a:cxn ang="0">
                  <a:pos x="35" y="43"/>
                </a:cxn>
                <a:cxn ang="0">
                  <a:pos x="27" y="41"/>
                </a:cxn>
                <a:cxn ang="0">
                  <a:pos x="18" y="35"/>
                </a:cxn>
                <a:cxn ang="0">
                  <a:pos x="8" y="28"/>
                </a:cxn>
                <a:cxn ang="0">
                  <a:pos x="3" y="1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8" y="0"/>
                </a:cxn>
                <a:cxn ang="0">
                  <a:pos x="17" y="1"/>
                </a:cxn>
                <a:cxn ang="0">
                  <a:pos x="26" y="6"/>
                </a:cxn>
                <a:cxn ang="0">
                  <a:pos x="35" y="12"/>
                </a:cxn>
                <a:cxn ang="0">
                  <a:pos x="42" y="24"/>
                </a:cxn>
                <a:cxn ang="0">
                  <a:pos x="48" y="41"/>
                </a:cxn>
                <a:cxn ang="0">
                  <a:pos x="48" y="90"/>
                </a:cxn>
                <a:cxn ang="0">
                  <a:pos x="48" y="88"/>
                </a:cxn>
                <a:cxn ang="0">
                  <a:pos x="48" y="82"/>
                </a:cxn>
                <a:cxn ang="0">
                  <a:pos x="50" y="74"/>
                </a:cxn>
                <a:cxn ang="0">
                  <a:pos x="54" y="66"/>
                </a:cxn>
                <a:cxn ang="0">
                  <a:pos x="61" y="58"/>
                </a:cxn>
                <a:cxn ang="0">
                  <a:pos x="72" y="53"/>
                </a:cxn>
                <a:cxn ang="0">
                  <a:pos x="87" y="50"/>
                </a:cxn>
                <a:cxn ang="0">
                  <a:pos x="88" y="51"/>
                </a:cxn>
                <a:cxn ang="0">
                  <a:pos x="88" y="57"/>
                </a:cxn>
                <a:cxn ang="0">
                  <a:pos x="87" y="64"/>
                </a:cxn>
                <a:cxn ang="0">
                  <a:pos x="84" y="72"/>
                </a:cxn>
                <a:cxn ang="0">
                  <a:pos x="80" y="80"/>
                </a:cxn>
                <a:cxn ang="0">
                  <a:pos x="73" y="86"/>
                </a:cxn>
                <a:cxn ang="0">
                  <a:pos x="62" y="92"/>
                </a:cxn>
                <a:cxn ang="0">
                  <a:pos x="48" y="93"/>
                </a:cxn>
                <a:cxn ang="0">
                  <a:pos x="48" y="186"/>
                </a:cxn>
                <a:cxn ang="0">
                  <a:pos x="43" y="186"/>
                </a:cxn>
                <a:cxn ang="0">
                  <a:pos x="43" y="143"/>
                </a:cxn>
                <a:cxn ang="0">
                  <a:pos x="42" y="143"/>
                </a:cxn>
                <a:cxn ang="0">
                  <a:pos x="37" y="142"/>
                </a:cxn>
                <a:cxn ang="0">
                  <a:pos x="29" y="140"/>
                </a:cxn>
                <a:cxn ang="0">
                  <a:pos x="22" y="136"/>
                </a:cxn>
                <a:cxn ang="0">
                  <a:pos x="14" y="130"/>
                </a:cxn>
                <a:cxn ang="0">
                  <a:pos x="8" y="120"/>
                </a:cxn>
                <a:cxn ang="0">
                  <a:pos x="7" y="105"/>
                </a:cxn>
                <a:cxn ang="0">
                  <a:pos x="8" y="105"/>
                </a:cxn>
                <a:cxn ang="0">
                  <a:pos x="12" y="107"/>
                </a:cxn>
                <a:cxn ang="0">
                  <a:pos x="19" y="108"/>
                </a:cxn>
                <a:cxn ang="0">
                  <a:pos x="26" y="111"/>
                </a:cxn>
                <a:cxn ang="0">
                  <a:pos x="34" y="117"/>
                </a:cxn>
                <a:cxn ang="0">
                  <a:pos x="39" y="127"/>
                </a:cxn>
                <a:cxn ang="0">
                  <a:pos x="43" y="140"/>
                </a:cxn>
                <a:cxn ang="0">
                  <a:pos x="43" y="43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1" name="Freeform 9"/>
            <p:cNvSpPr>
              <a:spLocks/>
            </p:cNvSpPr>
            <p:nvPr/>
          </p:nvSpPr>
          <p:spPr bwMode="gray">
            <a:xfrm>
              <a:off x="1914" y="233"/>
              <a:ext cx="166" cy="356"/>
            </a:xfrm>
            <a:custGeom>
              <a:avLst/>
              <a:gdLst/>
              <a:ahLst/>
              <a:cxnLst>
                <a:cxn ang="0">
                  <a:pos x="85" y="84"/>
                </a:cxn>
                <a:cxn ang="0">
                  <a:pos x="101" y="81"/>
                </a:cxn>
                <a:cxn ang="0">
                  <a:pos x="124" y="73"/>
                </a:cxn>
                <a:cxn ang="0">
                  <a:pos x="148" y="56"/>
                </a:cxn>
                <a:cxn ang="0">
                  <a:pos x="163" y="23"/>
                </a:cxn>
                <a:cxn ang="0">
                  <a:pos x="163" y="0"/>
                </a:cxn>
                <a:cxn ang="0">
                  <a:pos x="148" y="0"/>
                </a:cxn>
                <a:cxn ang="0">
                  <a:pos x="125" y="6"/>
                </a:cxn>
                <a:cxn ang="0">
                  <a:pos x="101" y="22"/>
                </a:cxn>
                <a:cxn ang="0">
                  <a:pos x="82" y="54"/>
                </a:cxn>
                <a:cxn ang="0">
                  <a:pos x="77" y="173"/>
                </a:cxn>
                <a:cxn ang="0">
                  <a:pos x="77" y="165"/>
                </a:cxn>
                <a:cxn ang="0">
                  <a:pos x="71" y="146"/>
                </a:cxn>
                <a:cxn ang="0">
                  <a:pos x="60" y="123"/>
                </a:cxn>
                <a:cxn ang="0">
                  <a:pos x="38" y="104"/>
                </a:cxn>
                <a:cxn ang="0">
                  <a:pos x="0" y="96"/>
                </a:cxn>
                <a:cxn ang="0">
                  <a:pos x="0" y="103"/>
                </a:cxn>
                <a:cxn ang="0">
                  <a:pos x="0" y="120"/>
                </a:cxn>
                <a:cxn ang="0">
                  <a:pos x="8" y="143"/>
                </a:cxn>
                <a:cxn ang="0">
                  <a:pos x="24" y="163"/>
                </a:cxn>
                <a:cxn ang="0">
                  <a:pos x="55" y="177"/>
                </a:cxn>
                <a:cxn ang="0">
                  <a:pos x="77" y="356"/>
                </a:cxn>
                <a:cxn ang="0">
                  <a:pos x="82" y="274"/>
                </a:cxn>
                <a:cxn ang="0">
                  <a:pos x="91" y="273"/>
                </a:cxn>
                <a:cxn ang="0">
                  <a:pos x="112" y="267"/>
                </a:cxn>
                <a:cxn ang="0">
                  <a:pos x="135" y="252"/>
                </a:cxn>
                <a:cxn ang="0">
                  <a:pos x="151" y="224"/>
                </a:cxn>
                <a:cxn ang="0">
                  <a:pos x="152" y="203"/>
                </a:cxn>
                <a:cxn ang="0">
                  <a:pos x="137" y="204"/>
                </a:cxn>
                <a:cxn ang="0">
                  <a:pos x="117" y="211"/>
                </a:cxn>
                <a:cxn ang="0">
                  <a:pos x="97" y="231"/>
                </a:cxn>
                <a:cxn ang="0">
                  <a:pos x="82" y="267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2" name="Freeform 10"/>
            <p:cNvSpPr>
              <a:spLocks/>
            </p:cNvSpPr>
            <p:nvPr/>
          </p:nvSpPr>
          <p:spPr bwMode="gray">
            <a:xfrm>
              <a:off x="2514" y="379"/>
              <a:ext cx="92" cy="210"/>
            </a:xfrm>
            <a:custGeom>
              <a:avLst/>
              <a:gdLst/>
              <a:ahLst/>
              <a:cxnLst>
                <a:cxn ang="0">
                  <a:pos x="43" y="162"/>
                </a:cxn>
                <a:cxn ang="0">
                  <a:pos x="36" y="160"/>
                </a:cxn>
                <a:cxn ang="0">
                  <a:pos x="23" y="155"/>
                </a:cxn>
                <a:cxn ang="0">
                  <a:pos x="12" y="141"/>
                </a:cxn>
                <a:cxn ang="0">
                  <a:pos x="12" y="129"/>
                </a:cxn>
                <a:cxn ang="0">
                  <a:pos x="23" y="132"/>
                </a:cxn>
                <a:cxn ang="0">
                  <a:pos x="38" y="145"/>
                </a:cxn>
                <a:cxn ang="0">
                  <a:pos x="43" y="108"/>
                </a:cxn>
                <a:cxn ang="0">
                  <a:pos x="35" y="106"/>
                </a:cxn>
                <a:cxn ang="0">
                  <a:pos x="20" y="101"/>
                </a:cxn>
                <a:cxn ang="0">
                  <a:pos x="7" y="83"/>
                </a:cxn>
                <a:cxn ang="0">
                  <a:pos x="7" y="70"/>
                </a:cxn>
                <a:cxn ang="0">
                  <a:pos x="17" y="71"/>
                </a:cxn>
                <a:cxn ang="0">
                  <a:pos x="31" y="81"/>
                </a:cxn>
                <a:cxn ang="0">
                  <a:pos x="43" y="105"/>
                </a:cxn>
                <a:cxn ang="0">
                  <a:pos x="40" y="43"/>
                </a:cxn>
                <a:cxn ang="0">
                  <a:pos x="26" y="39"/>
                </a:cxn>
                <a:cxn ang="0">
                  <a:pos x="8" y="2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23" y="5"/>
                </a:cxn>
                <a:cxn ang="0">
                  <a:pos x="39" y="23"/>
                </a:cxn>
                <a:cxn ang="0">
                  <a:pos x="46" y="38"/>
                </a:cxn>
                <a:cxn ang="0">
                  <a:pos x="51" y="24"/>
                </a:cxn>
                <a:cxn ang="0">
                  <a:pos x="66" y="8"/>
                </a:cxn>
                <a:cxn ang="0">
                  <a:pos x="92" y="0"/>
                </a:cxn>
                <a:cxn ang="0">
                  <a:pos x="90" y="8"/>
                </a:cxn>
                <a:cxn ang="0">
                  <a:pos x="82" y="25"/>
                </a:cxn>
                <a:cxn ang="0">
                  <a:pos x="63" y="40"/>
                </a:cxn>
                <a:cxn ang="0">
                  <a:pos x="49" y="124"/>
                </a:cxn>
                <a:cxn ang="0">
                  <a:pos x="50" y="116"/>
                </a:cxn>
                <a:cxn ang="0">
                  <a:pos x="59" y="100"/>
                </a:cxn>
                <a:cxn ang="0">
                  <a:pos x="81" y="92"/>
                </a:cxn>
                <a:cxn ang="0">
                  <a:pos x="80" y="98"/>
                </a:cxn>
                <a:cxn ang="0">
                  <a:pos x="73" y="114"/>
                </a:cxn>
                <a:cxn ang="0">
                  <a:pos x="59" y="127"/>
                </a:cxn>
                <a:cxn ang="0">
                  <a:pos x="49" y="210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3" name="Freeform 11"/>
            <p:cNvSpPr>
              <a:spLocks/>
            </p:cNvSpPr>
            <p:nvPr/>
          </p:nvSpPr>
          <p:spPr bwMode="gray">
            <a:xfrm>
              <a:off x="1566" y="297"/>
              <a:ext cx="128" cy="292"/>
            </a:xfrm>
            <a:custGeom>
              <a:avLst/>
              <a:gdLst/>
              <a:ahLst/>
              <a:cxnLst>
                <a:cxn ang="0">
                  <a:pos x="61" y="225"/>
                </a:cxn>
                <a:cxn ang="0">
                  <a:pos x="54" y="225"/>
                </a:cxn>
                <a:cxn ang="0">
                  <a:pos x="38" y="219"/>
                </a:cxn>
                <a:cxn ang="0">
                  <a:pos x="23" y="206"/>
                </a:cxn>
                <a:cxn ang="0">
                  <a:pos x="15" y="180"/>
                </a:cxn>
                <a:cxn ang="0">
                  <a:pos x="23" y="180"/>
                </a:cxn>
                <a:cxn ang="0">
                  <a:pos x="38" y="186"/>
                </a:cxn>
                <a:cxn ang="0">
                  <a:pos x="54" y="205"/>
                </a:cxn>
                <a:cxn ang="0">
                  <a:pos x="61" y="151"/>
                </a:cxn>
                <a:cxn ang="0">
                  <a:pos x="52" y="149"/>
                </a:cxn>
                <a:cxn ang="0">
                  <a:pos x="34" y="144"/>
                </a:cxn>
                <a:cxn ang="0">
                  <a:pos x="16" y="128"/>
                </a:cxn>
                <a:cxn ang="0">
                  <a:pos x="8" y="98"/>
                </a:cxn>
                <a:cxn ang="0">
                  <a:pos x="15" y="97"/>
                </a:cxn>
                <a:cxn ang="0">
                  <a:pos x="29" y="101"/>
                </a:cxn>
                <a:cxn ang="0">
                  <a:pos x="47" y="116"/>
                </a:cxn>
                <a:cxn ang="0">
                  <a:pos x="61" y="147"/>
                </a:cxn>
                <a:cxn ang="0">
                  <a:pos x="58" y="60"/>
                </a:cxn>
                <a:cxn ang="0">
                  <a:pos x="44" y="58"/>
                </a:cxn>
                <a:cxn ang="0">
                  <a:pos x="25" y="50"/>
                </a:cxn>
                <a:cxn ang="0">
                  <a:pos x="8" y="3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27" y="5"/>
                </a:cxn>
                <a:cxn ang="0">
                  <a:pos x="48" y="21"/>
                </a:cxn>
                <a:cxn ang="0">
                  <a:pos x="65" y="56"/>
                </a:cxn>
                <a:cxn ang="0">
                  <a:pos x="66" y="48"/>
                </a:cxn>
                <a:cxn ang="0">
                  <a:pos x="77" y="28"/>
                </a:cxn>
                <a:cxn ang="0">
                  <a:pos x="96" y="9"/>
                </a:cxn>
                <a:cxn ang="0">
                  <a:pos x="128" y="0"/>
                </a:cxn>
                <a:cxn ang="0">
                  <a:pos x="127" y="9"/>
                </a:cxn>
                <a:cxn ang="0">
                  <a:pos x="119" y="31"/>
                </a:cxn>
                <a:cxn ang="0">
                  <a:pos x="101" y="51"/>
                </a:cxn>
                <a:cxn ang="0">
                  <a:pos x="67" y="60"/>
                </a:cxn>
                <a:cxn ang="0">
                  <a:pos x="69" y="170"/>
                </a:cxn>
                <a:cxn ang="0">
                  <a:pos x="73" y="155"/>
                </a:cxn>
                <a:cxn ang="0">
                  <a:pos x="86" y="136"/>
                </a:cxn>
                <a:cxn ang="0">
                  <a:pos x="113" y="128"/>
                </a:cxn>
                <a:cxn ang="0">
                  <a:pos x="112" y="136"/>
                </a:cxn>
                <a:cxn ang="0">
                  <a:pos x="105" y="153"/>
                </a:cxn>
                <a:cxn ang="0">
                  <a:pos x="92" y="172"/>
                </a:cxn>
                <a:cxn ang="0">
                  <a:pos x="67" y="180"/>
                </a:cxn>
                <a:cxn ang="0">
                  <a:pos x="61" y="292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4" name="Freeform 12"/>
            <p:cNvSpPr>
              <a:spLocks/>
            </p:cNvSpPr>
            <p:nvPr/>
          </p:nvSpPr>
          <p:spPr bwMode="gray">
            <a:xfrm>
              <a:off x="2596" y="332"/>
              <a:ext cx="68" cy="257"/>
            </a:xfrm>
            <a:custGeom>
              <a:avLst/>
              <a:gdLst/>
              <a:ahLst/>
              <a:cxnLst>
                <a:cxn ang="0">
                  <a:pos x="31" y="164"/>
                </a:cxn>
                <a:cxn ang="0">
                  <a:pos x="23" y="163"/>
                </a:cxn>
                <a:cxn ang="0">
                  <a:pos x="8" y="155"/>
                </a:cxn>
                <a:cxn ang="0">
                  <a:pos x="0" y="132"/>
                </a:cxn>
                <a:cxn ang="0">
                  <a:pos x="7" y="132"/>
                </a:cxn>
                <a:cxn ang="0">
                  <a:pos x="22" y="139"/>
                </a:cxn>
                <a:cxn ang="0">
                  <a:pos x="31" y="160"/>
                </a:cxn>
                <a:cxn ang="0">
                  <a:pos x="29" y="101"/>
                </a:cxn>
                <a:cxn ang="0">
                  <a:pos x="16" y="97"/>
                </a:cxn>
                <a:cxn ang="0">
                  <a:pos x="3" y="83"/>
                </a:cxn>
                <a:cxn ang="0">
                  <a:pos x="3" y="70"/>
                </a:cxn>
                <a:cxn ang="0">
                  <a:pos x="15" y="74"/>
                </a:cxn>
                <a:cxn ang="0">
                  <a:pos x="27" y="86"/>
                </a:cxn>
                <a:cxn ang="0">
                  <a:pos x="31" y="31"/>
                </a:cxn>
                <a:cxn ang="0">
                  <a:pos x="33" y="23"/>
                </a:cxn>
                <a:cxn ang="0">
                  <a:pos x="41" y="8"/>
                </a:cxn>
                <a:cxn ang="0">
                  <a:pos x="62" y="0"/>
                </a:cxn>
                <a:cxn ang="0">
                  <a:pos x="61" y="8"/>
                </a:cxn>
                <a:cxn ang="0">
                  <a:pos x="53" y="23"/>
                </a:cxn>
                <a:cxn ang="0">
                  <a:pos x="35" y="31"/>
                </a:cxn>
                <a:cxn ang="0">
                  <a:pos x="35" y="75"/>
                </a:cxn>
                <a:cxn ang="0">
                  <a:pos x="39" y="62"/>
                </a:cxn>
                <a:cxn ang="0">
                  <a:pos x="54" y="48"/>
                </a:cxn>
                <a:cxn ang="0">
                  <a:pos x="68" y="48"/>
                </a:cxn>
                <a:cxn ang="0">
                  <a:pos x="66" y="59"/>
                </a:cxn>
                <a:cxn ang="0">
                  <a:pos x="58" y="72"/>
                </a:cxn>
                <a:cxn ang="0">
                  <a:pos x="35" y="82"/>
                </a:cxn>
                <a:cxn ang="0">
                  <a:pos x="35" y="143"/>
                </a:cxn>
                <a:cxn ang="0">
                  <a:pos x="38" y="132"/>
                </a:cxn>
                <a:cxn ang="0">
                  <a:pos x="49" y="122"/>
                </a:cxn>
                <a:cxn ang="0">
                  <a:pos x="60" y="122"/>
                </a:cxn>
                <a:cxn ang="0">
                  <a:pos x="58" y="133"/>
                </a:cxn>
                <a:cxn ang="0">
                  <a:pos x="47" y="144"/>
                </a:cxn>
                <a:cxn ang="0">
                  <a:pos x="35" y="25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5" name="Freeform 13"/>
            <p:cNvSpPr>
              <a:spLocks/>
            </p:cNvSpPr>
            <p:nvPr/>
          </p:nvSpPr>
          <p:spPr bwMode="gray">
            <a:xfrm>
              <a:off x="1672" y="164"/>
              <a:ext cx="111" cy="425"/>
            </a:xfrm>
            <a:custGeom>
              <a:avLst/>
              <a:gdLst/>
              <a:ahLst/>
              <a:cxnLst>
                <a:cxn ang="0">
                  <a:pos x="52" y="272"/>
                </a:cxn>
                <a:cxn ang="0">
                  <a:pos x="44" y="270"/>
                </a:cxn>
                <a:cxn ang="0">
                  <a:pos x="26" y="265"/>
                </a:cxn>
                <a:cxn ang="0">
                  <a:pos x="8" y="249"/>
                </a:cxn>
                <a:cxn ang="0">
                  <a:pos x="0" y="219"/>
                </a:cxn>
                <a:cxn ang="0">
                  <a:pos x="8" y="219"/>
                </a:cxn>
                <a:cxn ang="0">
                  <a:pos x="25" y="223"/>
                </a:cxn>
                <a:cxn ang="0">
                  <a:pos x="41" y="235"/>
                </a:cxn>
                <a:cxn ang="0">
                  <a:pos x="52" y="265"/>
                </a:cxn>
                <a:cxn ang="0">
                  <a:pos x="50" y="168"/>
                </a:cxn>
                <a:cxn ang="0">
                  <a:pos x="35" y="165"/>
                </a:cxn>
                <a:cxn ang="0">
                  <a:pos x="17" y="156"/>
                </a:cxn>
                <a:cxn ang="0">
                  <a:pos x="3" y="134"/>
                </a:cxn>
                <a:cxn ang="0">
                  <a:pos x="3" y="116"/>
                </a:cxn>
                <a:cxn ang="0">
                  <a:pos x="19" y="120"/>
                </a:cxn>
                <a:cxn ang="0">
                  <a:pos x="39" y="133"/>
                </a:cxn>
                <a:cxn ang="0">
                  <a:pos x="52" y="161"/>
                </a:cxn>
                <a:cxn ang="0">
                  <a:pos x="53" y="50"/>
                </a:cxn>
                <a:cxn ang="0">
                  <a:pos x="54" y="36"/>
                </a:cxn>
                <a:cxn ang="0">
                  <a:pos x="65" y="17"/>
                </a:cxn>
                <a:cxn ang="0">
                  <a:pos x="87" y="3"/>
                </a:cxn>
                <a:cxn ang="0">
                  <a:pos x="103" y="3"/>
                </a:cxn>
                <a:cxn ang="0">
                  <a:pos x="99" y="21"/>
                </a:cxn>
                <a:cxn ang="0">
                  <a:pos x="84" y="42"/>
                </a:cxn>
                <a:cxn ang="0">
                  <a:pos x="58" y="52"/>
                </a:cxn>
                <a:cxn ang="0">
                  <a:pos x="58" y="127"/>
                </a:cxn>
                <a:cxn ang="0">
                  <a:pos x="61" y="112"/>
                </a:cxn>
                <a:cxn ang="0">
                  <a:pos x="72" y="94"/>
                </a:cxn>
                <a:cxn ang="0">
                  <a:pos x="93" y="80"/>
                </a:cxn>
                <a:cxn ang="0">
                  <a:pos x="111" y="80"/>
                </a:cxn>
                <a:cxn ang="0">
                  <a:pos x="111" y="91"/>
                </a:cxn>
                <a:cxn ang="0">
                  <a:pos x="107" y="108"/>
                </a:cxn>
                <a:cxn ang="0">
                  <a:pos x="91" y="126"/>
                </a:cxn>
                <a:cxn ang="0">
                  <a:pos x="58" y="135"/>
                </a:cxn>
                <a:cxn ang="0">
                  <a:pos x="58" y="236"/>
                </a:cxn>
                <a:cxn ang="0">
                  <a:pos x="61" y="223"/>
                </a:cxn>
                <a:cxn ang="0">
                  <a:pos x="73" y="208"/>
                </a:cxn>
                <a:cxn ang="0">
                  <a:pos x="97" y="200"/>
                </a:cxn>
                <a:cxn ang="0">
                  <a:pos x="99" y="207"/>
                </a:cxn>
                <a:cxn ang="0">
                  <a:pos x="97" y="220"/>
                </a:cxn>
                <a:cxn ang="0">
                  <a:pos x="87" y="235"/>
                </a:cxn>
                <a:cxn ang="0">
                  <a:pos x="58" y="245"/>
                </a:cxn>
                <a:cxn ang="0">
                  <a:pos x="52" y="42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6" name="Freeform 14"/>
            <p:cNvSpPr>
              <a:spLocks/>
            </p:cNvSpPr>
            <p:nvPr/>
          </p:nvSpPr>
          <p:spPr bwMode="gray">
            <a:xfrm>
              <a:off x="2065" y="362"/>
              <a:ext cx="98" cy="227"/>
            </a:xfrm>
            <a:custGeom>
              <a:avLst/>
              <a:gdLst/>
              <a:ahLst/>
              <a:cxnLst>
                <a:cxn ang="0">
                  <a:pos x="52" y="176"/>
                </a:cxn>
                <a:cxn ang="0">
                  <a:pos x="59" y="176"/>
                </a:cxn>
                <a:cxn ang="0">
                  <a:pos x="74" y="169"/>
                </a:cxn>
                <a:cxn ang="0">
                  <a:pos x="86" y="154"/>
                </a:cxn>
                <a:cxn ang="0">
                  <a:pos x="86" y="141"/>
                </a:cxn>
                <a:cxn ang="0">
                  <a:pos x="74" y="143"/>
                </a:cxn>
                <a:cxn ang="0">
                  <a:pos x="58" y="158"/>
                </a:cxn>
                <a:cxn ang="0">
                  <a:pos x="52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2" y="115"/>
                </a:cxn>
                <a:cxn ang="0">
                  <a:pos x="55" y="48"/>
                </a:cxn>
                <a:cxn ang="0">
                  <a:pos x="67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3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1" y="3"/>
                </a:cxn>
                <a:cxn ang="0">
                  <a:pos x="5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5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5" y="132"/>
                </a:cxn>
                <a:cxn ang="0">
                  <a:pos x="47" y="141"/>
                </a:cxn>
                <a:cxn ang="0">
                  <a:pos x="52" y="228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7" name="Freeform 15"/>
            <p:cNvSpPr>
              <a:spLocks/>
            </p:cNvSpPr>
            <p:nvPr/>
          </p:nvSpPr>
          <p:spPr bwMode="gray">
            <a:xfrm>
              <a:off x="2921" y="362"/>
              <a:ext cx="100" cy="227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60" y="176"/>
                </a:cxn>
                <a:cxn ang="0">
                  <a:pos x="74" y="169"/>
                </a:cxn>
                <a:cxn ang="0">
                  <a:pos x="87" y="154"/>
                </a:cxn>
                <a:cxn ang="0">
                  <a:pos x="87" y="141"/>
                </a:cxn>
                <a:cxn ang="0">
                  <a:pos x="74" y="143"/>
                </a:cxn>
                <a:cxn ang="0">
                  <a:pos x="60" y="158"/>
                </a:cxn>
                <a:cxn ang="0">
                  <a:pos x="53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3" y="115"/>
                </a:cxn>
                <a:cxn ang="0">
                  <a:pos x="56" y="48"/>
                </a:cxn>
                <a:cxn ang="0">
                  <a:pos x="68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4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2" y="3"/>
                </a:cxn>
                <a:cxn ang="0">
                  <a:pos x="6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6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6" y="132"/>
                </a:cxn>
                <a:cxn ang="0">
                  <a:pos x="47" y="141"/>
                </a:cxn>
                <a:cxn ang="0">
                  <a:pos x="53" y="228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8" name="Freeform 16"/>
            <p:cNvSpPr>
              <a:spLocks/>
            </p:cNvSpPr>
            <p:nvPr/>
          </p:nvSpPr>
          <p:spPr bwMode="gray">
            <a:xfrm>
              <a:off x="2273" y="187"/>
              <a:ext cx="180" cy="402"/>
            </a:xfrm>
            <a:custGeom>
              <a:avLst/>
              <a:gdLst/>
              <a:ahLst/>
              <a:cxnLst>
                <a:cxn ang="0">
                  <a:pos x="93" y="309"/>
                </a:cxn>
                <a:cxn ang="0">
                  <a:pos x="101" y="309"/>
                </a:cxn>
                <a:cxn ang="0">
                  <a:pos x="118" y="304"/>
                </a:cxn>
                <a:cxn ang="0">
                  <a:pos x="138" y="292"/>
                </a:cxn>
                <a:cxn ang="0">
                  <a:pos x="152" y="266"/>
                </a:cxn>
                <a:cxn ang="0">
                  <a:pos x="152" y="247"/>
                </a:cxn>
                <a:cxn ang="0">
                  <a:pos x="138" y="250"/>
                </a:cxn>
                <a:cxn ang="0">
                  <a:pos x="120" y="259"/>
                </a:cxn>
                <a:cxn ang="0">
                  <a:pos x="99" y="285"/>
                </a:cxn>
                <a:cxn ang="0">
                  <a:pos x="93" y="207"/>
                </a:cxn>
                <a:cxn ang="0">
                  <a:pos x="102" y="205"/>
                </a:cxn>
                <a:cxn ang="0">
                  <a:pos x="122" y="200"/>
                </a:cxn>
                <a:cxn ang="0">
                  <a:pos x="147" y="185"/>
                </a:cxn>
                <a:cxn ang="0">
                  <a:pos x="163" y="155"/>
                </a:cxn>
                <a:cxn ang="0">
                  <a:pos x="163" y="134"/>
                </a:cxn>
                <a:cxn ang="0">
                  <a:pos x="149" y="135"/>
                </a:cxn>
                <a:cxn ang="0">
                  <a:pos x="129" y="142"/>
                </a:cxn>
                <a:cxn ang="0">
                  <a:pos x="107" y="162"/>
                </a:cxn>
                <a:cxn ang="0">
                  <a:pos x="93" y="201"/>
                </a:cxn>
                <a:cxn ang="0">
                  <a:pos x="95" y="83"/>
                </a:cxn>
                <a:cxn ang="0">
                  <a:pos x="110" y="81"/>
                </a:cxn>
                <a:cxn ang="0">
                  <a:pos x="134" y="73"/>
                </a:cxn>
                <a:cxn ang="0">
                  <a:pos x="157" y="54"/>
                </a:cxn>
                <a:cxn ang="0">
                  <a:pos x="174" y="23"/>
                </a:cxn>
                <a:cxn ang="0">
                  <a:pos x="174" y="0"/>
                </a:cxn>
                <a:cxn ang="0">
                  <a:pos x="157" y="2"/>
                </a:cxn>
                <a:cxn ang="0">
                  <a:pos x="133" y="10"/>
                </a:cxn>
                <a:cxn ang="0">
                  <a:pos x="107" y="33"/>
                </a:cxn>
                <a:cxn ang="0">
                  <a:pos x="87" y="77"/>
                </a:cxn>
                <a:cxn ang="0">
                  <a:pos x="85" y="68"/>
                </a:cxn>
                <a:cxn ang="0">
                  <a:pos x="75" y="46"/>
                </a:cxn>
                <a:cxn ang="0">
                  <a:pos x="55" y="21"/>
                </a:cxn>
                <a:cxn ang="0">
                  <a:pos x="22" y="3"/>
                </a:cxn>
                <a:cxn ang="0">
                  <a:pos x="1" y="3"/>
                </a:cxn>
                <a:cxn ang="0">
                  <a:pos x="4" y="18"/>
                </a:cxn>
                <a:cxn ang="0">
                  <a:pos x="12" y="42"/>
                </a:cxn>
                <a:cxn ang="0">
                  <a:pos x="31" y="65"/>
                </a:cxn>
                <a:cxn ang="0">
                  <a:pos x="62" y="81"/>
                </a:cxn>
                <a:cxn ang="0">
                  <a:pos x="82" y="238"/>
                </a:cxn>
                <a:cxn ang="0">
                  <a:pos x="80" y="228"/>
                </a:cxn>
                <a:cxn ang="0">
                  <a:pos x="72" y="207"/>
                </a:cxn>
                <a:cxn ang="0">
                  <a:pos x="55" y="185"/>
                </a:cxn>
                <a:cxn ang="0">
                  <a:pos x="21" y="176"/>
                </a:cxn>
                <a:cxn ang="0">
                  <a:pos x="22" y="185"/>
                </a:cxn>
                <a:cxn ang="0">
                  <a:pos x="28" y="205"/>
                </a:cxn>
                <a:cxn ang="0">
                  <a:pos x="41" y="230"/>
                </a:cxn>
                <a:cxn ang="0">
                  <a:pos x="66" y="246"/>
                </a:cxn>
                <a:cxn ang="0">
                  <a:pos x="82" y="402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9" name="Freeform 17"/>
            <p:cNvSpPr>
              <a:spLocks/>
            </p:cNvSpPr>
            <p:nvPr/>
          </p:nvSpPr>
          <p:spPr bwMode="gray">
            <a:xfrm>
              <a:off x="2161" y="215"/>
              <a:ext cx="98" cy="374"/>
            </a:xfrm>
            <a:custGeom>
              <a:avLst/>
              <a:gdLst/>
              <a:ahLst/>
              <a:cxnLst>
                <a:cxn ang="0">
                  <a:pos x="52" y="237"/>
                </a:cxn>
                <a:cxn ang="0">
                  <a:pos x="59" y="237"/>
                </a:cxn>
                <a:cxn ang="0">
                  <a:pos x="74" y="232"/>
                </a:cxn>
                <a:cxn ang="0">
                  <a:pos x="90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1" y="197"/>
                </a:cxn>
                <a:cxn ang="0">
                  <a:pos x="56" y="215"/>
                </a:cxn>
                <a:cxn ang="0">
                  <a:pos x="52" y="147"/>
                </a:cxn>
                <a:cxn ang="0">
                  <a:pos x="59" y="147"/>
                </a:cxn>
                <a:cxn ang="0">
                  <a:pos x="74" y="141"/>
                </a:cxn>
                <a:cxn ang="0">
                  <a:pos x="90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1" y="109"/>
                </a:cxn>
                <a:cxn ang="0">
                  <a:pos x="56" y="126"/>
                </a:cxn>
                <a:cxn ang="0">
                  <a:pos x="52" y="46"/>
                </a:cxn>
                <a:cxn ang="0">
                  <a:pos x="51" y="37"/>
                </a:cxn>
                <a:cxn ang="0">
                  <a:pos x="45" y="23"/>
                </a:cxn>
                <a:cxn ang="0">
                  <a:pos x="32" y="6"/>
                </a:cxn>
                <a:cxn ang="0">
                  <a:pos x="6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3" y="43"/>
                </a:cxn>
                <a:cxn ang="0">
                  <a:pos x="45" y="113"/>
                </a:cxn>
                <a:cxn ang="0">
                  <a:pos x="45" y="106"/>
                </a:cxn>
                <a:cxn ang="0">
                  <a:pos x="40" y="90"/>
                </a:cxn>
                <a:cxn ang="0">
                  <a:pos x="27" y="75"/>
                </a:cxn>
                <a:cxn ang="0">
                  <a:pos x="1" y="67"/>
                </a:cxn>
                <a:cxn ang="0">
                  <a:pos x="0" y="75"/>
                </a:cxn>
                <a:cxn ang="0">
                  <a:pos x="2" y="91"/>
                </a:cxn>
                <a:cxn ang="0">
                  <a:pos x="14" y="109"/>
                </a:cxn>
                <a:cxn ang="0">
                  <a:pos x="45" y="118"/>
                </a:cxn>
                <a:cxn ang="0">
                  <a:pos x="45" y="207"/>
                </a:cxn>
                <a:cxn ang="0">
                  <a:pos x="43" y="195"/>
                </a:cxn>
                <a:cxn ang="0">
                  <a:pos x="33" y="182"/>
                </a:cxn>
                <a:cxn ang="0">
                  <a:pos x="12" y="175"/>
                </a:cxn>
                <a:cxn ang="0">
                  <a:pos x="10" y="182"/>
                </a:cxn>
                <a:cxn ang="0">
                  <a:pos x="13" y="197"/>
                </a:cxn>
                <a:cxn ang="0">
                  <a:pos x="29" y="211"/>
                </a:cxn>
                <a:cxn ang="0">
                  <a:pos x="45" y="373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30" name="Freeform 18"/>
            <p:cNvSpPr>
              <a:spLocks/>
            </p:cNvSpPr>
            <p:nvPr/>
          </p:nvSpPr>
          <p:spPr bwMode="gray">
            <a:xfrm>
              <a:off x="2708" y="215"/>
              <a:ext cx="97" cy="374"/>
            </a:xfrm>
            <a:custGeom>
              <a:avLst/>
              <a:gdLst/>
              <a:ahLst/>
              <a:cxnLst>
                <a:cxn ang="0">
                  <a:pos x="51" y="237"/>
                </a:cxn>
                <a:cxn ang="0">
                  <a:pos x="60" y="237"/>
                </a:cxn>
                <a:cxn ang="0">
                  <a:pos x="74" y="232"/>
                </a:cxn>
                <a:cxn ang="0">
                  <a:pos x="91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2" y="197"/>
                </a:cxn>
                <a:cxn ang="0">
                  <a:pos x="55" y="215"/>
                </a:cxn>
                <a:cxn ang="0">
                  <a:pos x="51" y="147"/>
                </a:cxn>
                <a:cxn ang="0">
                  <a:pos x="60" y="147"/>
                </a:cxn>
                <a:cxn ang="0">
                  <a:pos x="74" y="141"/>
                </a:cxn>
                <a:cxn ang="0">
                  <a:pos x="91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2" y="109"/>
                </a:cxn>
                <a:cxn ang="0">
                  <a:pos x="55" y="126"/>
                </a:cxn>
                <a:cxn ang="0">
                  <a:pos x="51" y="46"/>
                </a:cxn>
                <a:cxn ang="0">
                  <a:pos x="51" y="37"/>
                </a:cxn>
                <a:cxn ang="0">
                  <a:pos x="46" y="23"/>
                </a:cxn>
                <a:cxn ang="0">
                  <a:pos x="33" y="6"/>
                </a:cxn>
                <a:cxn ang="0">
                  <a:pos x="7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4" y="43"/>
                </a:cxn>
                <a:cxn ang="0">
                  <a:pos x="46" y="113"/>
                </a:cxn>
                <a:cxn ang="0">
                  <a:pos x="46" y="106"/>
                </a:cxn>
                <a:cxn ang="0">
                  <a:pos x="41" y="90"/>
                </a:cxn>
                <a:cxn ang="0">
                  <a:pos x="27" y="75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3" y="91"/>
                </a:cxn>
                <a:cxn ang="0">
                  <a:pos x="15" y="109"/>
                </a:cxn>
                <a:cxn ang="0">
                  <a:pos x="46" y="118"/>
                </a:cxn>
                <a:cxn ang="0">
                  <a:pos x="46" y="207"/>
                </a:cxn>
                <a:cxn ang="0">
                  <a:pos x="43" y="195"/>
                </a:cxn>
                <a:cxn ang="0">
                  <a:pos x="34" y="182"/>
                </a:cxn>
                <a:cxn ang="0">
                  <a:pos x="12" y="175"/>
                </a:cxn>
                <a:cxn ang="0">
                  <a:pos x="11" y="182"/>
                </a:cxn>
                <a:cxn ang="0">
                  <a:pos x="14" y="197"/>
                </a:cxn>
                <a:cxn ang="0">
                  <a:pos x="30" y="211"/>
                </a:cxn>
                <a:cxn ang="0">
                  <a:pos x="46" y="373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41331" name="Freeform 19"/>
          <p:cNvSpPr>
            <a:spLocks/>
          </p:cNvSpPr>
          <p:nvPr/>
        </p:nvSpPr>
        <p:spPr bwMode="gray">
          <a:xfrm>
            <a:off x="95250" y="6446838"/>
            <a:ext cx="8970963" cy="314325"/>
          </a:xfrm>
          <a:custGeom>
            <a:avLst/>
            <a:gdLst/>
            <a:ahLst/>
            <a:cxnLst>
              <a:cxn ang="0">
                <a:pos x="4" y="198"/>
              </a:cxn>
              <a:cxn ang="0">
                <a:pos x="5651" y="198"/>
              </a:cxn>
              <a:cxn ang="0">
                <a:pos x="5646" y="94"/>
              </a:cxn>
              <a:cxn ang="0">
                <a:pos x="1491" y="94"/>
              </a:cxn>
              <a:cxn ang="0">
                <a:pos x="1343" y="2"/>
              </a:cxn>
              <a:cxn ang="0">
                <a:pos x="0" y="0"/>
              </a:cxn>
              <a:cxn ang="0">
                <a:pos x="4" y="198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2" name="Freeform 20"/>
          <p:cNvSpPr>
            <a:spLocks/>
          </p:cNvSpPr>
          <p:nvPr/>
        </p:nvSpPr>
        <p:spPr bwMode="gray">
          <a:xfrm>
            <a:off x="95250" y="6491288"/>
            <a:ext cx="8975725" cy="279400"/>
          </a:xfrm>
          <a:custGeom>
            <a:avLst/>
            <a:gdLst/>
            <a:ahLst/>
            <a:cxnLst>
              <a:cxn ang="0">
                <a:pos x="0" y="176"/>
              </a:cxn>
              <a:cxn ang="0">
                <a:pos x="5650" y="169"/>
              </a:cxn>
              <a:cxn ang="0">
                <a:pos x="5646" y="95"/>
              </a:cxn>
              <a:cxn ang="0">
                <a:pos x="1478" y="95"/>
              </a:cxn>
              <a:cxn ang="0">
                <a:pos x="1317" y="3"/>
              </a:cxn>
              <a:cxn ang="0">
                <a:pos x="0" y="0"/>
              </a:cxn>
              <a:cxn ang="0">
                <a:pos x="0" y="176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3" name="Freeform 21" descr="Dark upward diagonal"/>
          <p:cNvSpPr>
            <a:spLocks/>
          </p:cNvSpPr>
          <p:nvPr/>
        </p:nvSpPr>
        <p:spPr bwMode="gray">
          <a:xfrm>
            <a:off x="92075" y="98425"/>
            <a:ext cx="8956675" cy="179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82" y="0"/>
              </a:cxn>
              <a:cxn ang="0">
                <a:pos x="5639" y="45"/>
              </a:cxn>
              <a:cxn ang="0">
                <a:pos x="5636" y="113"/>
              </a:cxn>
              <a:cxn ang="0">
                <a:pos x="0" y="113"/>
              </a:cxn>
              <a:cxn ang="0">
                <a:pos x="0" y="0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4" name="Freeform 22"/>
          <p:cNvSpPr>
            <a:spLocks/>
          </p:cNvSpPr>
          <p:nvPr/>
        </p:nvSpPr>
        <p:spPr bwMode="gray">
          <a:xfrm>
            <a:off x="92075" y="307975"/>
            <a:ext cx="8955088" cy="938213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5" name="Freeform 23"/>
          <p:cNvSpPr>
            <a:spLocks/>
          </p:cNvSpPr>
          <p:nvPr/>
        </p:nvSpPr>
        <p:spPr bwMode="gray">
          <a:xfrm>
            <a:off x="92075" y="306388"/>
            <a:ext cx="8955088" cy="836612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6" name="Rectangle 24"/>
          <p:cNvSpPr>
            <a:spLocks noChangeArrowheads="1"/>
          </p:cNvSpPr>
          <p:nvPr/>
        </p:nvSpPr>
        <p:spPr bwMode="gray">
          <a:xfrm flipV="1">
            <a:off x="95250" y="6723063"/>
            <a:ext cx="8977313" cy="555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1337" name="Freeform 25"/>
          <p:cNvSpPr>
            <a:spLocks/>
          </p:cNvSpPr>
          <p:nvPr/>
        </p:nvSpPr>
        <p:spPr bwMode="gray">
          <a:xfrm>
            <a:off x="6896100" y="1047750"/>
            <a:ext cx="2155825" cy="52388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1358" y="0"/>
              </a:cxn>
              <a:cxn ang="0">
                <a:pos x="1356" y="32"/>
              </a:cxn>
              <a:cxn ang="0">
                <a:pos x="60" y="33"/>
              </a:cxn>
              <a:cxn ang="0">
                <a:pos x="0" y="2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8" name="Rectangle 26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38125"/>
            <a:ext cx="64770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35" name="Rectangle 27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438275"/>
            <a:ext cx="82296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41340" name="Rectangle 2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048000" y="6311900"/>
            <a:ext cx="1712913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41" name="Rectangle 2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830763" y="6323013"/>
            <a:ext cx="231140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42" name="Rectangle 30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116763" y="6323013"/>
            <a:ext cx="16160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704F27E-14AE-4E56-9A5C-9836DB233E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1343" name="Text Box 31"/>
          <p:cNvSpPr txBox="1">
            <a:spLocks noChangeArrowheads="1"/>
          </p:cNvSpPr>
          <p:nvPr/>
        </p:nvSpPr>
        <p:spPr bwMode="gray">
          <a:xfrm>
            <a:off x="144463" y="6443663"/>
            <a:ext cx="1841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zh-CN" altLang="zh-CN" sz="1100" b="0" i="1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4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38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18" Type="http://schemas.openxmlformats.org/officeDocument/2006/relationships/image" Target="../media/image2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5.gif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844824"/>
            <a:ext cx="5562600" cy="1219200"/>
          </a:xfrm>
        </p:spPr>
        <p:txBody>
          <a:bodyPr/>
          <a:lstStyle/>
          <a:p>
            <a:pPr eaLnBrk="1" hangingPunct="1"/>
            <a:r>
              <a:rPr lang="zh-CN" altLang="en-US" sz="6600" dirty="0" smtClean="0">
                <a:solidFill>
                  <a:srgbClr val="002060"/>
                </a:solidFill>
                <a:latin typeface="隶书" pitchFamily="49" charset="-122"/>
                <a:ea typeface="隶书" pitchFamily="49" charset="-122"/>
              </a:rPr>
              <a:t> </a:t>
            </a:r>
            <a:endParaRPr lang="zh-CN" altLang="en-US" sz="6600" dirty="0">
              <a:solidFill>
                <a:srgbClr val="002060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35696" y="2636912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2060"/>
                </a:solidFill>
                <a:latin typeface="+mn-lt"/>
              </a:rPr>
              <a:t>任务</a:t>
            </a:r>
            <a:r>
              <a:rPr lang="en-US" altLang="zh-CN" sz="4400" dirty="0" smtClean="0">
                <a:solidFill>
                  <a:srgbClr val="002060"/>
                </a:solidFill>
                <a:latin typeface="+mn-lt"/>
              </a:rPr>
              <a:t>1 </a:t>
            </a:r>
            <a:r>
              <a:rPr lang="zh-CN" altLang="en-US" sz="4400" dirty="0" smtClean="0">
                <a:solidFill>
                  <a:srgbClr val="002060"/>
                </a:solidFill>
                <a:latin typeface="+mn-lt"/>
              </a:rPr>
              <a:t>大肠杆菌病防治</a:t>
            </a:r>
            <a:endParaRPr lang="zh-CN" altLang="en-US" sz="44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39750" y="1341438"/>
            <a:ext cx="2952750" cy="641350"/>
          </a:xfrm>
          <a:prstGeom prst="rect">
            <a:avLst/>
          </a:prstGeom>
          <a:solidFill>
            <a:srgbClr val="C7401B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7401B"/>
            </a:extrusionClr>
          </a:sp3d>
        </p:spPr>
        <p:txBody>
          <a:bodyPr>
            <a:spAutoFit/>
            <a:flatTx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/>
              <a:t>一    概     述</a:t>
            </a:r>
          </a:p>
        </p:txBody>
      </p:sp>
      <p:sp>
        <p:nvSpPr>
          <p:cNvPr id="8" name="内容占位符 7"/>
          <p:cNvSpPr>
            <a:spLocks noGrp="1"/>
          </p:cNvSpPr>
          <p:nvPr>
            <p:ph sz="half" idx="1"/>
          </p:nvPr>
        </p:nvSpPr>
        <p:spPr>
          <a:xfrm>
            <a:off x="457200" y="2025650"/>
            <a:ext cx="8362950" cy="1368425"/>
          </a:xfrm>
          <a:solidFill>
            <a:srgbClr val="FFFF00"/>
          </a:solidFill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CN" altLang="en-US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猪大肠杆菌病多发生于仔猪，包括仔猪水肿病、仔猪黄痢及白痢病，是由病原性大肠杆菌引起的一类传染病。</a:t>
            </a:r>
            <a:endParaRPr lang="zh-CN" altLang="en-US"/>
          </a:p>
        </p:txBody>
      </p:sp>
      <p:sp>
        <p:nvSpPr>
          <p:cNvPr id="9" name="内容占位符 7"/>
          <p:cNvSpPr>
            <a:spLocks noGrp="1"/>
          </p:cNvSpPr>
          <p:nvPr>
            <p:ph sz="half" idx="1"/>
          </p:nvPr>
        </p:nvSpPr>
        <p:spPr>
          <a:xfrm>
            <a:off x="468313" y="3429000"/>
            <a:ext cx="8351837" cy="936625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pPr>
              <a:buFont typeface="Wingdings" pitchFamily="2" charset="2"/>
              <a:buChar char="u"/>
              <a:defRPr/>
            </a:pPr>
            <a:r>
              <a:rPr lang="zh-CN" altLang="en-US" dirty="0">
                <a:latin typeface="华文楷体" pitchFamily="2" charset="-122"/>
                <a:ea typeface="华文楷体" pitchFamily="2" charset="-122"/>
              </a:rPr>
              <a:t>由于病原性大肠杆菌类型不同以及猪的日龄、个体及生理机能的差异而发生不同的疾病：</a:t>
            </a:r>
            <a:endParaRPr lang="zh-CN" altLang="en-US" dirty="0"/>
          </a:p>
        </p:txBody>
      </p:sp>
      <p:sp>
        <p:nvSpPr>
          <p:cNvPr id="10" name="内容占位符 7"/>
          <p:cNvSpPr>
            <a:spLocks noGrp="1"/>
          </p:cNvSpPr>
          <p:nvPr>
            <p:ph sz="half" idx="1"/>
          </p:nvPr>
        </p:nvSpPr>
        <p:spPr>
          <a:xfrm>
            <a:off x="469900" y="4865688"/>
            <a:ext cx="8351838" cy="46831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lvl="1">
              <a:lnSpc>
                <a:spcPct val="110000"/>
              </a:lnSpc>
              <a:spcBef>
                <a:spcPct val="25000"/>
              </a:spcBef>
              <a:buFontTx/>
              <a:buBlip>
                <a:blip r:embed="rId2"/>
              </a:buBlip>
              <a:defRPr/>
            </a:pPr>
            <a:r>
              <a:rPr lang="zh-CN" altLang="en-US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白痢常发生于</a:t>
            </a:r>
            <a:r>
              <a:rPr lang="en-US" altLang="zh-CN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10</a:t>
            </a:r>
            <a:r>
              <a:rPr lang="zh-CN" altLang="en-US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lang="en-US" altLang="zh-CN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30</a:t>
            </a:r>
            <a:r>
              <a:rPr lang="zh-CN" altLang="en-US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天龄仔猪；发病率高，死亡率低；</a:t>
            </a:r>
          </a:p>
        </p:txBody>
      </p:sp>
      <p:sp>
        <p:nvSpPr>
          <p:cNvPr id="11" name="内容占位符 7"/>
          <p:cNvSpPr>
            <a:spLocks noGrp="1"/>
          </p:cNvSpPr>
          <p:nvPr>
            <p:ph sz="half" idx="1"/>
          </p:nvPr>
        </p:nvSpPr>
        <p:spPr>
          <a:xfrm>
            <a:off x="468313" y="4435475"/>
            <a:ext cx="8351837" cy="4318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lvl="1">
              <a:lnSpc>
                <a:spcPct val="110000"/>
              </a:lnSpc>
              <a:spcBef>
                <a:spcPct val="25000"/>
              </a:spcBef>
              <a:buFontTx/>
              <a:buBlip>
                <a:blip r:embed="rId2"/>
              </a:buBlip>
              <a:defRPr/>
            </a:pPr>
            <a:r>
              <a:rPr lang="zh-CN" altLang="en-US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黄痢常发生于一周龄以内仔猪，发病率高，死亡率高</a:t>
            </a:r>
            <a:r>
              <a:rPr lang="zh-CN" altLang="en-US" sz="2800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；</a:t>
            </a:r>
          </a:p>
        </p:txBody>
      </p:sp>
      <p:sp>
        <p:nvSpPr>
          <p:cNvPr id="12" name="内容占位符 7"/>
          <p:cNvSpPr>
            <a:spLocks noGrp="1"/>
          </p:cNvSpPr>
          <p:nvPr>
            <p:ph sz="half" idx="1"/>
          </p:nvPr>
        </p:nvSpPr>
        <p:spPr>
          <a:xfrm>
            <a:off x="468313" y="5322888"/>
            <a:ext cx="8351837" cy="50482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lvl="1">
              <a:lnSpc>
                <a:spcPct val="110000"/>
              </a:lnSpc>
              <a:spcBef>
                <a:spcPct val="25000"/>
              </a:spcBef>
              <a:buFontTx/>
              <a:buBlip>
                <a:blip r:embed="rId2"/>
              </a:buBlip>
              <a:defRPr/>
            </a:pPr>
            <a:r>
              <a:rPr lang="zh-CN" altLang="en-US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水肿病常发于断奶前后仔猪，发病率不高，死亡率高</a:t>
            </a:r>
            <a:r>
              <a:rPr lang="zh-CN" altLang="en-US" sz="2800" dirty="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；</a:t>
            </a:r>
          </a:p>
        </p:txBody>
      </p:sp>
      <p:sp>
        <p:nvSpPr>
          <p:cNvPr id="14" name="内容占位符 7"/>
          <p:cNvSpPr>
            <a:spLocks noGrp="1"/>
          </p:cNvSpPr>
          <p:nvPr>
            <p:ph sz="half" idx="1"/>
          </p:nvPr>
        </p:nvSpPr>
        <p:spPr>
          <a:xfrm>
            <a:off x="465138" y="5922963"/>
            <a:ext cx="8353425" cy="503237"/>
          </a:xfrm>
          <a:solidFill>
            <a:srgbClr val="FFC000"/>
          </a:solidFill>
        </p:spPr>
        <p:txBody>
          <a:bodyPr/>
          <a:lstStyle/>
          <a:p>
            <a:pPr lvl="1">
              <a:lnSpc>
                <a:spcPct val="110000"/>
              </a:lnSpc>
              <a:spcBef>
                <a:spcPct val="25000"/>
              </a:spcBef>
              <a:buFontTx/>
              <a:buBlip>
                <a:blip r:embed="rId2"/>
              </a:buBlip>
            </a:pPr>
            <a:r>
              <a:rPr lang="zh-CN" altLang="en-US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本病对仔猪危害较大，常带来严重的损失。</a:t>
            </a:r>
            <a:endParaRPr lang="zh-CN" altLang="en-US" sz="2800">
              <a:solidFill>
                <a:srgbClr val="000804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  <p:bldP spid="8" grpId="0" build="p" animBg="1"/>
      <p:bldP spid="9" grpId="0" build="p" animBg="1"/>
      <p:bldP spid="10" grpId="0" build="p" animBg="1"/>
      <p:bldP spid="11" grpId="0" build="p" animBg="1"/>
      <p:bldP spid="12" grpId="0" build="p" animBg="1"/>
      <p:bldP spid="1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2-2 大肠杆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1196753"/>
            <a:ext cx="5112568" cy="48245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4" name="图片 23" descr="2-1 大肠杆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268760"/>
            <a:ext cx="5256584" cy="46981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线形标注 2 13"/>
          <p:cNvSpPr>
            <a:spLocks/>
          </p:cNvSpPr>
          <p:nvPr/>
        </p:nvSpPr>
        <p:spPr bwMode="auto">
          <a:xfrm>
            <a:off x="5040313" y="1628775"/>
            <a:ext cx="3708400" cy="504825"/>
          </a:xfrm>
          <a:prstGeom prst="borderCallout2">
            <a:avLst>
              <a:gd name="adj1" fmla="val 22644"/>
              <a:gd name="adj2" fmla="val -2440"/>
              <a:gd name="adj3" fmla="val 22644"/>
              <a:gd name="adj4" fmla="val -13370"/>
              <a:gd name="adj5" fmla="val 175005"/>
              <a:gd name="adj6" fmla="val -51333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>
                <a:solidFill>
                  <a:schemeClr val="bg1"/>
                </a:solidFill>
                <a:ea typeface="华文楷体" pitchFamily="2" charset="-122"/>
              </a:rPr>
              <a:t>大肠埃希氏菌（大肠杆菌）</a:t>
            </a:r>
            <a:endParaRPr lang="zh-CN" altLang="zh-CN" sz="2400">
              <a:solidFill>
                <a:schemeClr val="bg1"/>
              </a:solidFill>
            </a:endParaRPr>
          </a:p>
        </p:txBody>
      </p:sp>
      <p:grpSp>
        <p:nvGrpSpPr>
          <p:cNvPr id="15364" name="Group 13"/>
          <p:cNvGrpSpPr>
            <a:grpSpLocks/>
          </p:cNvGrpSpPr>
          <p:nvPr/>
        </p:nvGrpSpPr>
        <p:grpSpPr bwMode="auto">
          <a:xfrm>
            <a:off x="1116013" y="1341438"/>
            <a:ext cx="2808287" cy="688975"/>
            <a:chOff x="720" y="1392"/>
            <a:chExt cx="4058" cy="480"/>
          </a:xfrm>
        </p:grpSpPr>
        <p:sp>
          <p:nvSpPr>
            <p:cNvPr id="15379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7401B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grpSp>
          <p:nvGrpSpPr>
            <p:cNvPr id="15380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5381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>
                  <a:alpha val="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82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5365" name="Text Box 18"/>
          <p:cNvSpPr txBox="1">
            <a:spLocks noChangeArrowheads="1"/>
          </p:cNvSpPr>
          <p:nvPr/>
        </p:nvSpPr>
        <p:spPr bwMode="white">
          <a:xfrm>
            <a:off x="1187450" y="1268413"/>
            <a:ext cx="2979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二  病  原</a:t>
            </a:r>
          </a:p>
        </p:txBody>
      </p:sp>
      <p:sp>
        <p:nvSpPr>
          <p:cNvPr id="15366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87450" y="2297113"/>
            <a:ext cx="1873250" cy="5857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000000"/>
                </a:solidFill>
              </a:rPr>
              <a:t>病原名称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116013" y="3946525"/>
            <a:ext cx="1943100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000000"/>
                </a:solidFill>
              </a:rPr>
              <a:t>形态结构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71563" y="5697538"/>
            <a:ext cx="1987550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zh-CN" sz="3200" dirty="0">
                <a:solidFill>
                  <a:srgbClr val="000000"/>
                </a:solidFill>
              </a:rPr>
              <a:t>抵</a:t>
            </a:r>
            <a:r>
              <a:rPr lang="en-US" altLang="zh-CN" sz="3200" dirty="0">
                <a:solidFill>
                  <a:srgbClr val="000000"/>
                </a:solidFill>
              </a:rPr>
              <a:t> </a:t>
            </a:r>
            <a:r>
              <a:rPr lang="zh-CN" altLang="zh-CN" sz="3200" dirty="0">
                <a:solidFill>
                  <a:srgbClr val="000000"/>
                </a:solidFill>
              </a:rPr>
              <a:t>抗</a:t>
            </a:r>
            <a:r>
              <a:rPr lang="en-US" altLang="zh-CN" sz="3200" dirty="0">
                <a:solidFill>
                  <a:srgbClr val="000000"/>
                </a:solidFill>
              </a:rPr>
              <a:t> </a:t>
            </a:r>
            <a:r>
              <a:rPr lang="zh-CN" altLang="zh-CN" sz="3200" dirty="0">
                <a:solidFill>
                  <a:srgbClr val="000000"/>
                </a:solidFill>
              </a:rPr>
              <a:t>力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  <p:sp>
        <p:nvSpPr>
          <p:cNvPr id="18" name="线形标注 2 17"/>
          <p:cNvSpPr>
            <a:spLocks/>
          </p:cNvSpPr>
          <p:nvPr/>
        </p:nvSpPr>
        <p:spPr bwMode="auto">
          <a:xfrm>
            <a:off x="4572000" y="2708275"/>
            <a:ext cx="4232275" cy="1152525"/>
          </a:xfrm>
          <a:prstGeom prst="borderCallout2">
            <a:avLst>
              <a:gd name="adj1" fmla="val 8593"/>
              <a:gd name="adj2" fmla="val -1801"/>
              <a:gd name="adj3" fmla="val 8593"/>
              <a:gd name="adj4" fmla="val -8704"/>
              <a:gd name="adj5" fmla="val 131301"/>
              <a:gd name="adj6" fmla="val -34014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CN" sz="240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</a:rPr>
              <a:t>G</a:t>
            </a:r>
            <a:r>
              <a:rPr lang="en-US" altLang="zh-CN" sz="3200" baseline="3000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</a:rPr>
              <a:t>-</a:t>
            </a:r>
            <a:r>
              <a:rPr lang="zh-CN" altLang="en-US" sz="2400">
                <a:solidFill>
                  <a:srgbClr val="002060"/>
                </a:solidFill>
                <a:latin typeface="华文楷体" pitchFamily="2" charset="-122"/>
                <a:ea typeface="华文楷体" pitchFamily="2" charset="-122"/>
              </a:rPr>
              <a:t>，两端钝圆，中等大小的小杆菌，无芽胞，有周鞭毛，能运动。</a:t>
            </a:r>
            <a:endParaRPr lang="zh-CN" altLang="en-US" sz="2400">
              <a:solidFill>
                <a:srgbClr val="002060"/>
              </a:solidFill>
            </a:endParaRPr>
          </a:p>
        </p:txBody>
      </p:sp>
      <p:sp>
        <p:nvSpPr>
          <p:cNvPr id="22" name="线形标注 2 21"/>
          <p:cNvSpPr>
            <a:spLocks/>
          </p:cNvSpPr>
          <p:nvPr/>
        </p:nvSpPr>
        <p:spPr bwMode="auto">
          <a:xfrm>
            <a:off x="4643438" y="3933825"/>
            <a:ext cx="4105275" cy="503238"/>
          </a:xfrm>
          <a:prstGeom prst="borderCallout2">
            <a:avLst>
              <a:gd name="adj1" fmla="val 8824"/>
              <a:gd name="adj2" fmla="val -1926"/>
              <a:gd name="adj3" fmla="val 8824"/>
              <a:gd name="adj4" fmla="val -11829"/>
              <a:gd name="adj5" fmla="val 220065"/>
              <a:gd name="adj6" fmla="val -37745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复杂而繁多。</a:t>
            </a:r>
            <a:endParaRPr lang="zh-CN" altLang="en-US" sz="2400">
              <a:solidFill>
                <a:srgbClr val="000000"/>
              </a:solidFill>
              <a:latin typeface="宋体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152525" y="3133725"/>
            <a:ext cx="1906588" cy="585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000000"/>
                </a:solidFill>
              </a:rPr>
              <a:t>分类地位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82675" y="4806950"/>
            <a:ext cx="1976438" cy="585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000000"/>
                </a:solidFill>
              </a:rPr>
              <a:t>血 清 型</a:t>
            </a:r>
          </a:p>
        </p:txBody>
      </p:sp>
      <p:sp>
        <p:nvSpPr>
          <p:cNvPr id="23" name="线形标注 2 22"/>
          <p:cNvSpPr>
            <a:spLocks/>
          </p:cNvSpPr>
          <p:nvPr/>
        </p:nvSpPr>
        <p:spPr bwMode="auto">
          <a:xfrm>
            <a:off x="4643438" y="1628775"/>
            <a:ext cx="4176712" cy="863600"/>
          </a:xfrm>
          <a:prstGeom prst="borderCallout2">
            <a:avLst>
              <a:gd name="adj1" fmla="val 22644"/>
              <a:gd name="adj2" fmla="val -2440"/>
              <a:gd name="adj3" fmla="val 22644"/>
              <a:gd name="adj4" fmla="val -13370"/>
              <a:gd name="adj5" fmla="val 201741"/>
              <a:gd name="adj6" fmla="val -38069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>
                <a:solidFill>
                  <a:srgbClr val="006600"/>
                </a:solidFill>
                <a:ea typeface="华文楷体" pitchFamily="2" charset="-122"/>
              </a:rPr>
              <a:t>肠杆菌科埃希氏菌属各种血清型的埃希氏大肠杆菌的总称</a:t>
            </a:r>
            <a:r>
              <a:rPr lang="zh-CN" altLang="en-US" sz="2400">
                <a:solidFill>
                  <a:srgbClr val="0066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zh-CN" sz="2400">
              <a:solidFill>
                <a:schemeClr val="bg1"/>
              </a:solidFill>
            </a:endParaRPr>
          </a:p>
        </p:txBody>
      </p:sp>
      <p:sp>
        <p:nvSpPr>
          <p:cNvPr id="26" name="线形标注 2 25"/>
          <p:cNvSpPr>
            <a:spLocks/>
          </p:cNvSpPr>
          <p:nvPr/>
        </p:nvSpPr>
        <p:spPr bwMode="auto">
          <a:xfrm>
            <a:off x="4643438" y="4076700"/>
            <a:ext cx="4105275" cy="1655763"/>
          </a:xfrm>
          <a:prstGeom prst="borderCallout2">
            <a:avLst>
              <a:gd name="adj1" fmla="val 8824"/>
              <a:gd name="adj2" fmla="val -1926"/>
              <a:gd name="adj3" fmla="val 8824"/>
              <a:gd name="adj4" fmla="val -11829"/>
              <a:gd name="adj5" fmla="val 55546"/>
              <a:gd name="adj6" fmla="val -38032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根据菌体抗原（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抗原）、鞭毛抗原（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H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抗原）和表面抗原（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K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抗原）的不同分为“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O”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和“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OK”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群。</a:t>
            </a:r>
            <a:endParaRPr lang="zh-CN" altLang="en-US" sz="2400">
              <a:solidFill>
                <a:schemeClr val="bg1"/>
              </a:solidFill>
              <a:latin typeface="宋体" charset="-122"/>
            </a:endParaRPr>
          </a:p>
        </p:txBody>
      </p:sp>
      <p:sp>
        <p:nvSpPr>
          <p:cNvPr id="27" name="线形标注 2 26"/>
          <p:cNvSpPr>
            <a:spLocks/>
          </p:cNvSpPr>
          <p:nvPr/>
        </p:nvSpPr>
        <p:spPr bwMode="auto">
          <a:xfrm>
            <a:off x="4284663" y="3860800"/>
            <a:ext cx="4464050" cy="2447925"/>
          </a:xfrm>
          <a:prstGeom prst="borderCallout2">
            <a:avLst>
              <a:gd name="adj1" fmla="val 8824"/>
              <a:gd name="adj2" fmla="val -1926"/>
              <a:gd name="adj3" fmla="val 8824"/>
              <a:gd name="adj4" fmla="val -11829"/>
              <a:gd name="adj5" fmla="val 52023"/>
              <a:gd name="adj6" fmla="val -28556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目前已知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抗原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171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种、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H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抗原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64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种、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K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抗原又分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ABL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三类有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103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种。致病性大肠杆菌的许多血清型都可以引起猪发病，其中最常见的有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en-US" altLang="zh-CN" sz="2400" baseline="-25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8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en-US" altLang="zh-CN" sz="2400" baseline="-25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45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en-US" altLang="zh-CN" sz="2400" baseline="-25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147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en-US" altLang="zh-CN" sz="2400" baseline="-25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149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en-US" altLang="zh-CN" sz="2400" baseline="-25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157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en-US" altLang="zh-CN" sz="2400" baseline="-25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138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en-US" altLang="zh-CN" sz="2400" baseline="-25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139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、</a:t>
            </a:r>
            <a:r>
              <a:rPr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O</a:t>
            </a:r>
            <a:r>
              <a:rPr lang="en-US" altLang="zh-CN" sz="2400" baseline="-25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141</a:t>
            </a:r>
            <a:r>
              <a:rPr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等血清型。</a:t>
            </a:r>
            <a:endParaRPr lang="zh-CN" altLang="en-US" sz="2400">
              <a:solidFill>
                <a:schemeClr val="bg1"/>
              </a:solidFill>
              <a:latin typeface="宋体" charset="-122"/>
            </a:endParaRPr>
          </a:p>
        </p:txBody>
      </p:sp>
      <p:sp>
        <p:nvSpPr>
          <p:cNvPr id="28" name="线形标注 2 27"/>
          <p:cNvSpPr>
            <a:spLocks/>
          </p:cNvSpPr>
          <p:nvPr/>
        </p:nvSpPr>
        <p:spPr bwMode="auto">
          <a:xfrm>
            <a:off x="4284663" y="5661025"/>
            <a:ext cx="4464050" cy="647700"/>
          </a:xfrm>
          <a:prstGeom prst="borderCallout2">
            <a:avLst>
              <a:gd name="adj1" fmla="val 8824"/>
              <a:gd name="adj2" fmla="val -1926"/>
              <a:gd name="adj3" fmla="val 8824"/>
              <a:gd name="adj4" fmla="val -11829"/>
              <a:gd name="adj5" fmla="val 45639"/>
              <a:gd name="adj6" fmla="val -27769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>
                <a:solidFill>
                  <a:srgbClr val="3A9BF4"/>
                </a:solidFill>
                <a:latin typeface="华文楷体" pitchFamily="2" charset="-122"/>
                <a:ea typeface="华文楷体" pitchFamily="2" charset="-122"/>
              </a:rPr>
              <a:t>中等，一般消毒剂能迅速杀灭。</a:t>
            </a:r>
            <a:endParaRPr lang="zh-CN" altLang="en-US" sz="2400">
              <a:solidFill>
                <a:schemeClr val="bg1"/>
              </a:solidFill>
              <a:latin typeface="宋体" charset="-122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7" grpId="0" animBg="1"/>
      <p:bldP spid="19" grpId="0" animBg="1"/>
      <p:bldP spid="18" grpId="0" animBg="1"/>
      <p:bldP spid="18" grpId="1" animBg="1"/>
      <p:bldP spid="22" grpId="0" animBg="1"/>
      <p:bldP spid="22" grpId="1" animBg="1"/>
      <p:bldP spid="16" grpId="0" animBg="1"/>
      <p:bldP spid="20" grpId="0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13"/>
          <p:cNvGrpSpPr>
            <a:grpSpLocks/>
          </p:cNvGrpSpPr>
          <p:nvPr/>
        </p:nvGrpSpPr>
        <p:grpSpPr bwMode="auto">
          <a:xfrm>
            <a:off x="1116013" y="1341438"/>
            <a:ext cx="3971925" cy="688975"/>
            <a:chOff x="720" y="1392"/>
            <a:chExt cx="4058" cy="480"/>
          </a:xfrm>
        </p:grpSpPr>
        <p:sp>
          <p:nvSpPr>
            <p:cNvPr id="16400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7401B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grpSp>
          <p:nvGrpSpPr>
            <p:cNvPr id="16401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6402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>
                  <a:alpha val="0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7401B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16403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/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7401B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16386" name="Text Box 18"/>
          <p:cNvSpPr txBox="1">
            <a:spLocks noChangeArrowheads="1"/>
          </p:cNvSpPr>
          <p:nvPr/>
        </p:nvSpPr>
        <p:spPr bwMode="white">
          <a:xfrm>
            <a:off x="1476375" y="1268413"/>
            <a:ext cx="3733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三  流行病学</a:t>
            </a:r>
          </a:p>
        </p:txBody>
      </p:sp>
      <p:sp>
        <p:nvSpPr>
          <p:cNvPr id="16387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258888" y="2492375"/>
            <a:ext cx="1873250" cy="585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000000"/>
                </a:solidFill>
              </a:rPr>
              <a:t>易感动物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258888" y="3284538"/>
            <a:ext cx="1873250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000000"/>
                </a:solidFill>
              </a:rPr>
              <a:t>传 染 源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258888" y="4076700"/>
            <a:ext cx="1944687" cy="5857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 dirty="0">
                <a:solidFill>
                  <a:srgbClr val="000000"/>
                </a:solidFill>
              </a:rPr>
              <a:t>传播途径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258888" y="4941888"/>
            <a:ext cx="1944687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3200">
                <a:solidFill>
                  <a:srgbClr val="000000"/>
                </a:solidFill>
              </a:rPr>
              <a:t>诱发因素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  <p:sp>
        <p:nvSpPr>
          <p:cNvPr id="14" name="线形标注 2 13"/>
          <p:cNvSpPr>
            <a:spLocks/>
          </p:cNvSpPr>
          <p:nvPr/>
        </p:nvSpPr>
        <p:spPr bwMode="auto">
          <a:xfrm>
            <a:off x="4140200" y="2276475"/>
            <a:ext cx="4679950" cy="503238"/>
          </a:xfrm>
          <a:prstGeom prst="borderCallout2">
            <a:avLst>
              <a:gd name="adj1" fmla="val 10588"/>
              <a:gd name="adj2" fmla="val -1630"/>
              <a:gd name="adj3" fmla="val 10588"/>
              <a:gd name="adj4" fmla="val -6750"/>
              <a:gd name="adj5" fmla="val 86241"/>
              <a:gd name="adj6" fmla="val -20843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以仔猪发病多见。</a:t>
            </a:r>
            <a:endParaRPr lang="zh-CN" altLang="zh-CN" sz="2400" b="0">
              <a:solidFill>
                <a:schemeClr val="bg1"/>
              </a:solidFill>
            </a:endParaRPr>
          </a:p>
        </p:txBody>
      </p:sp>
      <p:sp>
        <p:nvSpPr>
          <p:cNvPr id="20" name="线形标注 2 19"/>
          <p:cNvSpPr>
            <a:spLocks/>
          </p:cNvSpPr>
          <p:nvPr/>
        </p:nvSpPr>
        <p:spPr bwMode="auto">
          <a:xfrm>
            <a:off x="4140200" y="2420938"/>
            <a:ext cx="4679950" cy="1944687"/>
          </a:xfrm>
          <a:prstGeom prst="borderCallout2">
            <a:avLst>
              <a:gd name="adj1" fmla="val 10588"/>
              <a:gd name="adj2" fmla="val -1630"/>
              <a:gd name="adj3" fmla="val 10588"/>
              <a:gd name="adj4" fmla="val -6750"/>
              <a:gd name="adj5" fmla="val 28958"/>
              <a:gd name="adj6" fmla="val -20843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sz="2400">
                <a:solidFill>
                  <a:srgbClr val="FF5050"/>
                </a:solidFill>
                <a:latin typeface="华文楷体" pitchFamily="2" charset="-122"/>
                <a:ea typeface="华文楷体" pitchFamily="2" charset="-122"/>
              </a:rPr>
              <a:t>黄痢：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常发生于出生后一周以内，以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日龄最常见，随日龄增加而减少，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7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日龄以上很少发生，同窝仔猪发病率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90%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以上，死亡率很高，甚至全窝死亡；</a:t>
            </a:r>
            <a:endParaRPr lang="zh-CN" altLang="zh-CN" sz="2400" b="0">
              <a:solidFill>
                <a:schemeClr val="bg1"/>
              </a:solidFill>
            </a:endParaRPr>
          </a:p>
        </p:txBody>
      </p:sp>
      <p:sp>
        <p:nvSpPr>
          <p:cNvPr id="21" name="线形标注 2 20"/>
          <p:cNvSpPr>
            <a:spLocks/>
          </p:cNvSpPr>
          <p:nvPr/>
        </p:nvSpPr>
        <p:spPr bwMode="auto">
          <a:xfrm>
            <a:off x="4140200" y="2276475"/>
            <a:ext cx="4679950" cy="1657350"/>
          </a:xfrm>
          <a:prstGeom prst="borderCallout2">
            <a:avLst>
              <a:gd name="adj1" fmla="val 10588"/>
              <a:gd name="adj2" fmla="val -1630"/>
              <a:gd name="adj3" fmla="val 10588"/>
              <a:gd name="adj4" fmla="val -6750"/>
              <a:gd name="adj5" fmla="val 28958"/>
              <a:gd name="adj6" fmla="val -20843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sz="2400">
                <a:solidFill>
                  <a:srgbClr val="FF5050"/>
                </a:solidFill>
                <a:latin typeface="华文楷体" pitchFamily="2" charset="-122"/>
                <a:ea typeface="华文楷体" pitchFamily="2" charset="-122"/>
              </a:rPr>
              <a:t>白痢：</a:t>
            </a:r>
            <a:r>
              <a:rPr kumimoji="1" lang="zh-CN" altLang="en-US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发生于</a:t>
            </a:r>
            <a:r>
              <a:rPr kumimoji="1" lang="en-US" altLang="zh-CN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10</a:t>
            </a:r>
            <a:r>
              <a:rPr kumimoji="1" lang="zh-CN" altLang="en-US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30</a:t>
            </a:r>
            <a:r>
              <a:rPr kumimoji="1" lang="zh-CN" altLang="en-US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日龄仔猪，以</a:t>
            </a:r>
            <a:r>
              <a:rPr kumimoji="1" lang="en-US" altLang="zh-CN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kumimoji="1" lang="zh-CN" altLang="en-US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kumimoji="1" lang="zh-CN" altLang="en-US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周龄较多见，</a:t>
            </a:r>
            <a:r>
              <a:rPr kumimoji="1" lang="en-US" altLang="zh-CN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kumimoji="1" lang="zh-CN" altLang="en-US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月龄以上猪很少发生，其发病率约</a:t>
            </a:r>
            <a:r>
              <a:rPr kumimoji="1" lang="en-US" altLang="zh-CN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50%</a:t>
            </a:r>
            <a:r>
              <a:rPr kumimoji="1" lang="zh-CN" altLang="en-US" sz="24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，而病死率低 ；</a:t>
            </a:r>
            <a:endParaRPr lang="zh-CN" altLang="zh-CN" sz="2400" b="0">
              <a:solidFill>
                <a:schemeClr val="bg1"/>
              </a:solidFill>
            </a:endParaRPr>
          </a:p>
        </p:txBody>
      </p:sp>
      <p:sp>
        <p:nvSpPr>
          <p:cNvPr id="23" name="线形标注 2 22"/>
          <p:cNvSpPr>
            <a:spLocks/>
          </p:cNvSpPr>
          <p:nvPr/>
        </p:nvSpPr>
        <p:spPr bwMode="auto">
          <a:xfrm>
            <a:off x="4140200" y="2349500"/>
            <a:ext cx="4679950" cy="1655763"/>
          </a:xfrm>
          <a:prstGeom prst="borderCallout2">
            <a:avLst>
              <a:gd name="adj1" fmla="val 10588"/>
              <a:gd name="adj2" fmla="val -1630"/>
              <a:gd name="adj3" fmla="val 10588"/>
              <a:gd name="adj4" fmla="val -6750"/>
              <a:gd name="adj5" fmla="val 28958"/>
              <a:gd name="adj6" fmla="val -20843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sz="2400">
                <a:solidFill>
                  <a:srgbClr val="FF5050"/>
                </a:solidFill>
                <a:latin typeface="华文楷体" pitchFamily="2" charset="-122"/>
                <a:ea typeface="华文楷体" pitchFamily="2" charset="-122"/>
              </a:rPr>
              <a:t>水肿病：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常见于断奶后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周的仔猪，生长育肥猪和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10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日龄以下的猪很少见，发病率一般在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10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30%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，但病死率很高，约</a:t>
            </a:r>
            <a:r>
              <a:rPr kumimoji="1" lang="en-US" altLang="zh-CN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90% </a:t>
            </a:r>
            <a:r>
              <a:rPr kumimoji="1" lang="zh-CN" altLang="en-US" sz="24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zh-CN" sz="2400" b="0">
              <a:solidFill>
                <a:schemeClr val="bg1"/>
              </a:solidFill>
            </a:endParaRPr>
          </a:p>
        </p:txBody>
      </p:sp>
      <p:sp>
        <p:nvSpPr>
          <p:cNvPr id="18" name="线形标注 2 17"/>
          <p:cNvSpPr>
            <a:spLocks/>
          </p:cNvSpPr>
          <p:nvPr/>
        </p:nvSpPr>
        <p:spPr bwMode="auto">
          <a:xfrm>
            <a:off x="4211638" y="3141663"/>
            <a:ext cx="4537075" cy="431800"/>
          </a:xfrm>
          <a:prstGeom prst="borderCallout2">
            <a:avLst>
              <a:gd name="adj1" fmla="val 26472"/>
              <a:gd name="adj2" fmla="val -3310"/>
              <a:gd name="adj3" fmla="val 26472"/>
              <a:gd name="adj4" fmla="val -16611"/>
              <a:gd name="adj5" fmla="val 141769"/>
              <a:gd name="adj6" fmla="val -23657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kumimoji="1" lang="zh-CN" altLang="en-US" sz="2400">
                <a:solidFill>
                  <a:srgbClr val="003399"/>
                </a:solidFill>
                <a:ea typeface="华文楷体" pitchFamily="2" charset="-122"/>
              </a:rPr>
              <a:t>带菌的母猪及患病仔猪。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" name="线形标注 2 24"/>
          <p:cNvSpPr>
            <a:spLocks/>
          </p:cNvSpPr>
          <p:nvPr/>
        </p:nvSpPr>
        <p:spPr bwMode="auto">
          <a:xfrm>
            <a:off x="4140200" y="3716338"/>
            <a:ext cx="4679950" cy="576262"/>
          </a:xfrm>
          <a:prstGeom prst="borderCallout2">
            <a:avLst>
              <a:gd name="adj1" fmla="val 8824"/>
              <a:gd name="adj2" fmla="val -1579"/>
              <a:gd name="adj3" fmla="val 8824"/>
              <a:gd name="adj4" fmla="val -5528"/>
              <a:gd name="adj5" fmla="val 106884"/>
              <a:gd name="adj6" fmla="val -20069"/>
            </a:avLst>
          </a:prstGeom>
          <a:solidFill>
            <a:srgbClr val="FFFFCC"/>
          </a:solidFill>
          <a:ln w="25400" algn="ctr">
            <a:solidFill>
              <a:srgbClr val="C0E2AE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000000"/>
                </a:solidFill>
                <a:latin typeface="宋体" charset="-122"/>
              </a:rPr>
              <a:t>经消化道感染。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28" name="线形标注 2 27"/>
          <p:cNvSpPr>
            <a:spLocks/>
          </p:cNvSpPr>
          <p:nvPr/>
        </p:nvSpPr>
        <p:spPr bwMode="auto">
          <a:xfrm>
            <a:off x="4140200" y="4005263"/>
            <a:ext cx="4679950" cy="2339975"/>
          </a:xfrm>
          <a:prstGeom prst="borderCallout2">
            <a:avLst>
              <a:gd name="adj1" fmla="val 7384"/>
              <a:gd name="adj2" fmla="val -1579"/>
              <a:gd name="adj3" fmla="val 7384"/>
              <a:gd name="adj4" fmla="val -4014"/>
              <a:gd name="adj5" fmla="val 52875"/>
              <a:gd name="adj6" fmla="val -20065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3200">
                <a:solidFill>
                  <a:srgbClr val="003399"/>
                </a:solidFill>
                <a:ea typeface="华文楷体" pitchFamily="2" charset="-122"/>
              </a:rPr>
              <a:t>饲养管理不善；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3200">
                <a:solidFill>
                  <a:srgbClr val="003399"/>
                </a:solidFill>
                <a:ea typeface="华文楷体" pitchFamily="2" charset="-122"/>
              </a:rPr>
              <a:t>环境卫生不良；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3200">
                <a:solidFill>
                  <a:srgbClr val="003399"/>
                </a:solidFill>
                <a:ea typeface="华文楷体" pitchFamily="2" charset="-122"/>
              </a:rPr>
              <a:t>气候变化剧烈，阴雨、寒冷、潮湿等因素。</a:t>
            </a:r>
          </a:p>
          <a:p>
            <a:endParaRPr lang="zh-CN" altLang="en-US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27" grpId="0" animBg="1"/>
      <p:bldP spid="14" grpId="0" animBg="1"/>
      <p:bldP spid="14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18" grpId="0" animBg="1"/>
      <p:bldP spid="18" grpId="1" animBg="1"/>
      <p:bldP spid="25" grpId="0" animBg="1"/>
      <p:bldP spid="25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线形标注 2 46"/>
          <p:cNvSpPr>
            <a:spLocks/>
          </p:cNvSpPr>
          <p:nvPr/>
        </p:nvSpPr>
        <p:spPr bwMode="auto">
          <a:xfrm>
            <a:off x="2916238" y="4724400"/>
            <a:ext cx="5832475" cy="1008063"/>
          </a:xfrm>
          <a:prstGeom prst="borderCallout2">
            <a:avLst>
              <a:gd name="adj1" fmla="val 9931"/>
              <a:gd name="adj2" fmla="val -1440"/>
              <a:gd name="adj3" fmla="val 19088"/>
              <a:gd name="adj4" fmla="val -2838"/>
              <a:gd name="adj5" fmla="val 37208"/>
              <a:gd name="adj6" fmla="val -5949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FF5050"/>
                </a:solidFill>
                <a:ea typeface="华文楷体" pitchFamily="2" charset="-122"/>
              </a:rPr>
              <a:t>病理变化：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个别病例缺乏明显水肿而呈现明显的出血性肠炎。</a:t>
            </a:r>
          </a:p>
        </p:txBody>
      </p:sp>
      <p:sp>
        <p:nvSpPr>
          <p:cNvPr id="36" name="线形标注 2 35"/>
          <p:cNvSpPr>
            <a:spLocks/>
          </p:cNvSpPr>
          <p:nvPr/>
        </p:nvSpPr>
        <p:spPr bwMode="auto">
          <a:xfrm>
            <a:off x="3276600" y="2852738"/>
            <a:ext cx="5399088" cy="3455987"/>
          </a:xfrm>
          <a:prstGeom prst="borderCallout2">
            <a:avLst>
              <a:gd name="adj1" fmla="val 9931"/>
              <a:gd name="adj2" fmla="val -1440"/>
              <a:gd name="adj3" fmla="val 9931"/>
              <a:gd name="adj4" fmla="val -8130"/>
              <a:gd name="adj5" fmla="val 31014"/>
              <a:gd name="adj6" fmla="val -12907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800">
                <a:solidFill>
                  <a:srgbClr val="FF5050"/>
                </a:solidFill>
                <a:ea typeface="华文楷体" pitchFamily="2" charset="-122"/>
              </a:rPr>
              <a:t>临床症状：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804"/>
                </a:solidFill>
                <a:ea typeface="华文楷体" pitchFamily="2" charset="-122"/>
              </a:rPr>
              <a:t>仔猪突然吐乳，拉灰白色或淡黄色糊状含气泡的腥臭稀粪，常污染后躯、尾和肛门四周；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804"/>
                </a:solidFill>
                <a:ea typeface="华文楷体" pitchFamily="2" charset="-122"/>
              </a:rPr>
              <a:t>时间稍长者仔猪消瘦、毛粗乱、脱水、弓背，行走迟缓；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804"/>
                </a:solidFill>
                <a:ea typeface="华文楷体" pitchFamily="2" charset="-122"/>
              </a:rPr>
              <a:t>体温食欲基本正常，多数可自愈，但易反复发作，有的反复多次，最后衰竭而死</a:t>
            </a:r>
            <a:r>
              <a:rPr kumimoji="1" lang="zh-CN" altLang="en-US" sz="2400">
                <a:solidFill>
                  <a:srgbClr val="000804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sp>
        <p:nvSpPr>
          <p:cNvPr id="39" name="线形标注 2 38"/>
          <p:cNvSpPr>
            <a:spLocks/>
          </p:cNvSpPr>
          <p:nvPr/>
        </p:nvSpPr>
        <p:spPr bwMode="auto">
          <a:xfrm>
            <a:off x="3059113" y="2924175"/>
            <a:ext cx="5473700" cy="3168650"/>
          </a:xfrm>
          <a:prstGeom prst="borderCallout2">
            <a:avLst>
              <a:gd name="adj1" fmla="val 9931"/>
              <a:gd name="adj2" fmla="val -1440"/>
              <a:gd name="adj3" fmla="val 19088"/>
              <a:gd name="adj4" fmla="val -2838"/>
              <a:gd name="adj5" fmla="val 70231"/>
              <a:gd name="adj6" fmla="val -8579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FF5050"/>
                </a:solidFill>
                <a:ea typeface="华文楷体" pitchFamily="2" charset="-122"/>
              </a:rPr>
              <a:t>临床症状：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神经症状：</a:t>
            </a: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肌肉震颤，有时侧卧，四肢抽搐呈游泳状，触摸敏感，发出呻吟声或嘶哑叫声，前肢麻痹时站立不稳，后肢麻痹不能起立，使其站立背拱起发抖，行走时四肢无力，共济失调，盲目运动或作圆圈运动。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水肿：</a:t>
            </a: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脸部、眼睑、结膜、齿龈水肿，有时波及颈腹部皮肤水肿。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病程不到</a:t>
            </a:r>
            <a:r>
              <a:rPr kumimoji="1" lang="en-US" altLang="zh-CN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天，有些几小时，最长可达</a:t>
            </a:r>
            <a:r>
              <a:rPr kumimoji="1" lang="en-US" altLang="zh-CN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7</a:t>
            </a: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天左右。</a:t>
            </a:r>
          </a:p>
        </p:txBody>
      </p:sp>
      <p:sp>
        <p:nvSpPr>
          <p:cNvPr id="52" name="线形标注 2 51"/>
          <p:cNvSpPr>
            <a:spLocks/>
          </p:cNvSpPr>
          <p:nvPr/>
        </p:nvSpPr>
        <p:spPr bwMode="auto">
          <a:xfrm>
            <a:off x="3203575" y="3213100"/>
            <a:ext cx="5472113" cy="2303463"/>
          </a:xfrm>
          <a:prstGeom prst="borderCallout2">
            <a:avLst>
              <a:gd name="adj1" fmla="val 9931"/>
              <a:gd name="adj2" fmla="val -1440"/>
              <a:gd name="adj3" fmla="val 19088"/>
              <a:gd name="adj4" fmla="val -2838"/>
              <a:gd name="adj5" fmla="val 76106"/>
              <a:gd name="adj6" fmla="val -11366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FF5050"/>
                </a:solidFill>
                <a:ea typeface="华文楷体" pitchFamily="2" charset="-122"/>
              </a:rPr>
              <a:t>病理变化：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胃壁水肿：常见胃大弯、喷门部，有时波及胃底部和食管部，切开黏膜和肌层之间有一层胶冻样水肿，水肿厚度不等，有的可达</a:t>
            </a:r>
            <a:r>
              <a:rPr kumimoji="1" lang="en-US" altLang="zh-CN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3cm</a:t>
            </a: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；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胃底部弥漫性出血；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结肠盘胶冻样水肿；</a:t>
            </a:r>
          </a:p>
        </p:txBody>
      </p:sp>
      <p:sp>
        <p:nvSpPr>
          <p:cNvPr id="40" name="线形标注 2 39"/>
          <p:cNvSpPr>
            <a:spLocks/>
          </p:cNvSpPr>
          <p:nvPr/>
        </p:nvSpPr>
        <p:spPr bwMode="auto">
          <a:xfrm>
            <a:off x="2987675" y="4149725"/>
            <a:ext cx="5761038" cy="1727200"/>
          </a:xfrm>
          <a:prstGeom prst="borderCallout2">
            <a:avLst>
              <a:gd name="adj1" fmla="val 9931"/>
              <a:gd name="adj2" fmla="val -1440"/>
              <a:gd name="adj3" fmla="val 19088"/>
              <a:gd name="adj4" fmla="val -2838"/>
              <a:gd name="adj5" fmla="val 51361"/>
              <a:gd name="adj6" fmla="val -6949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FF5050"/>
                </a:solidFill>
                <a:ea typeface="华文楷体" pitchFamily="2" charset="-122"/>
              </a:rPr>
              <a:t>临床症状：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仔猪突然腹泻，精神沉郁，食欲减少或不食，口吐白沫。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体温正常或偏低，心跳呼吸加快，开始快而浅后慢而深</a:t>
            </a:r>
            <a:r>
              <a:rPr kumimoji="1" lang="en-US" altLang="zh-CN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,</a:t>
            </a: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一侧静卧。</a:t>
            </a:r>
          </a:p>
        </p:txBody>
      </p:sp>
      <p:sp>
        <p:nvSpPr>
          <p:cNvPr id="46" name="线形标注 2 45"/>
          <p:cNvSpPr>
            <a:spLocks/>
          </p:cNvSpPr>
          <p:nvPr/>
        </p:nvSpPr>
        <p:spPr bwMode="auto">
          <a:xfrm>
            <a:off x="3311525" y="4292600"/>
            <a:ext cx="5437188" cy="1800225"/>
          </a:xfrm>
          <a:prstGeom prst="borderCallout2">
            <a:avLst>
              <a:gd name="adj1" fmla="val 9931"/>
              <a:gd name="adj2" fmla="val -1440"/>
              <a:gd name="adj3" fmla="val 19088"/>
              <a:gd name="adj4" fmla="val -2838"/>
              <a:gd name="adj5" fmla="val 38509"/>
              <a:gd name="adj6" fmla="val -12986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FF5050"/>
                </a:solidFill>
                <a:ea typeface="华文楷体" pitchFamily="2" charset="-122"/>
              </a:rPr>
              <a:t>病理变化：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全身淋巴结水肿，有不同程度的充血及出血，严重的呈红色；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心包、胸腹腔积液（无色或黄色液体）；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肺、大脑也可见水肿。</a:t>
            </a:r>
          </a:p>
        </p:txBody>
      </p:sp>
      <p:pic>
        <p:nvPicPr>
          <p:cNvPr id="51" name="图片 50" descr="5-3-4 水肿病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708920"/>
            <a:ext cx="4896544" cy="37634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0" name="图片 49" descr="5-3-1 水肿病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2852738"/>
            <a:ext cx="446405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图片 48" descr="5-3-2 水肿病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2636912"/>
            <a:ext cx="5400600" cy="3839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图片 47" descr="5-3-3 水肿病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2803436"/>
            <a:ext cx="5040560" cy="364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图片 44" descr="4-3-4水肿病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2708920"/>
            <a:ext cx="5688632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图片 43" descr="4-3-3 水肿病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91880" y="2636913"/>
            <a:ext cx="4968552" cy="3744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图片 42" descr="4-3-2 水肿病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03848" y="2852936"/>
            <a:ext cx="5472608" cy="3549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图片 41" descr="4-3-1 水肿病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91880" y="2708920"/>
            <a:ext cx="5184576" cy="3840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图片 34" descr="5-2-6 黄痢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63888" y="2708920"/>
            <a:ext cx="4680520" cy="36724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4" name="图片 33" descr="5-2-5 黄痢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563888" y="2780928"/>
            <a:ext cx="4680520" cy="3600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3" name="图片 32" descr="5-2-1 黄痢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76600" y="2781300"/>
            <a:ext cx="5399088" cy="36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图片 29" descr="4-1-2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995936" y="2636912"/>
            <a:ext cx="4464496" cy="37444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图片 28" descr="4-1-1 白痢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203575" y="2852738"/>
            <a:ext cx="5472113" cy="34559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线形标注 2 13"/>
          <p:cNvSpPr>
            <a:spLocks/>
          </p:cNvSpPr>
          <p:nvPr/>
        </p:nvSpPr>
        <p:spPr bwMode="auto">
          <a:xfrm>
            <a:off x="3276600" y="2708275"/>
            <a:ext cx="5399088" cy="3457575"/>
          </a:xfrm>
          <a:prstGeom prst="borderCallout2">
            <a:avLst>
              <a:gd name="adj1" fmla="val 9931"/>
              <a:gd name="adj2" fmla="val -1440"/>
              <a:gd name="adj3" fmla="val 9931"/>
              <a:gd name="adj4" fmla="val -8130"/>
              <a:gd name="adj5" fmla="val 10593"/>
              <a:gd name="adj6" fmla="val -12472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800">
                <a:solidFill>
                  <a:srgbClr val="FF5050"/>
                </a:solidFill>
                <a:ea typeface="华文楷体" pitchFamily="2" charset="-122"/>
              </a:rPr>
              <a:t>临床症状：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潜伏期</a:t>
            </a:r>
            <a:r>
              <a:rPr kumimoji="1" lang="en-US" altLang="zh-CN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12</a:t>
            </a:r>
            <a:r>
              <a:rPr kumimoji="1" lang="zh-CN" altLang="en-US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小时至</a:t>
            </a:r>
            <a:r>
              <a:rPr kumimoji="1" lang="en-US" altLang="zh-CN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kumimoji="1" lang="zh-CN" altLang="en-US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天。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 最急性经过快，生后不久呈现后躯麻痹、全身震颤，见不到下黄痢，很快死亡，死时肛门粘黄色稀粪。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急性多发于</a:t>
            </a:r>
            <a:r>
              <a:rPr kumimoji="1" lang="en-US" altLang="zh-CN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kumimoji="1" lang="zh-CN" altLang="en-US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kumimoji="1" lang="zh-CN" altLang="en-US" sz="24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天龄，粪呈黄色粘糊状，水状腹泻，含有凝乳小块，迅速消瘦脱水，昏迷而死，不存在着慢性。</a:t>
            </a: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755650" y="1268413"/>
            <a:ext cx="3240088" cy="688975"/>
            <a:chOff x="720" y="1392"/>
            <a:chExt cx="4058" cy="480"/>
          </a:xfrm>
        </p:grpSpPr>
        <p:sp>
          <p:nvSpPr>
            <p:cNvPr id="17443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7401B"/>
              </a:extrusionClr>
            </a:sp3d>
          </p:spPr>
          <p:txBody>
            <a:bodyPr wrap="none" anchor="ctr">
              <a:flatTx/>
            </a:bodyPr>
            <a:lstStyle/>
            <a:p>
              <a:r>
                <a:rPr lang="zh-CN" altLang="en-US" sz="3200">
                  <a:solidFill>
                    <a:srgbClr val="FFFFFF"/>
                  </a:solidFill>
                </a:rPr>
                <a:t>四   症状和病变</a:t>
              </a:r>
            </a:p>
          </p:txBody>
        </p:sp>
        <p:grpSp>
          <p:nvGrpSpPr>
            <p:cNvPr id="17444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7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7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7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1" name="AutoShape 16"/>
          <p:cNvSpPr>
            <a:spLocks noChangeArrowheads="1"/>
          </p:cNvSpPr>
          <p:nvPr/>
        </p:nvSpPr>
        <p:spPr bwMode="gray">
          <a:xfrm>
            <a:off x="762000" y="3201988"/>
            <a:ext cx="2586038" cy="1651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900113" y="2060575"/>
            <a:ext cx="6408737" cy="523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800" dirty="0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分仔猪黄痢、仔猪白痢和水肿病三种：</a:t>
            </a:r>
            <a:endParaRPr lang="zh-CN" altLang="en-US" sz="2800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0113" y="2781300"/>
            <a:ext cx="1655762" cy="5222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8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仔猪黄痢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31" name="线形标注 2 30"/>
          <p:cNvSpPr>
            <a:spLocks/>
          </p:cNvSpPr>
          <p:nvPr/>
        </p:nvSpPr>
        <p:spPr bwMode="auto">
          <a:xfrm>
            <a:off x="3276600" y="2781300"/>
            <a:ext cx="5399088" cy="2303463"/>
          </a:xfrm>
          <a:prstGeom prst="borderCallout2">
            <a:avLst>
              <a:gd name="adj1" fmla="val 9931"/>
              <a:gd name="adj2" fmla="val -1440"/>
              <a:gd name="adj3" fmla="val 9931"/>
              <a:gd name="adj4" fmla="val -8130"/>
              <a:gd name="adj5" fmla="val 12630"/>
              <a:gd name="adj6" fmla="val -12690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800">
                <a:solidFill>
                  <a:srgbClr val="FF5050"/>
                </a:solidFill>
              </a:rPr>
              <a:t>病理变化：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000"/>
                </a:solidFill>
              </a:rPr>
              <a:t>尸体严重脱水，颈部、腹部皮下水肿，小肠膨胀呈半透明状，肠内多量黄色粘液和气泡，黏膜呈卡他性肠炎，肠系膜淋巴结变性色淡弥漫性出血，肝肾有小坏死灶。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00113" y="3789363"/>
            <a:ext cx="1655762" cy="5222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8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仔猪白痢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00113" y="4868863"/>
            <a:ext cx="1655762" cy="523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2800" dirty="0">
                <a:solidFill>
                  <a:srgbClr val="000000"/>
                </a:solidFill>
                <a:ea typeface="华文楷体" pitchFamily="2" charset="-122"/>
              </a:rPr>
              <a:t>水 肿 病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41" name="线形标注 2 40"/>
          <p:cNvSpPr>
            <a:spLocks/>
          </p:cNvSpPr>
          <p:nvPr/>
        </p:nvSpPr>
        <p:spPr bwMode="auto">
          <a:xfrm>
            <a:off x="3132138" y="4437063"/>
            <a:ext cx="5761037" cy="1152525"/>
          </a:xfrm>
          <a:prstGeom prst="borderCallout2">
            <a:avLst>
              <a:gd name="adj1" fmla="val 9931"/>
              <a:gd name="adj2" fmla="val -1440"/>
              <a:gd name="adj3" fmla="val 19088"/>
              <a:gd name="adj4" fmla="val -2838"/>
              <a:gd name="adj5" fmla="val 47847"/>
              <a:gd name="adj6" fmla="val -10005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FF5050"/>
                </a:solidFill>
                <a:ea typeface="华文楷体" pitchFamily="2" charset="-122"/>
              </a:rPr>
              <a:t>临床症状：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病程不到</a:t>
            </a:r>
            <a:r>
              <a:rPr kumimoji="1" lang="en-US" altLang="zh-CN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～</a:t>
            </a:r>
            <a:r>
              <a:rPr kumimoji="1" lang="en-US" altLang="zh-CN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天，有些几小时，最长可达</a:t>
            </a:r>
            <a:r>
              <a:rPr kumimoji="1" lang="en-US" altLang="zh-CN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7</a:t>
            </a:r>
            <a:r>
              <a:rPr kumimoji="1" lang="zh-CN" altLang="en-US" sz="2000">
                <a:solidFill>
                  <a:schemeClr val="accent2"/>
                </a:solidFill>
                <a:latin typeface="华文楷体" pitchFamily="2" charset="-122"/>
                <a:ea typeface="华文楷体" pitchFamily="2" charset="-122"/>
              </a:rPr>
              <a:t>天左右。</a:t>
            </a:r>
          </a:p>
        </p:txBody>
      </p:sp>
      <p:sp>
        <p:nvSpPr>
          <p:cNvPr id="37" name="线形标注 2 36"/>
          <p:cNvSpPr>
            <a:spLocks/>
          </p:cNvSpPr>
          <p:nvPr/>
        </p:nvSpPr>
        <p:spPr bwMode="auto">
          <a:xfrm>
            <a:off x="3203575" y="3402013"/>
            <a:ext cx="5472113" cy="2474912"/>
          </a:xfrm>
          <a:prstGeom prst="borderCallout2">
            <a:avLst>
              <a:gd name="adj1" fmla="val 9931"/>
              <a:gd name="adj2" fmla="val -1440"/>
              <a:gd name="adj3" fmla="val 9931"/>
              <a:gd name="adj4" fmla="val -8130"/>
              <a:gd name="adj5" fmla="val 16088"/>
              <a:gd name="adj6" fmla="val -11606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800">
                <a:solidFill>
                  <a:srgbClr val="FF5050"/>
                </a:solidFill>
                <a:ea typeface="华文楷体" pitchFamily="2" charset="-122"/>
              </a:rPr>
              <a:t>病理变化：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尸体消瘦脱水，皮肤黏膜苍白，后躯、尾、肛门污染灰白色稀粪。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胃内有凝乳块，胃黏膜充血出血。</a:t>
            </a:r>
          </a:p>
          <a:p>
            <a:pPr lvl="1"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肠卡他，内容物灰白色乳白色糊状或浆液状，肠系膜淋巴结水肿。</a:t>
            </a:r>
          </a:p>
        </p:txBody>
      </p:sp>
      <p:sp>
        <p:nvSpPr>
          <p:cNvPr id="53" name="线形标注 2 52"/>
          <p:cNvSpPr>
            <a:spLocks/>
          </p:cNvSpPr>
          <p:nvPr/>
        </p:nvSpPr>
        <p:spPr bwMode="auto">
          <a:xfrm>
            <a:off x="2916238" y="4797425"/>
            <a:ext cx="5832475" cy="1008063"/>
          </a:xfrm>
          <a:prstGeom prst="borderCallout2">
            <a:avLst>
              <a:gd name="adj1" fmla="val 9931"/>
              <a:gd name="adj2" fmla="val -1440"/>
              <a:gd name="adj3" fmla="val 19088"/>
              <a:gd name="adj4" fmla="val -2838"/>
              <a:gd name="adj5" fmla="val 37208"/>
              <a:gd name="adj6" fmla="val -5949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FF5050"/>
                </a:solidFill>
                <a:ea typeface="华文楷体" pitchFamily="2" charset="-122"/>
              </a:rPr>
              <a:t>病理变化：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buFontTx/>
              <a:buBlip>
                <a:blip r:embed="rId2"/>
              </a:buBlip>
            </a:pPr>
            <a:r>
              <a:rPr kumimoji="1" lang="zh-CN" altLang="en-US" sz="200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特征病变：</a:t>
            </a:r>
            <a:r>
              <a:rPr kumimoji="1" lang="zh-CN" altLang="en-US" sz="2000">
                <a:solidFill>
                  <a:srgbClr val="003399"/>
                </a:solidFill>
                <a:latin typeface="华文楷体" pitchFamily="2" charset="-122"/>
                <a:ea typeface="华文楷体" pitchFamily="2" charset="-122"/>
              </a:rPr>
              <a:t>胃壁、大肠系膜、结肠盘以及其它部位水肿</a:t>
            </a:r>
            <a:r>
              <a:rPr kumimoji="1" lang="zh-CN" altLang="en-US" sz="2000"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pic>
        <p:nvPicPr>
          <p:cNvPr id="54" name="图片 53" descr="4-2-1 黄痢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491880" y="2636912"/>
            <a:ext cx="5270998" cy="3767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图片 54" descr="4-2-1-2 黄痢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203848" y="2771774"/>
            <a:ext cx="5256584" cy="3393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" name="图片 55" descr="4-2-2-2 黄痢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443287" y="2571750"/>
            <a:ext cx="5305177" cy="3449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36" grpId="0" animBg="1"/>
      <p:bldP spid="36" grpId="1" animBg="1"/>
      <p:bldP spid="39" grpId="0" animBg="1"/>
      <p:bldP spid="39" grpId="1" animBg="1"/>
      <p:bldP spid="52" grpId="0" animBg="1"/>
      <p:bldP spid="52" grpId="1" animBg="1"/>
      <p:bldP spid="40" grpId="0" animBg="1"/>
      <p:bldP spid="40" grpId="1" animBg="1"/>
      <p:bldP spid="46" grpId="0" animBg="1"/>
      <p:bldP spid="46" grpId="1" animBg="1"/>
      <p:bldP spid="14" grpId="0" animBg="1"/>
      <p:bldP spid="14" grpId="1" animBg="1"/>
      <p:bldP spid="27" grpId="0" animBg="1"/>
      <p:bldP spid="28" grpId="0" animBg="1"/>
      <p:bldP spid="31" grpId="0" animBg="1"/>
      <p:bldP spid="31" grpId="1" animBg="1"/>
      <p:bldP spid="32" grpId="0" animBg="1"/>
      <p:bldP spid="38" grpId="0" animBg="1"/>
      <p:bldP spid="41" grpId="0" animBg="1"/>
      <p:bldP spid="41" grpId="1" animBg="1"/>
      <p:bldP spid="37" grpId="0" animBg="1"/>
      <p:bldP spid="37" grpId="1" animBg="1"/>
      <p:bldP spid="53" grpId="0" animBg="1"/>
      <p:bldP spid="5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5"/>
          <p:cNvGrpSpPr>
            <a:grpSpLocks/>
          </p:cNvGrpSpPr>
          <p:nvPr/>
        </p:nvGrpSpPr>
        <p:grpSpPr bwMode="auto">
          <a:xfrm>
            <a:off x="684213" y="1341438"/>
            <a:ext cx="2735262" cy="688975"/>
            <a:chOff x="720" y="1392"/>
            <a:chExt cx="4058" cy="480"/>
          </a:xfrm>
        </p:grpSpPr>
        <p:sp>
          <p:nvSpPr>
            <p:cNvPr id="296966" name="AutoShape 6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8442" name="Group 7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96968" name="AutoShape 8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96969" name="AutoShape 9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8434" name="Text Box 10"/>
          <p:cNvSpPr txBox="1">
            <a:spLocks noChangeArrowheads="1"/>
          </p:cNvSpPr>
          <p:nvPr/>
        </p:nvSpPr>
        <p:spPr bwMode="white">
          <a:xfrm>
            <a:off x="755650" y="1335088"/>
            <a:ext cx="2592388" cy="641350"/>
          </a:xfrm>
          <a:prstGeom prst="rect">
            <a:avLst/>
          </a:prstGeom>
          <a:solidFill>
            <a:srgbClr val="C7401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kumimoji="1"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五 诊  断</a:t>
            </a:r>
            <a:endParaRPr lang="zh-CN" altLang="en-US" sz="3600">
              <a:solidFill>
                <a:srgbClr val="FFFFFF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4" name="线形标注 2 13"/>
          <p:cNvSpPr>
            <a:spLocks/>
          </p:cNvSpPr>
          <p:nvPr/>
        </p:nvSpPr>
        <p:spPr bwMode="auto">
          <a:xfrm>
            <a:off x="3348038" y="2205038"/>
            <a:ext cx="5472112" cy="1800225"/>
          </a:xfrm>
          <a:prstGeom prst="borderCallout2">
            <a:avLst>
              <a:gd name="adj1" fmla="val 6347"/>
              <a:gd name="adj2" fmla="val -1394"/>
              <a:gd name="adj3" fmla="val 6347"/>
              <a:gd name="adj4" fmla="val -5949"/>
              <a:gd name="adj5" fmla="val 41181"/>
              <a:gd name="adj6" fmla="val -10213"/>
            </a:avLst>
          </a:prstGeom>
          <a:solidFill>
            <a:srgbClr val="FFFFCC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kumimoji="1" lang="zh-CN" altLang="en-US" sz="2800">
                <a:solidFill>
                  <a:srgbClr val="FF3300"/>
                </a:solidFill>
                <a:latin typeface="宋体" charset="-122"/>
                <a:ea typeface="楷体_GB2312"/>
                <a:cs typeface="楷体_GB2312"/>
              </a:rPr>
              <a:t>抓流行特点</a:t>
            </a:r>
            <a:r>
              <a:rPr kumimoji="1" lang="zh-CN" altLang="en-US" sz="2800">
                <a:solidFill>
                  <a:srgbClr val="FFFF00"/>
                </a:solidFill>
                <a:latin typeface="宋体" charset="-122"/>
                <a:ea typeface="楷体_GB2312"/>
                <a:cs typeface="楷体_GB2312"/>
              </a:rPr>
              <a:t>：</a:t>
            </a:r>
            <a:r>
              <a:rPr kumimoji="1" lang="zh-CN" altLang="en-US" sz="2800">
                <a:solidFill>
                  <a:srgbClr val="000000"/>
                </a:solidFill>
                <a:latin typeface="宋体" charset="-122"/>
              </a:rPr>
              <a:t>各病的流行特点。</a:t>
            </a:r>
          </a:p>
          <a:p>
            <a:pPr>
              <a:lnSpc>
                <a:spcPct val="120000"/>
              </a:lnSpc>
            </a:pPr>
            <a:r>
              <a:rPr kumimoji="1" lang="zh-CN" altLang="en-US" sz="2800">
                <a:solidFill>
                  <a:srgbClr val="FF3300"/>
                </a:solidFill>
                <a:latin typeface="宋体" charset="-122"/>
              </a:rPr>
              <a:t>抓症状特征：</a:t>
            </a:r>
            <a:r>
              <a:rPr kumimoji="1" lang="zh-CN" altLang="en-US" sz="2800">
                <a:solidFill>
                  <a:srgbClr val="000000"/>
                </a:solidFill>
                <a:latin typeface="宋体" charset="-122"/>
              </a:rPr>
              <a:t>各病的症状特征。</a:t>
            </a:r>
          </a:p>
          <a:p>
            <a:pPr>
              <a:lnSpc>
                <a:spcPct val="120000"/>
              </a:lnSpc>
            </a:pPr>
            <a:r>
              <a:rPr kumimoji="1" lang="zh-CN" altLang="en-US" sz="2800">
                <a:solidFill>
                  <a:srgbClr val="FF3300"/>
                </a:solidFill>
                <a:latin typeface="宋体" charset="-122"/>
              </a:rPr>
              <a:t>抓病变特征：</a:t>
            </a:r>
            <a:r>
              <a:rPr kumimoji="1" lang="zh-CN" altLang="en-US" sz="2800">
                <a:solidFill>
                  <a:srgbClr val="000000"/>
                </a:solidFill>
                <a:latin typeface="宋体" charset="-122"/>
              </a:rPr>
              <a:t>各病的变化特征。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84213" y="4941888"/>
            <a:ext cx="1979612" cy="528637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marL="342900" indent="-342900">
              <a:spcBef>
                <a:spcPct val="20000"/>
              </a:spcBef>
            </a:pPr>
            <a:r>
              <a:rPr kumimoji="1" lang="zh-CN" altLang="en-US" sz="2800">
                <a:latin typeface="楷体" pitchFamily="49" charset="-122"/>
                <a:ea typeface="楷体" pitchFamily="49" charset="-122"/>
              </a:rPr>
              <a:t>实验室诊断</a:t>
            </a:r>
            <a:endParaRPr kumimoji="1" lang="en-US" altLang="zh-CN" sz="2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682625" y="2743200"/>
            <a:ext cx="2089150" cy="519113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kumimoji="1" lang="zh-CN" altLang="en-US" sz="2800">
                <a:latin typeface="楷体" pitchFamily="49" charset="-122"/>
                <a:ea typeface="楷体" pitchFamily="49" charset="-122"/>
              </a:rPr>
              <a:t>现场诊断</a:t>
            </a:r>
            <a:endParaRPr lang="zh-CN" altLang="en-US" sz="2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线形标注 2 14"/>
          <p:cNvSpPr>
            <a:spLocks/>
          </p:cNvSpPr>
          <p:nvPr/>
        </p:nvSpPr>
        <p:spPr bwMode="auto">
          <a:xfrm>
            <a:off x="3348038" y="4292600"/>
            <a:ext cx="5400675" cy="865188"/>
          </a:xfrm>
          <a:prstGeom prst="borderCallout2">
            <a:avLst>
              <a:gd name="adj1" fmla="val 13213"/>
              <a:gd name="adj2" fmla="val -1412"/>
              <a:gd name="adj3" fmla="val 13213"/>
              <a:gd name="adj4" fmla="val -5468"/>
              <a:gd name="adj5" fmla="val 82935"/>
              <a:gd name="adj6" fmla="val -11083"/>
            </a:avLst>
          </a:prstGeom>
          <a:solidFill>
            <a:srgbClr val="FFFF00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lnSpc>
                <a:spcPts val="3000"/>
              </a:lnSpc>
            </a:pPr>
            <a:r>
              <a:rPr lang="zh-CN" altLang="en-US" sz="2800">
                <a:solidFill>
                  <a:srgbClr val="000000"/>
                </a:solidFill>
              </a:rPr>
              <a:t>病原学和血清学诊断。</a:t>
            </a:r>
            <a:r>
              <a:rPr lang="zh-CN" altLang="en-US"/>
              <a:t> </a:t>
            </a:r>
            <a:endParaRPr lang="en-US" altLang="zh-CN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8" grpId="0" animBg="1"/>
      <p:bldP spid="17" grpId="0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线形标注 2 13"/>
          <p:cNvSpPr>
            <a:spLocks/>
          </p:cNvSpPr>
          <p:nvPr/>
        </p:nvSpPr>
        <p:spPr bwMode="auto">
          <a:xfrm>
            <a:off x="3492500" y="4076700"/>
            <a:ext cx="5292725" cy="2447925"/>
          </a:xfrm>
          <a:prstGeom prst="borderCallout2">
            <a:avLst>
              <a:gd name="adj1" fmla="val 4671"/>
              <a:gd name="adj2" fmla="val -1440"/>
              <a:gd name="adj3" fmla="val 4671"/>
              <a:gd name="adj4" fmla="val -9778"/>
              <a:gd name="adj5" fmla="val 62384"/>
              <a:gd name="adj6" fmla="val -17579"/>
            </a:avLst>
          </a:prstGeom>
          <a:solidFill>
            <a:srgbClr val="FFFF00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r>
              <a:rPr kumimoji="1" lang="zh-CN" altLang="en-US" sz="2400">
                <a:solidFill>
                  <a:srgbClr val="FF3300"/>
                </a:solidFill>
                <a:latin typeface="宋体" charset="-122"/>
              </a:rPr>
              <a:t>发生白痢的仔猪：</a:t>
            </a:r>
          </a:p>
          <a:p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可注射磺胺嘧啶、氟哌酸、粘杆菌素或喂酵母、土霉素，或给母猪喂过奶灵，连喂</a:t>
            </a:r>
            <a:r>
              <a:rPr kumimoji="1" lang="en-US" altLang="zh-CN" sz="2400">
                <a:solidFill>
                  <a:srgbClr val="000000"/>
                </a:solidFill>
                <a:latin typeface="宋体" charset="-122"/>
              </a:rPr>
              <a:t>3</a:t>
            </a: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天。</a:t>
            </a:r>
          </a:p>
          <a:p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体弱的注射</a:t>
            </a:r>
            <a:r>
              <a:rPr kumimoji="1" lang="en-US" altLang="zh-CN" sz="2400">
                <a:solidFill>
                  <a:srgbClr val="000000"/>
                </a:solidFill>
                <a:latin typeface="宋体" charset="-122"/>
              </a:rPr>
              <a:t>B12</a:t>
            </a: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、维丁胶性钙各</a:t>
            </a:r>
            <a:r>
              <a:rPr kumimoji="1" lang="en-US" altLang="zh-CN" sz="2400">
                <a:solidFill>
                  <a:srgbClr val="000000"/>
                </a:solidFill>
                <a:latin typeface="宋体" charset="-122"/>
              </a:rPr>
              <a:t>0.5ml</a:t>
            </a: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。注意防寒保温工作。</a:t>
            </a:r>
          </a:p>
        </p:txBody>
      </p:sp>
      <p:grpSp>
        <p:nvGrpSpPr>
          <p:cNvPr id="19457" name="Group 5"/>
          <p:cNvGrpSpPr>
            <a:grpSpLocks/>
          </p:cNvGrpSpPr>
          <p:nvPr/>
        </p:nvGrpSpPr>
        <p:grpSpPr bwMode="auto">
          <a:xfrm>
            <a:off x="684213" y="1341438"/>
            <a:ext cx="2735262" cy="688975"/>
            <a:chOff x="720" y="1392"/>
            <a:chExt cx="4058" cy="480"/>
          </a:xfrm>
        </p:grpSpPr>
        <p:sp>
          <p:nvSpPr>
            <p:cNvPr id="19467" name="AutoShape 6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9468" name="Group 7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9469" name="AutoShape 8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>
                  <a:alpha val="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470" name="AutoShape 9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9458" name="Text Box 10"/>
          <p:cNvSpPr txBox="1">
            <a:spLocks noChangeArrowheads="1"/>
          </p:cNvSpPr>
          <p:nvPr/>
        </p:nvSpPr>
        <p:spPr bwMode="white">
          <a:xfrm>
            <a:off x="539750" y="1335088"/>
            <a:ext cx="2808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kumimoji="1"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六 防 制</a:t>
            </a:r>
            <a:endParaRPr lang="zh-CN" altLang="en-US" sz="3600">
              <a:solidFill>
                <a:srgbClr val="FFFFFF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4" name="线形标注 2 13"/>
          <p:cNvSpPr>
            <a:spLocks/>
          </p:cNvSpPr>
          <p:nvPr/>
        </p:nvSpPr>
        <p:spPr bwMode="auto">
          <a:xfrm>
            <a:off x="3635375" y="1844675"/>
            <a:ext cx="5053013" cy="1008063"/>
          </a:xfrm>
          <a:prstGeom prst="borderCallout2">
            <a:avLst>
              <a:gd name="adj1" fmla="val 11338"/>
              <a:gd name="adj2" fmla="val -1509"/>
              <a:gd name="adj3" fmla="val 11338"/>
              <a:gd name="adj4" fmla="val -1509"/>
              <a:gd name="adj5" fmla="val 53227"/>
              <a:gd name="adj6" fmla="val -16778"/>
            </a:avLst>
          </a:prstGeom>
          <a:solidFill>
            <a:srgbClr val="FFFF00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kumimoji="1" lang="zh-CN" altLang="en-US" sz="2400">
                <a:solidFill>
                  <a:srgbClr val="000000"/>
                </a:solidFill>
              </a:rPr>
              <a:t>加强饲养管理，减少应激；搞好清洁卫生，定期消毒。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55650" y="3546475"/>
            <a:ext cx="1825625" cy="588963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marL="342900" indent="-342900">
              <a:spcBef>
                <a:spcPct val="20000"/>
              </a:spcBef>
            </a:pP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免疫接种</a:t>
            </a:r>
            <a:endParaRPr kumimoji="1" lang="en-US" altLang="zh-CN" sz="32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755650" y="2465388"/>
            <a:ext cx="1944688" cy="588962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生物安全</a:t>
            </a:r>
            <a:endParaRPr lang="zh-CN" altLang="en-US" sz="32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线形标注 2 14"/>
          <p:cNvSpPr>
            <a:spLocks/>
          </p:cNvSpPr>
          <p:nvPr/>
        </p:nvSpPr>
        <p:spPr bwMode="auto">
          <a:xfrm>
            <a:off x="3779838" y="2852738"/>
            <a:ext cx="4895850" cy="1152525"/>
          </a:xfrm>
          <a:prstGeom prst="borderCallout2">
            <a:avLst>
              <a:gd name="adj1" fmla="val 9917"/>
              <a:gd name="adj2" fmla="val -1556"/>
              <a:gd name="adj3" fmla="val 9917"/>
              <a:gd name="adj4" fmla="val -15630"/>
              <a:gd name="adj5" fmla="val 66528"/>
              <a:gd name="adj6" fmla="val -24870"/>
            </a:avLst>
          </a:prstGeom>
          <a:solidFill>
            <a:srgbClr val="FFFF00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marL="742950" lvl="1" indent="-285750">
              <a:lnSpc>
                <a:spcPct val="120000"/>
              </a:lnSpc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000"/>
                </a:solidFill>
              </a:rPr>
              <a:t>疫苗</a:t>
            </a:r>
          </a:p>
          <a:p>
            <a:pPr marL="742950" lvl="1" indent="-285750">
              <a:lnSpc>
                <a:spcPct val="120000"/>
              </a:lnSpc>
              <a:buFontTx/>
              <a:buBlip>
                <a:blip r:embed="rId2"/>
              </a:buBlip>
            </a:pPr>
            <a:r>
              <a:rPr kumimoji="1" lang="zh-CN" altLang="en-US" sz="2400">
                <a:solidFill>
                  <a:srgbClr val="000000"/>
                </a:solidFill>
              </a:rPr>
              <a:t>参考程序</a:t>
            </a:r>
            <a:endParaRPr lang="en-US" altLang="zh-CN" sz="2400">
              <a:solidFill>
                <a:srgbClr val="000000"/>
              </a:solidFill>
              <a:latin typeface="宋体" charset="-122"/>
            </a:endParaRPr>
          </a:p>
        </p:txBody>
      </p:sp>
      <p:sp>
        <p:nvSpPr>
          <p:cNvPr id="19463" name="Text Box 4"/>
          <p:cNvSpPr txBox="1">
            <a:spLocks noChangeArrowheads="1"/>
          </p:cNvSpPr>
          <p:nvPr/>
        </p:nvSpPr>
        <p:spPr bwMode="white">
          <a:xfrm>
            <a:off x="914400" y="4876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" name="矩形 17"/>
          <p:cNvSpPr>
            <a:spLocks noChangeArrowheads="1"/>
          </p:cNvSpPr>
          <p:nvPr/>
        </p:nvSpPr>
        <p:spPr bwMode="auto">
          <a:xfrm>
            <a:off x="684213" y="4652963"/>
            <a:ext cx="1871662" cy="588962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spAutoFit/>
            <a:flatTx/>
          </a:bodyPr>
          <a:lstStyle/>
          <a:p>
            <a:pPr marL="342900" indent="-342900" algn="ctr">
              <a:spcBef>
                <a:spcPct val="20000"/>
              </a:spcBef>
            </a:pP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保健措施</a:t>
            </a:r>
            <a:endParaRPr kumimoji="1" lang="en-US" altLang="zh-CN" sz="32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矩形 17"/>
          <p:cNvSpPr>
            <a:spLocks noChangeArrowheads="1"/>
          </p:cNvSpPr>
          <p:nvPr/>
        </p:nvSpPr>
        <p:spPr bwMode="auto">
          <a:xfrm>
            <a:off x="684213" y="5734050"/>
            <a:ext cx="1871662" cy="588963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spAutoFit/>
            <a:flatTx/>
          </a:bodyPr>
          <a:lstStyle/>
          <a:p>
            <a:pPr marL="342900" indent="-342900" algn="ctr">
              <a:spcBef>
                <a:spcPct val="20000"/>
              </a:spcBef>
            </a:pPr>
            <a:r>
              <a:rPr kumimoji="1" lang="zh-CN" altLang="en-US" sz="3200">
                <a:latin typeface="楷体" pitchFamily="49" charset="-122"/>
                <a:ea typeface="楷体" pitchFamily="49" charset="-122"/>
              </a:rPr>
              <a:t>治   疗</a:t>
            </a:r>
            <a:endParaRPr kumimoji="1" lang="en-US" altLang="zh-CN" sz="32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线形标注 2 13"/>
          <p:cNvSpPr>
            <a:spLocks/>
          </p:cNvSpPr>
          <p:nvPr/>
        </p:nvSpPr>
        <p:spPr bwMode="auto">
          <a:xfrm>
            <a:off x="3708400" y="3645024"/>
            <a:ext cx="5040313" cy="2087439"/>
          </a:xfrm>
          <a:prstGeom prst="borderCallout2">
            <a:avLst>
              <a:gd name="adj1" fmla="val 5477"/>
              <a:gd name="adj2" fmla="val -1514"/>
              <a:gd name="adj3" fmla="val 5477"/>
              <a:gd name="adj4" fmla="val -12472"/>
              <a:gd name="adj5" fmla="val 54222"/>
              <a:gd name="adj6" fmla="val -22773"/>
            </a:avLst>
          </a:prstGeom>
          <a:solidFill>
            <a:srgbClr val="FFFF00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marL="742950" lvl="1" indent="-285750">
              <a:lnSpc>
                <a:spcPct val="120000"/>
              </a:lnSpc>
              <a:buFontTx/>
              <a:buBlip>
                <a:blip r:embed="rId2"/>
              </a:buBlip>
            </a:pPr>
            <a:r>
              <a:rPr kumimoji="1" lang="zh-CN" altLang="en-US" sz="2400" dirty="0">
                <a:solidFill>
                  <a:srgbClr val="FF3300"/>
                </a:solidFill>
              </a:rPr>
              <a:t>药物保健</a:t>
            </a:r>
            <a:endParaRPr kumimoji="1" lang="en-US" altLang="zh-CN" sz="2400" dirty="0">
              <a:solidFill>
                <a:srgbClr val="FF3300"/>
              </a:solidFill>
            </a:endParaRPr>
          </a:p>
          <a:p>
            <a:pPr marL="1200150" lvl="2" indent="-285750">
              <a:lnSpc>
                <a:spcPct val="120000"/>
              </a:lnSpc>
              <a:buFontTx/>
              <a:buBlip>
                <a:blip r:embed="rId2"/>
              </a:buBlip>
            </a:pPr>
            <a:r>
              <a:rPr kumimoji="1" lang="zh-CN" altLang="en-US" sz="2400" dirty="0">
                <a:solidFill>
                  <a:srgbClr val="000000"/>
                </a:solidFill>
              </a:rPr>
              <a:t> 仔猪</a:t>
            </a:r>
            <a:r>
              <a:rPr kumimoji="1" lang="zh-CN" altLang="en-US" sz="2400" dirty="0">
                <a:solidFill>
                  <a:srgbClr val="000000"/>
                </a:solidFill>
                <a:latin typeface="宋体"/>
              </a:rPr>
              <a:t>“</a:t>
            </a:r>
            <a:r>
              <a:rPr kumimoji="1" lang="zh-CN" altLang="en-US" sz="2400" dirty="0">
                <a:solidFill>
                  <a:srgbClr val="000000"/>
                </a:solidFill>
              </a:rPr>
              <a:t>三针保健</a:t>
            </a:r>
            <a:r>
              <a:rPr kumimoji="1" lang="zh-CN" altLang="en-US" sz="2400" dirty="0">
                <a:solidFill>
                  <a:srgbClr val="000000"/>
                </a:solidFill>
                <a:latin typeface="宋体"/>
              </a:rPr>
              <a:t>”</a:t>
            </a:r>
            <a:r>
              <a:rPr kumimoji="1" lang="zh-CN" altLang="en-US" sz="2400" dirty="0">
                <a:solidFill>
                  <a:srgbClr val="000000"/>
                </a:solidFill>
              </a:rPr>
              <a:t>；</a:t>
            </a:r>
            <a:endParaRPr kumimoji="1" lang="en-US" altLang="zh-CN" sz="2400" dirty="0">
              <a:solidFill>
                <a:srgbClr val="000000"/>
              </a:solidFill>
            </a:endParaRPr>
          </a:p>
          <a:p>
            <a:pPr marL="1200150" lvl="2" indent="-285750">
              <a:lnSpc>
                <a:spcPct val="120000"/>
              </a:lnSpc>
              <a:buFontTx/>
              <a:buBlip>
                <a:blip r:embed="rId2"/>
              </a:buBlip>
            </a:pPr>
            <a:r>
              <a:rPr kumimoji="1" lang="zh-CN" altLang="en-US" sz="2400" dirty="0">
                <a:solidFill>
                  <a:srgbClr val="000000"/>
                </a:solidFill>
              </a:rPr>
              <a:t>母猪产前产后保健。</a:t>
            </a:r>
            <a:endParaRPr kumimoji="1" lang="en-US" altLang="zh-CN" sz="2400" dirty="0">
              <a:solidFill>
                <a:srgbClr val="000000"/>
              </a:solidFill>
            </a:endParaRPr>
          </a:p>
          <a:p>
            <a:pPr marL="742950" lvl="1" indent="-285750">
              <a:lnSpc>
                <a:spcPct val="120000"/>
              </a:lnSpc>
              <a:buFontTx/>
              <a:buBlip>
                <a:blip r:embed="rId2"/>
              </a:buBlip>
            </a:pPr>
            <a:r>
              <a:rPr kumimoji="1" lang="zh-CN" altLang="en-US" sz="2400" dirty="0">
                <a:solidFill>
                  <a:srgbClr val="FF3300"/>
                </a:solidFill>
              </a:rPr>
              <a:t>生物保健：</a:t>
            </a:r>
            <a:r>
              <a:rPr kumimoji="1" lang="zh-CN" altLang="en-US" sz="2400" dirty="0">
                <a:solidFill>
                  <a:srgbClr val="000000"/>
                </a:solidFill>
              </a:rPr>
              <a:t>益生菌、溶菌酶等。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4" grpId="0" animBg="1"/>
      <p:bldP spid="14" grpId="1" animBg="1"/>
      <p:bldP spid="18" grpId="0" animBg="1"/>
      <p:bldP spid="17" grpId="0" animBg="1"/>
      <p:bldP spid="15" grpId="0" animBg="1"/>
      <p:bldP spid="15" grpId="1" animBg="1"/>
      <p:bldP spid="2" grpId="0" animBg="1"/>
      <p:bldP spid="4" grpId="0" animBg="1"/>
      <p:bldP spid="3" grpId="0" animBg="1"/>
      <p:bldP spid="3" grpId="1" animBg="1"/>
    </p:bldLst>
  </p:timing>
</p:sld>
</file>

<file path=ppt/theme/theme1.xml><?xml version="1.0" encoding="utf-8"?>
<a:theme xmlns:a="http://schemas.openxmlformats.org/drawingml/2006/main" name="教学设计与课件制作(覃惠玲）2013.4.11">
  <a:themeElements>
    <a:clrScheme name="574TGp_natural_light_ani 3">
      <a:dk1>
        <a:srgbClr val="808080"/>
      </a:dk1>
      <a:lt1>
        <a:srgbClr val="DDE89A"/>
      </a:lt1>
      <a:dk2>
        <a:srgbClr val="329A2A"/>
      </a:dk2>
      <a:lt2>
        <a:srgbClr val="185E25"/>
      </a:lt2>
      <a:accent1>
        <a:srgbClr val="80CB35"/>
      </a:accent1>
      <a:accent2>
        <a:srgbClr val="518CD3"/>
      </a:accent2>
      <a:accent3>
        <a:srgbClr val="ADCAAC"/>
      </a:accent3>
      <a:accent4>
        <a:srgbClr val="BDC683"/>
      </a:accent4>
      <a:accent5>
        <a:srgbClr val="C0E2AE"/>
      </a:accent5>
      <a:accent6>
        <a:srgbClr val="497EBF"/>
      </a:accent6>
      <a:hlink>
        <a:srgbClr val="E15D7C"/>
      </a:hlink>
      <a:folHlink>
        <a:srgbClr val="DB9153"/>
      </a:folHlink>
    </a:clrScheme>
    <a:fontScheme name="574TGp_natural_light_ani">
      <a:majorFont>
        <a:latin typeface="黑体"/>
        <a:ea typeface="黑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574TGp_natural_light_ani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1190</Words>
  <Application>Microsoft Office PowerPoint</Application>
  <PresentationFormat>全屏显示(4:3)</PresentationFormat>
  <Paragraphs>101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黑体</vt:lpstr>
      <vt:lpstr>华文楷体</vt:lpstr>
      <vt:lpstr>经典综艺体简</vt:lpstr>
      <vt:lpstr>楷体</vt:lpstr>
      <vt:lpstr>楷体_GB2312</vt:lpstr>
      <vt:lpstr>隶书</vt:lpstr>
      <vt:lpstr>宋体</vt:lpstr>
      <vt:lpstr>Arial</vt:lpstr>
      <vt:lpstr>Times New Roman</vt:lpstr>
      <vt:lpstr>Wingdings</vt:lpstr>
      <vt:lpstr>教学设计与课件制作(覃惠玲）2013.4.11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猪病防治课件</dc:title>
  <dc:creator>李祖文</dc:creator>
  <cp:lastModifiedBy>FKL</cp:lastModifiedBy>
  <cp:revision>75</cp:revision>
  <cp:lastPrinted>1601-01-01T00:00:00Z</cp:lastPrinted>
  <dcterms:created xsi:type="dcterms:W3CDTF">2013-05-04T16:10:26Z</dcterms:created>
  <dcterms:modified xsi:type="dcterms:W3CDTF">2021-02-09T23:33:25Z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