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876" r:id="rId2"/>
    <p:sldId id="872" r:id="rId3"/>
    <p:sldId id="878" r:id="rId4"/>
    <p:sldId id="877" r:id="rId5"/>
    <p:sldId id="879" r:id="rId6"/>
    <p:sldId id="880" r:id="rId7"/>
    <p:sldId id="881" r:id="rId8"/>
    <p:sldId id="882" r:id="rId9"/>
    <p:sldId id="884" r:id="rId10"/>
    <p:sldId id="885" r:id="rId11"/>
    <p:sldId id="883" r:id="rId12"/>
    <p:sldId id="886" r:id="rId13"/>
    <p:sldId id="887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620BEC30-7EAF-4658-8291-1EA0C0972201}">
          <p14:sldIdLst>
            <p14:sldId id="876"/>
            <p14:sldId id="872"/>
            <p14:sldId id="878"/>
            <p14:sldId id="877"/>
            <p14:sldId id="879"/>
            <p14:sldId id="880"/>
            <p14:sldId id="881"/>
            <p14:sldId id="882"/>
            <p14:sldId id="884"/>
            <p14:sldId id="885"/>
            <p14:sldId id="883"/>
            <p14:sldId id="886"/>
            <p14:sldId id="8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7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、假阴道法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26945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）假阴道采精法（公羊）</a:t>
            </a:r>
            <a:endParaRPr lang="zh-CN" altLang="en-US" sz="2000" b="1" dirty="0">
              <a:latin typeface="Segoe UI Emoji"/>
              <a:cs typeface="Segoe UI Emoji"/>
            </a:endParaRPr>
          </a:p>
          <a:p>
            <a:pPr marL="139700" marR="5080">
              <a:lnSpc>
                <a:spcPct val="150000"/>
              </a:lnSpc>
              <a:spcBef>
                <a:spcPts val="365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微软雅黑"/>
                <a:cs typeface="微软雅黑"/>
              </a:rPr>
              <a:t>采精员站在母羊的的右后方，右手持假阴道，并用食指固定集精杯，防止脱落，当公羊爬 跨母羊时，迅速将假阴道对准公羊阴茎，方向一致，同时用左手将公羊阴茎牵引至假阴道 内，但不要触及阴茎，当公羊有前冲动作即为射精，公羊射精后待其从母羊身上退下后，  </a:t>
            </a:r>
            <a:r>
              <a:rPr lang="zh-CN" altLang="en-US" sz="2000" spc="-5" dirty="0">
                <a:solidFill>
                  <a:srgbClr val="000000"/>
                </a:solidFill>
                <a:latin typeface="微软雅黑"/>
                <a:cs typeface="微软雅黑"/>
              </a:rPr>
              <a:t>取出假阴道并竖立，使集精杯一端向下放掉空气，然后取下集精杯，盖上瓶盖，做好标记，  </a:t>
            </a:r>
            <a:r>
              <a:rPr lang="zh-CN" altLang="en-US" sz="2000" dirty="0">
                <a:solidFill>
                  <a:srgbClr val="000000"/>
                </a:solidFill>
                <a:latin typeface="微软雅黑"/>
                <a:cs typeface="微软雅黑"/>
              </a:rPr>
              <a:t>运往处理室进行精液品质检查。</a:t>
            </a:r>
          </a:p>
        </p:txBody>
      </p:sp>
    </p:spTree>
    <p:extLst>
      <p:ext uri="{BB962C8B-B14F-4D97-AF65-F5344CB8AC3E}">
        <p14:creationId xmlns:p14="http://schemas.microsoft.com/office/powerpoint/2010/main" val="2509541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、手握法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5" y="2599688"/>
            <a:ext cx="9296907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）手握法：猪</a:t>
            </a:r>
            <a:endParaRPr lang="en-US" altLang="zh-CN" sz="2400" b="1" dirty="0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D43499F0-F0C7-43B4-8380-E1BAAB4557E5}"/>
              </a:ext>
            </a:extLst>
          </p:cNvPr>
          <p:cNvSpPr txBox="1"/>
          <p:nvPr/>
        </p:nvSpPr>
        <p:spPr>
          <a:xfrm>
            <a:off x="4568917" y="3136748"/>
            <a:ext cx="367409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采精杯的准备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F628D482-7AF2-4E68-A3AA-E7645C214CC5}"/>
              </a:ext>
            </a:extLst>
          </p:cNvPr>
          <p:cNvSpPr/>
          <p:nvPr/>
        </p:nvSpPr>
        <p:spPr>
          <a:xfrm>
            <a:off x="8496462" y="3272100"/>
            <a:ext cx="2857338" cy="3037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457CAD06-A83E-4078-95DE-1B3B907F96B3}"/>
              </a:ext>
            </a:extLst>
          </p:cNvPr>
          <p:cNvSpPr txBox="1"/>
          <p:nvPr/>
        </p:nvSpPr>
        <p:spPr>
          <a:xfrm>
            <a:off x="1230914" y="2863124"/>
            <a:ext cx="6349365" cy="3446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0"/>
              </a:spcBef>
            </a:pPr>
            <a:r>
              <a:rPr b="1" dirty="0">
                <a:solidFill>
                  <a:srgbClr val="6FAC46"/>
                </a:solidFill>
                <a:latin typeface="微软雅黑"/>
                <a:cs typeface="微软雅黑"/>
              </a:rPr>
              <a:t>制作方法</a:t>
            </a:r>
            <a:endParaRPr dirty="0">
              <a:latin typeface="微软雅黑"/>
              <a:cs typeface="微软雅黑"/>
            </a:endParaRPr>
          </a:p>
          <a:p>
            <a:pPr marL="12700" marR="480695" algn="just">
              <a:lnSpc>
                <a:spcPct val="150000"/>
              </a:lnSpc>
            </a:pPr>
            <a:r>
              <a:rPr dirty="0">
                <a:latin typeface="微软雅黑"/>
                <a:cs typeface="微软雅黑"/>
              </a:rPr>
              <a:t>先将保鲜膜折叠好，放</a:t>
            </a:r>
            <a:r>
              <a:rPr spc="-15" dirty="0">
                <a:latin typeface="微软雅黑"/>
                <a:cs typeface="微软雅黑"/>
              </a:rPr>
              <a:t>入</a:t>
            </a:r>
            <a:r>
              <a:rPr dirty="0">
                <a:latin typeface="微软雅黑"/>
                <a:cs typeface="微软雅黑"/>
              </a:rPr>
              <a:t>采精</a:t>
            </a:r>
            <a:r>
              <a:rPr spc="-15" dirty="0">
                <a:latin typeface="微软雅黑"/>
                <a:cs typeface="微软雅黑"/>
              </a:rPr>
              <a:t>杯</a:t>
            </a:r>
            <a:r>
              <a:rPr dirty="0">
                <a:latin typeface="微软雅黑"/>
                <a:cs typeface="微软雅黑"/>
              </a:rPr>
              <a:t>，再</a:t>
            </a:r>
            <a:r>
              <a:rPr spc="-15" dirty="0">
                <a:latin typeface="微软雅黑"/>
                <a:cs typeface="微软雅黑"/>
              </a:rPr>
              <a:t>将</a:t>
            </a:r>
            <a:r>
              <a:rPr dirty="0">
                <a:latin typeface="微软雅黑"/>
                <a:cs typeface="微软雅黑"/>
              </a:rPr>
              <a:t>消毒</a:t>
            </a:r>
            <a:r>
              <a:rPr spc="-15" dirty="0">
                <a:latin typeface="微软雅黑"/>
                <a:cs typeface="微软雅黑"/>
              </a:rPr>
              <a:t>过</a:t>
            </a:r>
            <a:r>
              <a:rPr dirty="0">
                <a:latin typeface="微软雅黑"/>
                <a:cs typeface="微软雅黑"/>
              </a:rPr>
              <a:t>的玻棒 伸入采精杯内将保鲜膜</a:t>
            </a:r>
            <a:r>
              <a:rPr spc="-15" dirty="0">
                <a:latin typeface="微软雅黑"/>
                <a:cs typeface="微软雅黑"/>
              </a:rPr>
              <a:t>撑</a:t>
            </a:r>
            <a:r>
              <a:rPr dirty="0">
                <a:latin typeface="微软雅黑"/>
                <a:cs typeface="微软雅黑"/>
              </a:rPr>
              <a:t>开贴</a:t>
            </a:r>
            <a:r>
              <a:rPr spc="-15" dirty="0">
                <a:latin typeface="微软雅黑"/>
                <a:cs typeface="微软雅黑"/>
              </a:rPr>
              <a:t>壁</a:t>
            </a:r>
            <a:r>
              <a:rPr dirty="0">
                <a:latin typeface="微软雅黑"/>
                <a:cs typeface="微软雅黑"/>
              </a:rPr>
              <a:t>，取</a:t>
            </a:r>
            <a:r>
              <a:rPr spc="-15" dirty="0">
                <a:latin typeface="微软雅黑"/>
                <a:cs typeface="微软雅黑"/>
              </a:rPr>
              <a:t>四</a:t>
            </a:r>
            <a:r>
              <a:rPr dirty="0">
                <a:latin typeface="微软雅黑"/>
                <a:cs typeface="微软雅黑"/>
              </a:rPr>
              <a:t>层纱</a:t>
            </a:r>
            <a:r>
              <a:rPr spc="-15" dirty="0">
                <a:latin typeface="微软雅黑"/>
                <a:cs typeface="微软雅黑"/>
              </a:rPr>
              <a:t>布</a:t>
            </a:r>
            <a:r>
              <a:rPr dirty="0">
                <a:latin typeface="微软雅黑"/>
                <a:cs typeface="微软雅黑"/>
              </a:rPr>
              <a:t>遮住采</a:t>
            </a:r>
          </a:p>
          <a:p>
            <a:pPr marL="12700" marR="480695" algn="just">
              <a:lnSpc>
                <a:spcPct val="150000"/>
              </a:lnSpc>
              <a:spcBef>
                <a:spcPts val="5"/>
              </a:spcBef>
            </a:pPr>
            <a:r>
              <a:rPr dirty="0">
                <a:latin typeface="微软雅黑"/>
                <a:cs typeface="微软雅黑"/>
              </a:rPr>
              <a:t>精杯口，套上橡皮筋防</a:t>
            </a:r>
            <a:r>
              <a:rPr spc="-15" dirty="0">
                <a:latin typeface="微软雅黑"/>
                <a:cs typeface="微软雅黑"/>
              </a:rPr>
              <a:t>止</a:t>
            </a:r>
            <a:r>
              <a:rPr dirty="0">
                <a:latin typeface="微软雅黑"/>
                <a:cs typeface="微软雅黑"/>
              </a:rPr>
              <a:t>纱布</a:t>
            </a:r>
            <a:r>
              <a:rPr spc="-15" dirty="0">
                <a:latin typeface="微软雅黑"/>
                <a:cs typeface="微软雅黑"/>
              </a:rPr>
              <a:t>脱</a:t>
            </a:r>
            <a:r>
              <a:rPr dirty="0">
                <a:latin typeface="微软雅黑"/>
                <a:cs typeface="微软雅黑"/>
              </a:rPr>
              <a:t>落，</a:t>
            </a:r>
            <a:r>
              <a:rPr spc="-15" dirty="0">
                <a:latin typeface="微软雅黑"/>
                <a:cs typeface="微软雅黑"/>
              </a:rPr>
              <a:t>用</a:t>
            </a:r>
            <a:r>
              <a:rPr dirty="0">
                <a:latin typeface="微软雅黑"/>
                <a:cs typeface="微软雅黑"/>
              </a:rPr>
              <a:t>玻璃</a:t>
            </a:r>
            <a:r>
              <a:rPr spc="-15" dirty="0">
                <a:latin typeface="微软雅黑"/>
                <a:cs typeface="微软雅黑"/>
              </a:rPr>
              <a:t>棒</a:t>
            </a:r>
            <a:r>
              <a:rPr dirty="0">
                <a:latin typeface="微软雅黑"/>
                <a:cs typeface="微软雅黑"/>
              </a:rPr>
              <a:t>轻轻隔 着纱布向采精杯内伸入</a:t>
            </a:r>
            <a:r>
              <a:rPr spc="-15" dirty="0">
                <a:latin typeface="微软雅黑"/>
                <a:cs typeface="微软雅黑"/>
              </a:rPr>
              <a:t>，</a:t>
            </a:r>
            <a:r>
              <a:rPr dirty="0">
                <a:latin typeface="微软雅黑"/>
                <a:cs typeface="微软雅黑"/>
              </a:rPr>
              <a:t>使纱</a:t>
            </a:r>
            <a:r>
              <a:rPr spc="-15" dirty="0">
                <a:latin typeface="微软雅黑"/>
                <a:cs typeface="微软雅黑"/>
              </a:rPr>
              <a:t>布</a:t>
            </a:r>
            <a:r>
              <a:rPr dirty="0">
                <a:latin typeface="微软雅黑"/>
                <a:cs typeface="微软雅黑"/>
              </a:rPr>
              <a:t>向内</a:t>
            </a:r>
            <a:r>
              <a:rPr spc="-15" dirty="0">
                <a:latin typeface="微软雅黑"/>
                <a:cs typeface="微软雅黑"/>
              </a:rPr>
              <a:t>呈</a:t>
            </a:r>
            <a:r>
              <a:rPr dirty="0">
                <a:latin typeface="微软雅黑"/>
                <a:cs typeface="微软雅黑"/>
              </a:rPr>
              <a:t>现凹</a:t>
            </a:r>
            <a:r>
              <a:rPr spc="-15" dirty="0">
                <a:latin typeface="微软雅黑"/>
                <a:cs typeface="微软雅黑"/>
              </a:rPr>
              <a:t>面</a:t>
            </a:r>
            <a:r>
              <a:rPr dirty="0">
                <a:latin typeface="微软雅黑"/>
                <a:cs typeface="微软雅黑"/>
              </a:rPr>
              <a:t>状，要 精时精液流出，盖上杯</a:t>
            </a:r>
            <a:r>
              <a:rPr spc="-10" dirty="0">
                <a:latin typeface="微软雅黑"/>
                <a:cs typeface="微软雅黑"/>
              </a:rPr>
              <a:t>盖</a:t>
            </a:r>
            <a:r>
              <a:rPr dirty="0">
                <a:latin typeface="微软雅黑"/>
                <a:cs typeface="微软雅黑"/>
              </a:rPr>
              <a:t>，将</a:t>
            </a:r>
            <a:r>
              <a:rPr spc="-10" dirty="0">
                <a:latin typeface="微软雅黑"/>
                <a:cs typeface="微软雅黑"/>
              </a:rPr>
              <a:t>做</a:t>
            </a:r>
            <a:r>
              <a:rPr dirty="0">
                <a:latin typeface="微软雅黑"/>
                <a:cs typeface="微软雅黑"/>
              </a:rPr>
              <a:t>好的</a:t>
            </a:r>
            <a:r>
              <a:rPr spc="-10" dirty="0">
                <a:latin typeface="微软雅黑"/>
                <a:cs typeface="微软雅黑"/>
              </a:rPr>
              <a:t>采</a:t>
            </a:r>
            <a:r>
              <a:rPr dirty="0">
                <a:latin typeface="微软雅黑"/>
                <a:cs typeface="微软雅黑"/>
              </a:rPr>
              <a:t>精杯</a:t>
            </a:r>
            <a:r>
              <a:rPr spc="-10" dirty="0">
                <a:latin typeface="微软雅黑"/>
                <a:cs typeface="微软雅黑"/>
              </a:rPr>
              <a:t>、</a:t>
            </a:r>
            <a:r>
              <a:rPr dirty="0">
                <a:latin typeface="微软雅黑"/>
                <a:cs typeface="微软雅黑"/>
              </a:rPr>
              <a:t>稀释液 和生理盐水放入水浴锅</a:t>
            </a:r>
            <a:r>
              <a:rPr spc="-15" dirty="0">
                <a:latin typeface="微软雅黑"/>
                <a:cs typeface="微软雅黑"/>
              </a:rPr>
              <a:t>箱</a:t>
            </a:r>
            <a:r>
              <a:rPr dirty="0">
                <a:latin typeface="微软雅黑"/>
                <a:cs typeface="微软雅黑"/>
              </a:rPr>
              <a:t>备用。</a:t>
            </a:r>
          </a:p>
        </p:txBody>
      </p:sp>
    </p:spTree>
    <p:extLst>
      <p:ext uri="{BB962C8B-B14F-4D97-AF65-F5344CB8AC3E}">
        <p14:creationId xmlns:p14="http://schemas.microsoft.com/office/powerpoint/2010/main" val="84683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、手握法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）手握法：猪</a:t>
            </a:r>
            <a:endParaRPr lang="en-US" altLang="zh-CN" sz="2400" b="1"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626EBDF1-3814-4B99-9640-CD2DA6C21247}"/>
              </a:ext>
            </a:extLst>
          </p:cNvPr>
          <p:cNvSpPr txBox="1"/>
          <p:nvPr/>
        </p:nvSpPr>
        <p:spPr>
          <a:xfrm>
            <a:off x="1193131" y="3136184"/>
            <a:ext cx="5342255" cy="306197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185"/>
              </a:spcBef>
              <a:buSzPct val="119444"/>
              <a:buFont typeface="Segoe UI Emoji"/>
              <a:buChar char="⚫"/>
              <a:tabLst>
                <a:tab pos="299720" algn="l"/>
              </a:tabLst>
            </a:pPr>
            <a:r>
              <a:rPr sz="1800" dirty="0">
                <a:latin typeface="微软雅黑"/>
                <a:cs typeface="微软雅黑"/>
              </a:rPr>
              <a:t>挤出公猪包皮积液、消毒洗净；</a:t>
            </a:r>
          </a:p>
          <a:p>
            <a:pPr marL="299085" marR="6350" indent="-286385" algn="just">
              <a:lnSpc>
                <a:spcPts val="3240"/>
              </a:lnSpc>
              <a:spcBef>
                <a:spcPts val="650"/>
              </a:spcBef>
              <a:buSzPct val="119444"/>
              <a:buFont typeface="Segoe UI Emoji"/>
              <a:buChar char="⚫"/>
              <a:tabLst>
                <a:tab pos="299720" algn="l"/>
              </a:tabLst>
            </a:pPr>
            <a:r>
              <a:rPr sz="1800" spc="-5" dirty="0">
                <a:latin typeface="微软雅黑"/>
                <a:cs typeface="微软雅黑"/>
              </a:rPr>
              <a:t>将公猪阴茎套入空心的掌拳内，让其转动片刻，用 </a:t>
            </a:r>
            <a:r>
              <a:rPr sz="1800" dirty="0">
                <a:latin typeface="微软雅黑"/>
                <a:cs typeface="微软雅黑"/>
              </a:rPr>
              <a:t>手指由松至紧带着节奏握住螺旋状阴茎龟头部，让 其转动，待阴茎充分勃起时，顺势牵引向前，有弹</a:t>
            </a:r>
          </a:p>
          <a:p>
            <a:pPr marL="299085">
              <a:lnSpc>
                <a:spcPct val="100000"/>
              </a:lnSpc>
              <a:spcBef>
                <a:spcPts val="795"/>
              </a:spcBef>
            </a:pPr>
            <a:r>
              <a:rPr sz="1800" spc="-5" dirty="0">
                <a:latin typeface="微软雅黑"/>
                <a:cs typeface="微软雅黑"/>
              </a:rPr>
              <a:t>性有节奏地调节压力，引起公猪射精</a:t>
            </a:r>
            <a:r>
              <a:rPr sz="1800" dirty="0">
                <a:latin typeface="微软雅黑"/>
                <a:cs typeface="微软雅黑"/>
              </a:rPr>
              <a:t>；</a:t>
            </a:r>
          </a:p>
          <a:p>
            <a:pPr marL="299085" marR="5080" indent="-286385" algn="just">
              <a:lnSpc>
                <a:spcPct val="139100"/>
              </a:lnSpc>
              <a:spcBef>
                <a:spcPts val="155"/>
              </a:spcBef>
              <a:buSzPct val="119444"/>
              <a:buFont typeface="Segoe UI Emoji"/>
              <a:buChar char="⚫"/>
              <a:tabLst>
                <a:tab pos="299720" algn="l"/>
              </a:tabLst>
            </a:pPr>
            <a:r>
              <a:rPr sz="1800" dirty="0">
                <a:latin typeface="微软雅黑"/>
                <a:cs typeface="微软雅黑"/>
              </a:rPr>
              <a:t>公猪前段射出的清亮液体不要，收集白色浓精直到 第二次和第三次射精结束。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D6555C28-6015-4322-A857-75D9216E8874}"/>
              </a:ext>
            </a:extLst>
          </p:cNvPr>
          <p:cNvSpPr/>
          <p:nvPr/>
        </p:nvSpPr>
        <p:spPr>
          <a:xfrm>
            <a:off x="6934200" y="2016251"/>
            <a:ext cx="4950713" cy="40317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6664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、手握法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）手握法：猪</a:t>
            </a:r>
            <a:endParaRPr lang="en-US" altLang="zh-CN" sz="2400" b="1" dirty="0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CD2BE562-69BD-4399-B139-2A807B09C167}"/>
              </a:ext>
            </a:extLst>
          </p:cNvPr>
          <p:cNvSpPr/>
          <p:nvPr/>
        </p:nvSpPr>
        <p:spPr>
          <a:xfrm>
            <a:off x="1230914" y="4411935"/>
            <a:ext cx="9933940" cy="1614170"/>
          </a:xfrm>
          <a:custGeom>
            <a:avLst/>
            <a:gdLst/>
            <a:ahLst/>
            <a:cxnLst/>
            <a:rect l="l" t="t" r="r" b="b"/>
            <a:pathLst>
              <a:path w="9933940" h="1614170">
                <a:moveTo>
                  <a:pt x="9126474" y="0"/>
                </a:moveTo>
                <a:lnTo>
                  <a:pt x="9126474" y="403478"/>
                </a:lnTo>
                <a:lnTo>
                  <a:pt x="0" y="403478"/>
                </a:lnTo>
                <a:lnTo>
                  <a:pt x="403478" y="806957"/>
                </a:lnTo>
                <a:lnTo>
                  <a:pt x="0" y="1210436"/>
                </a:lnTo>
                <a:lnTo>
                  <a:pt x="9126474" y="1210436"/>
                </a:lnTo>
                <a:lnTo>
                  <a:pt x="9126474" y="1613915"/>
                </a:lnTo>
                <a:lnTo>
                  <a:pt x="9933432" y="806957"/>
                </a:lnTo>
                <a:lnTo>
                  <a:pt x="9126474" y="0"/>
                </a:lnTo>
                <a:close/>
              </a:path>
            </a:pathLst>
          </a:custGeom>
          <a:solidFill>
            <a:srgbClr val="C2D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">
            <a:extLst>
              <a:ext uri="{FF2B5EF4-FFF2-40B4-BE49-F238E27FC236}">
                <a16:creationId xmlns:a16="http://schemas.microsoft.com/office/drawing/2014/main" id="{7FC32E32-4649-4AA4-86BA-ECCBAB03C935}"/>
              </a:ext>
            </a:extLst>
          </p:cNvPr>
          <p:cNvSpPr txBox="1"/>
          <p:nvPr/>
        </p:nvSpPr>
        <p:spPr>
          <a:xfrm>
            <a:off x="1405412" y="3851565"/>
            <a:ext cx="2540000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5"/>
              </a:spcBef>
            </a:pPr>
            <a:r>
              <a:rPr sz="1800" spc="-5" dirty="0">
                <a:latin typeface="微软雅黑"/>
                <a:cs typeface="微软雅黑"/>
              </a:rPr>
              <a:t>采精过程中，采精员态度</a:t>
            </a:r>
            <a:endParaRPr sz="1800">
              <a:latin typeface="微软雅黑"/>
              <a:cs typeface="微软雅黑"/>
            </a:endParaRPr>
          </a:p>
          <a:p>
            <a:pPr algn="ctr">
              <a:lnSpc>
                <a:spcPct val="100000"/>
              </a:lnSpc>
              <a:spcBef>
                <a:spcPts val="1085"/>
              </a:spcBef>
            </a:pPr>
            <a:r>
              <a:rPr sz="1800" dirty="0">
                <a:latin typeface="微软雅黑"/>
                <a:cs typeface="微软雅黑"/>
              </a:rPr>
              <a:t>要温和，切忌粗暴。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EB87B942-AF52-478D-A472-A245A0459156}"/>
              </a:ext>
            </a:extLst>
          </p:cNvPr>
          <p:cNvSpPr/>
          <p:nvPr/>
        </p:nvSpPr>
        <p:spPr>
          <a:xfrm>
            <a:off x="2474498" y="5016964"/>
            <a:ext cx="403860" cy="403860"/>
          </a:xfrm>
          <a:custGeom>
            <a:avLst/>
            <a:gdLst/>
            <a:ahLst/>
            <a:cxnLst/>
            <a:rect l="l" t="t" r="r" b="b"/>
            <a:pathLst>
              <a:path w="403860" h="403860">
                <a:moveTo>
                  <a:pt x="201930" y="0"/>
                </a:moveTo>
                <a:lnTo>
                  <a:pt x="155634" y="5333"/>
                </a:lnTo>
                <a:lnTo>
                  <a:pt x="113133" y="20527"/>
                </a:lnTo>
                <a:lnTo>
                  <a:pt x="75640" y="44367"/>
                </a:lnTo>
                <a:lnTo>
                  <a:pt x="44367" y="75640"/>
                </a:lnTo>
                <a:lnTo>
                  <a:pt x="20527" y="113133"/>
                </a:lnTo>
                <a:lnTo>
                  <a:pt x="5333" y="155634"/>
                </a:lnTo>
                <a:lnTo>
                  <a:pt x="0" y="201930"/>
                </a:lnTo>
                <a:lnTo>
                  <a:pt x="5333" y="248225"/>
                </a:lnTo>
                <a:lnTo>
                  <a:pt x="20527" y="290726"/>
                </a:lnTo>
                <a:lnTo>
                  <a:pt x="44367" y="328219"/>
                </a:lnTo>
                <a:lnTo>
                  <a:pt x="75640" y="359492"/>
                </a:lnTo>
                <a:lnTo>
                  <a:pt x="113133" y="383332"/>
                </a:lnTo>
                <a:lnTo>
                  <a:pt x="155634" y="398526"/>
                </a:lnTo>
                <a:lnTo>
                  <a:pt x="201930" y="403860"/>
                </a:lnTo>
                <a:lnTo>
                  <a:pt x="248225" y="398526"/>
                </a:lnTo>
                <a:lnTo>
                  <a:pt x="290726" y="383332"/>
                </a:lnTo>
                <a:lnTo>
                  <a:pt x="328219" y="359492"/>
                </a:lnTo>
                <a:lnTo>
                  <a:pt x="359492" y="328219"/>
                </a:lnTo>
                <a:lnTo>
                  <a:pt x="383332" y="290726"/>
                </a:lnTo>
                <a:lnTo>
                  <a:pt x="398526" y="248225"/>
                </a:lnTo>
                <a:lnTo>
                  <a:pt x="403860" y="201930"/>
                </a:lnTo>
                <a:lnTo>
                  <a:pt x="398526" y="155634"/>
                </a:lnTo>
                <a:lnTo>
                  <a:pt x="383332" y="113133"/>
                </a:lnTo>
                <a:lnTo>
                  <a:pt x="359492" y="75640"/>
                </a:lnTo>
                <a:lnTo>
                  <a:pt x="328219" y="44367"/>
                </a:lnTo>
                <a:lnTo>
                  <a:pt x="290726" y="20527"/>
                </a:lnTo>
                <a:lnTo>
                  <a:pt x="248225" y="5333"/>
                </a:lnTo>
                <a:lnTo>
                  <a:pt x="201930" y="0"/>
                </a:lnTo>
                <a:close/>
              </a:path>
            </a:pathLst>
          </a:custGeom>
          <a:solidFill>
            <a:srgbClr val="50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E64B6020-90EF-417B-8ADF-86A0085D4D77}"/>
              </a:ext>
            </a:extLst>
          </p:cNvPr>
          <p:cNvSpPr/>
          <p:nvPr/>
        </p:nvSpPr>
        <p:spPr>
          <a:xfrm>
            <a:off x="2474498" y="5016964"/>
            <a:ext cx="403860" cy="403860"/>
          </a:xfrm>
          <a:custGeom>
            <a:avLst/>
            <a:gdLst/>
            <a:ahLst/>
            <a:cxnLst/>
            <a:rect l="l" t="t" r="r" b="b"/>
            <a:pathLst>
              <a:path w="403860" h="403860">
                <a:moveTo>
                  <a:pt x="0" y="201930"/>
                </a:moveTo>
                <a:lnTo>
                  <a:pt x="5333" y="155634"/>
                </a:lnTo>
                <a:lnTo>
                  <a:pt x="20527" y="113133"/>
                </a:lnTo>
                <a:lnTo>
                  <a:pt x="44367" y="75640"/>
                </a:lnTo>
                <a:lnTo>
                  <a:pt x="75640" y="44367"/>
                </a:lnTo>
                <a:lnTo>
                  <a:pt x="113133" y="20527"/>
                </a:lnTo>
                <a:lnTo>
                  <a:pt x="155634" y="5333"/>
                </a:lnTo>
                <a:lnTo>
                  <a:pt x="201930" y="0"/>
                </a:lnTo>
                <a:lnTo>
                  <a:pt x="248225" y="5333"/>
                </a:lnTo>
                <a:lnTo>
                  <a:pt x="290726" y="20527"/>
                </a:lnTo>
                <a:lnTo>
                  <a:pt x="328219" y="44367"/>
                </a:lnTo>
                <a:lnTo>
                  <a:pt x="359492" y="75640"/>
                </a:lnTo>
                <a:lnTo>
                  <a:pt x="383332" y="113133"/>
                </a:lnTo>
                <a:lnTo>
                  <a:pt x="398526" y="155634"/>
                </a:lnTo>
                <a:lnTo>
                  <a:pt x="403860" y="201930"/>
                </a:lnTo>
                <a:lnTo>
                  <a:pt x="398526" y="248225"/>
                </a:lnTo>
                <a:lnTo>
                  <a:pt x="383332" y="290726"/>
                </a:lnTo>
                <a:lnTo>
                  <a:pt x="359492" y="328219"/>
                </a:lnTo>
                <a:lnTo>
                  <a:pt x="328219" y="359492"/>
                </a:lnTo>
                <a:lnTo>
                  <a:pt x="290726" y="383332"/>
                </a:lnTo>
                <a:lnTo>
                  <a:pt x="248225" y="398526"/>
                </a:lnTo>
                <a:lnTo>
                  <a:pt x="201930" y="403860"/>
                </a:lnTo>
                <a:lnTo>
                  <a:pt x="155634" y="398526"/>
                </a:lnTo>
                <a:lnTo>
                  <a:pt x="113133" y="383332"/>
                </a:lnTo>
                <a:lnTo>
                  <a:pt x="75640" y="359492"/>
                </a:lnTo>
                <a:lnTo>
                  <a:pt x="44367" y="328219"/>
                </a:lnTo>
                <a:lnTo>
                  <a:pt x="20527" y="290726"/>
                </a:lnTo>
                <a:lnTo>
                  <a:pt x="5333" y="248225"/>
                </a:lnTo>
                <a:lnTo>
                  <a:pt x="0" y="20193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EEF07CB9-9CDB-44F8-8899-1E8D99A12607}"/>
              </a:ext>
            </a:extLst>
          </p:cNvPr>
          <p:cNvSpPr txBox="1"/>
          <p:nvPr/>
        </p:nvSpPr>
        <p:spPr>
          <a:xfrm>
            <a:off x="4431059" y="5675484"/>
            <a:ext cx="25400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0" marR="5080" indent="-685800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操作要规范，小心损伤公 猪的阴茎。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0" name="object 7">
            <a:extLst>
              <a:ext uri="{FF2B5EF4-FFF2-40B4-BE49-F238E27FC236}">
                <a16:creationId xmlns:a16="http://schemas.microsoft.com/office/drawing/2014/main" id="{4355C265-5C26-45EA-91D3-9466CC5572AE}"/>
              </a:ext>
            </a:extLst>
          </p:cNvPr>
          <p:cNvSpPr/>
          <p:nvPr/>
        </p:nvSpPr>
        <p:spPr>
          <a:xfrm>
            <a:off x="5499638" y="5016964"/>
            <a:ext cx="403860" cy="403860"/>
          </a:xfrm>
          <a:custGeom>
            <a:avLst/>
            <a:gdLst/>
            <a:ahLst/>
            <a:cxnLst/>
            <a:rect l="l" t="t" r="r" b="b"/>
            <a:pathLst>
              <a:path w="403860" h="403860">
                <a:moveTo>
                  <a:pt x="201929" y="0"/>
                </a:moveTo>
                <a:lnTo>
                  <a:pt x="155634" y="5333"/>
                </a:lnTo>
                <a:lnTo>
                  <a:pt x="113133" y="20527"/>
                </a:lnTo>
                <a:lnTo>
                  <a:pt x="75640" y="44367"/>
                </a:lnTo>
                <a:lnTo>
                  <a:pt x="44367" y="75640"/>
                </a:lnTo>
                <a:lnTo>
                  <a:pt x="20527" y="113133"/>
                </a:lnTo>
                <a:lnTo>
                  <a:pt x="5334" y="155634"/>
                </a:lnTo>
                <a:lnTo>
                  <a:pt x="0" y="201930"/>
                </a:lnTo>
                <a:lnTo>
                  <a:pt x="5333" y="248225"/>
                </a:lnTo>
                <a:lnTo>
                  <a:pt x="20527" y="290726"/>
                </a:lnTo>
                <a:lnTo>
                  <a:pt x="44367" y="328219"/>
                </a:lnTo>
                <a:lnTo>
                  <a:pt x="75640" y="359492"/>
                </a:lnTo>
                <a:lnTo>
                  <a:pt x="113133" y="383332"/>
                </a:lnTo>
                <a:lnTo>
                  <a:pt x="155634" y="398526"/>
                </a:lnTo>
                <a:lnTo>
                  <a:pt x="201929" y="403860"/>
                </a:lnTo>
                <a:lnTo>
                  <a:pt x="248225" y="398526"/>
                </a:lnTo>
                <a:lnTo>
                  <a:pt x="290726" y="383332"/>
                </a:lnTo>
                <a:lnTo>
                  <a:pt x="328219" y="359492"/>
                </a:lnTo>
                <a:lnTo>
                  <a:pt x="359492" y="328219"/>
                </a:lnTo>
                <a:lnTo>
                  <a:pt x="383332" y="290726"/>
                </a:lnTo>
                <a:lnTo>
                  <a:pt x="398525" y="248225"/>
                </a:lnTo>
                <a:lnTo>
                  <a:pt x="403860" y="201930"/>
                </a:lnTo>
                <a:lnTo>
                  <a:pt x="398525" y="155634"/>
                </a:lnTo>
                <a:lnTo>
                  <a:pt x="383332" y="113133"/>
                </a:lnTo>
                <a:lnTo>
                  <a:pt x="359492" y="75640"/>
                </a:lnTo>
                <a:lnTo>
                  <a:pt x="328219" y="44367"/>
                </a:lnTo>
                <a:lnTo>
                  <a:pt x="290726" y="20527"/>
                </a:lnTo>
                <a:lnTo>
                  <a:pt x="248225" y="5333"/>
                </a:lnTo>
                <a:lnTo>
                  <a:pt x="201929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8">
            <a:extLst>
              <a:ext uri="{FF2B5EF4-FFF2-40B4-BE49-F238E27FC236}">
                <a16:creationId xmlns:a16="http://schemas.microsoft.com/office/drawing/2014/main" id="{E2673E5A-CE62-4456-91AF-B0F0AF177DC0}"/>
              </a:ext>
            </a:extLst>
          </p:cNvPr>
          <p:cNvSpPr/>
          <p:nvPr/>
        </p:nvSpPr>
        <p:spPr>
          <a:xfrm>
            <a:off x="5499638" y="5016964"/>
            <a:ext cx="403860" cy="403860"/>
          </a:xfrm>
          <a:custGeom>
            <a:avLst/>
            <a:gdLst/>
            <a:ahLst/>
            <a:cxnLst/>
            <a:rect l="l" t="t" r="r" b="b"/>
            <a:pathLst>
              <a:path w="403860" h="403860">
                <a:moveTo>
                  <a:pt x="0" y="201930"/>
                </a:moveTo>
                <a:lnTo>
                  <a:pt x="5334" y="155634"/>
                </a:lnTo>
                <a:lnTo>
                  <a:pt x="20527" y="113133"/>
                </a:lnTo>
                <a:lnTo>
                  <a:pt x="44367" y="75640"/>
                </a:lnTo>
                <a:lnTo>
                  <a:pt x="75640" y="44367"/>
                </a:lnTo>
                <a:lnTo>
                  <a:pt x="113133" y="20527"/>
                </a:lnTo>
                <a:lnTo>
                  <a:pt x="155634" y="5333"/>
                </a:lnTo>
                <a:lnTo>
                  <a:pt x="201929" y="0"/>
                </a:lnTo>
                <a:lnTo>
                  <a:pt x="248225" y="5333"/>
                </a:lnTo>
                <a:lnTo>
                  <a:pt x="290726" y="20527"/>
                </a:lnTo>
                <a:lnTo>
                  <a:pt x="328219" y="44367"/>
                </a:lnTo>
                <a:lnTo>
                  <a:pt x="359492" y="75640"/>
                </a:lnTo>
                <a:lnTo>
                  <a:pt x="383332" y="113133"/>
                </a:lnTo>
                <a:lnTo>
                  <a:pt x="398525" y="155634"/>
                </a:lnTo>
                <a:lnTo>
                  <a:pt x="403860" y="201930"/>
                </a:lnTo>
                <a:lnTo>
                  <a:pt x="398525" y="248225"/>
                </a:lnTo>
                <a:lnTo>
                  <a:pt x="383332" y="290726"/>
                </a:lnTo>
                <a:lnTo>
                  <a:pt x="359492" y="328219"/>
                </a:lnTo>
                <a:lnTo>
                  <a:pt x="328219" y="359492"/>
                </a:lnTo>
                <a:lnTo>
                  <a:pt x="290726" y="383332"/>
                </a:lnTo>
                <a:lnTo>
                  <a:pt x="248225" y="398526"/>
                </a:lnTo>
                <a:lnTo>
                  <a:pt x="201929" y="403860"/>
                </a:lnTo>
                <a:lnTo>
                  <a:pt x="155634" y="398526"/>
                </a:lnTo>
                <a:lnTo>
                  <a:pt x="113133" y="383332"/>
                </a:lnTo>
                <a:lnTo>
                  <a:pt x="75640" y="359492"/>
                </a:lnTo>
                <a:lnTo>
                  <a:pt x="44367" y="328219"/>
                </a:lnTo>
                <a:lnTo>
                  <a:pt x="20527" y="290726"/>
                </a:lnTo>
                <a:lnTo>
                  <a:pt x="5333" y="248225"/>
                </a:lnTo>
                <a:lnTo>
                  <a:pt x="0" y="20193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9">
            <a:extLst>
              <a:ext uri="{FF2B5EF4-FFF2-40B4-BE49-F238E27FC236}">
                <a16:creationId xmlns:a16="http://schemas.microsoft.com/office/drawing/2014/main" id="{915FB7DB-DC37-4599-B7E7-B8B1CE7E8373}"/>
              </a:ext>
            </a:extLst>
          </p:cNvPr>
          <p:cNvSpPr txBox="1"/>
          <p:nvPr/>
        </p:nvSpPr>
        <p:spPr>
          <a:xfrm>
            <a:off x="7508397" y="3029413"/>
            <a:ext cx="243840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后备公猪每周采</a:t>
            </a:r>
            <a:r>
              <a:rPr sz="1800" spc="-15" dirty="0">
                <a:latin typeface="微软雅黑"/>
                <a:cs typeface="微软雅黑"/>
              </a:rPr>
              <a:t>精</a:t>
            </a:r>
            <a:r>
              <a:rPr sz="1800" spc="-10" dirty="0">
                <a:latin typeface="Arial"/>
                <a:cs typeface="Arial"/>
              </a:rPr>
              <a:t>1</a:t>
            </a:r>
            <a:r>
              <a:rPr sz="1800" dirty="0">
                <a:latin typeface="微软雅黑"/>
                <a:cs typeface="微软雅黑"/>
              </a:rPr>
              <a:t>次， 生产公猪采</a:t>
            </a:r>
            <a:r>
              <a:rPr sz="1800" spc="-10" dirty="0">
                <a:latin typeface="微软雅黑"/>
                <a:cs typeface="微软雅黑"/>
              </a:rPr>
              <a:t>精</a:t>
            </a:r>
            <a:r>
              <a:rPr sz="1800" spc="-10" dirty="0">
                <a:latin typeface="Arial"/>
                <a:cs typeface="Arial"/>
              </a:rPr>
              <a:t>2</a:t>
            </a:r>
            <a:r>
              <a:rPr sz="1800" dirty="0">
                <a:latin typeface="微软雅黑"/>
                <a:cs typeface="微软雅黑"/>
              </a:rPr>
              <a:t>次，必要 时不得超</a:t>
            </a:r>
            <a:r>
              <a:rPr sz="1800" spc="-10" dirty="0">
                <a:latin typeface="微软雅黑"/>
                <a:cs typeface="微软雅黑"/>
              </a:rPr>
              <a:t>过</a:t>
            </a:r>
            <a:r>
              <a:rPr sz="1800" spc="-10" dirty="0">
                <a:latin typeface="Arial"/>
                <a:cs typeface="Arial"/>
              </a:rPr>
              <a:t>3</a:t>
            </a:r>
            <a:r>
              <a:rPr sz="1800" spc="-5" dirty="0">
                <a:latin typeface="微软雅黑"/>
                <a:cs typeface="微软雅黑"/>
              </a:rPr>
              <a:t>次，严禁频 </a:t>
            </a:r>
            <a:r>
              <a:rPr sz="1800" dirty="0">
                <a:latin typeface="微软雅黑"/>
                <a:cs typeface="微软雅黑"/>
              </a:rPr>
              <a:t>繁采精。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3" name="object 10">
            <a:extLst>
              <a:ext uri="{FF2B5EF4-FFF2-40B4-BE49-F238E27FC236}">
                <a16:creationId xmlns:a16="http://schemas.microsoft.com/office/drawing/2014/main" id="{9F4BF26D-3768-43C5-B4FB-C1B27C88BEB5}"/>
              </a:ext>
            </a:extLst>
          </p:cNvPr>
          <p:cNvSpPr/>
          <p:nvPr/>
        </p:nvSpPr>
        <p:spPr>
          <a:xfrm>
            <a:off x="8524777" y="5016964"/>
            <a:ext cx="403860" cy="403860"/>
          </a:xfrm>
          <a:custGeom>
            <a:avLst/>
            <a:gdLst/>
            <a:ahLst/>
            <a:cxnLst/>
            <a:rect l="l" t="t" r="r" b="b"/>
            <a:pathLst>
              <a:path w="403859" h="403860">
                <a:moveTo>
                  <a:pt x="201929" y="0"/>
                </a:moveTo>
                <a:lnTo>
                  <a:pt x="155634" y="5333"/>
                </a:lnTo>
                <a:lnTo>
                  <a:pt x="113133" y="20527"/>
                </a:lnTo>
                <a:lnTo>
                  <a:pt x="75640" y="44367"/>
                </a:lnTo>
                <a:lnTo>
                  <a:pt x="44367" y="75640"/>
                </a:lnTo>
                <a:lnTo>
                  <a:pt x="20527" y="113133"/>
                </a:lnTo>
                <a:lnTo>
                  <a:pt x="5333" y="155634"/>
                </a:lnTo>
                <a:lnTo>
                  <a:pt x="0" y="201930"/>
                </a:lnTo>
                <a:lnTo>
                  <a:pt x="5333" y="248225"/>
                </a:lnTo>
                <a:lnTo>
                  <a:pt x="20527" y="290726"/>
                </a:lnTo>
                <a:lnTo>
                  <a:pt x="44367" y="328219"/>
                </a:lnTo>
                <a:lnTo>
                  <a:pt x="75640" y="359492"/>
                </a:lnTo>
                <a:lnTo>
                  <a:pt x="113133" y="383332"/>
                </a:lnTo>
                <a:lnTo>
                  <a:pt x="155634" y="398526"/>
                </a:lnTo>
                <a:lnTo>
                  <a:pt x="201929" y="403860"/>
                </a:lnTo>
                <a:lnTo>
                  <a:pt x="248225" y="398526"/>
                </a:lnTo>
                <a:lnTo>
                  <a:pt x="290726" y="383332"/>
                </a:lnTo>
                <a:lnTo>
                  <a:pt x="328219" y="359492"/>
                </a:lnTo>
                <a:lnTo>
                  <a:pt x="359492" y="328219"/>
                </a:lnTo>
                <a:lnTo>
                  <a:pt x="383332" y="290726"/>
                </a:lnTo>
                <a:lnTo>
                  <a:pt x="398525" y="248225"/>
                </a:lnTo>
                <a:lnTo>
                  <a:pt x="403859" y="201930"/>
                </a:lnTo>
                <a:lnTo>
                  <a:pt x="398525" y="155634"/>
                </a:lnTo>
                <a:lnTo>
                  <a:pt x="383332" y="113133"/>
                </a:lnTo>
                <a:lnTo>
                  <a:pt x="359492" y="75640"/>
                </a:lnTo>
                <a:lnTo>
                  <a:pt x="328219" y="44367"/>
                </a:lnTo>
                <a:lnTo>
                  <a:pt x="290726" y="20527"/>
                </a:lnTo>
                <a:lnTo>
                  <a:pt x="248225" y="5333"/>
                </a:lnTo>
                <a:lnTo>
                  <a:pt x="201929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13927AC4-530C-40A6-8DAB-EEAD3E741A1A}"/>
              </a:ext>
            </a:extLst>
          </p:cNvPr>
          <p:cNvSpPr/>
          <p:nvPr/>
        </p:nvSpPr>
        <p:spPr>
          <a:xfrm>
            <a:off x="8524777" y="5016964"/>
            <a:ext cx="403860" cy="403860"/>
          </a:xfrm>
          <a:custGeom>
            <a:avLst/>
            <a:gdLst/>
            <a:ahLst/>
            <a:cxnLst/>
            <a:rect l="l" t="t" r="r" b="b"/>
            <a:pathLst>
              <a:path w="403859" h="403860">
                <a:moveTo>
                  <a:pt x="0" y="201930"/>
                </a:moveTo>
                <a:lnTo>
                  <a:pt x="5333" y="155634"/>
                </a:lnTo>
                <a:lnTo>
                  <a:pt x="20527" y="113133"/>
                </a:lnTo>
                <a:lnTo>
                  <a:pt x="44367" y="75640"/>
                </a:lnTo>
                <a:lnTo>
                  <a:pt x="75640" y="44367"/>
                </a:lnTo>
                <a:lnTo>
                  <a:pt x="113133" y="20527"/>
                </a:lnTo>
                <a:lnTo>
                  <a:pt x="155634" y="5333"/>
                </a:lnTo>
                <a:lnTo>
                  <a:pt x="201929" y="0"/>
                </a:lnTo>
                <a:lnTo>
                  <a:pt x="248225" y="5333"/>
                </a:lnTo>
                <a:lnTo>
                  <a:pt x="290726" y="20527"/>
                </a:lnTo>
                <a:lnTo>
                  <a:pt x="328219" y="44367"/>
                </a:lnTo>
                <a:lnTo>
                  <a:pt x="359492" y="75640"/>
                </a:lnTo>
                <a:lnTo>
                  <a:pt x="383332" y="113133"/>
                </a:lnTo>
                <a:lnTo>
                  <a:pt x="398525" y="155634"/>
                </a:lnTo>
                <a:lnTo>
                  <a:pt x="403859" y="201930"/>
                </a:lnTo>
                <a:lnTo>
                  <a:pt x="398525" y="248225"/>
                </a:lnTo>
                <a:lnTo>
                  <a:pt x="383332" y="290726"/>
                </a:lnTo>
                <a:lnTo>
                  <a:pt x="359492" y="328219"/>
                </a:lnTo>
                <a:lnTo>
                  <a:pt x="328219" y="359492"/>
                </a:lnTo>
                <a:lnTo>
                  <a:pt x="290726" y="383332"/>
                </a:lnTo>
                <a:lnTo>
                  <a:pt x="248225" y="398526"/>
                </a:lnTo>
                <a:lnTo>
                  <a:pt x="201929" y="403860"/>
                </a:lnTo>
                <a:lnTo>
                  <a:pt x="155634" y="398526"/>
                </a:lnTo>
                <a:lnTo>
                  <a:pt x="113133" y="383332"/>
                </a:lnTo>
                <a:lnTo>
                  <a:pt x="75640" y="359492"/>
                </a:lnTo>
                <a:lnTo>
                  <a:pt x="44367" y="328219"/>
                </a:lnTo>
                <a:lnTo>
                  <a:pt x="20527" y="290726"/>
                </a:lnTo>
                <a:lnTo>
                  <a:pt x="5333" y="248225"/>
                </a:lnTo>
                <a:lnTo>
                  <a:pt x="0" y="20193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7413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、电刺激采精法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1065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110"/>
              </a:spcBef>
              <a:buNone/>
            </a:pPr>
            <a:r>
              <a:rPr lang="zh-CN" altLang="en-US" sz="2400" dirty="0"/>
              <a:t>电刺激采精法是通过电流刺激公畜射精。此法适合于失去爬跨能力的台畜、异常胆小的公畜和野生动物。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332297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、假阴道法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7040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）假阴道采精法（公羊）</a:t>
            </a:r>
            <a:endParaRPr lang="en-US" altLang="zh-CN" sz="2400" b="1" dirty="0"/>
          </a:p>
          <a:p>
            <a:pPr marL="0" indent="0" algn="ctr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000" dirty="0">
                <a:solidFill>
                  <a:srgbClr val="404040"/>
                </a:solidFill>
              </a:rPr>
              <a:t>公羊采精注意事项</a:t>
            </a:r>
            <a:endParaRPr lang="zh-CN" altLang="en-US" sz="2000" b="1" dirty="0">
              <a:latin typeface="Segoe UI Emoji"/>
              <a:cs typeface="Segoe UI Emoji"/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DCA86837-ACB4-463A-8AA7-91308B49B51D}"/>
              </a:ext>
            </a:extLst>
          </p:cNvPr>
          <p:cNvSpPr/>
          <p:nvPr/>
        </p:nvSpPr>
        <p:spPr>
          <a:xfrm>
            <a:off x="1447546" y="4722500"/>
            <a:ext cx="9464040" cy="1268095"/>
          </a:xfrm>
          <a:custGeom>
            <a:avLst/>
            <a:gdLst/>
            <a:ahLst/>
            <a:cxnLst/>
            <a:rect l="l" t="t" r="r" b="b"/>
            <a:pathLst>
              <a:path w="9464040" h="1268095">
                <a:moveTo>
                  <a:pt x="8830056" y="0"/>
                </a:moveTo>
                <a:lnTo>
                  <a:pt x="8830056" y="316992"/>
                </a:lnTo>
                <a:lnTo>
                  <a:pt x="0" y="316992"/>
                </a:lnTo>
                <a:lnTo>
                  <a:pt x="316992" y="633984"/>
                </a:lnTo>
                <a:lnTo>
                  <a:pt x="0" y="950976"/>
                </a:lnTo>
                <a:lnTo>
                  <a:pt x="8830056" y="950976"/>
                </a:lnTo>
                <a:lnTo>
                  <a:pt x="8830056" y="1267968"/>
                </a:lnTo>
                <a:lnTo>
                  <a:pt x="9464040" y="633984"/>
                </a:lnTo>
                <a:lnTo>
                  <a:pt x="8830056" y="0"/>
                </a:lnTo>
                <a:close/>
              </a:path>
            </a:pathLst>
          </a:custGeom>
          <a:solidFill>
            <a:srgbClr val="C2D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7E7025BC-6069-4EF1-8577-9C229150A20E}"/>
              </a:ext>
            </a:extLst>
          </p:cNvPr>
          <p:cNvSpPr txBox="1"/>
          <p:nvPr/>
        </p:nvSpPr>
        <p:spPr>
          <a:xfrm>
            <a:off x="1596135" y="3822730"/>
            <a:ext cx="245808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100"/>
              </a:lnSpc>
              <a:spcBef>
                <a:spcPts val="100"/>
              </a:spcBef>
            </a:pPr>
            <a:r>
              <a:rPr sz="1600" spc="-5" dirty="0">
                <a:latin typeface="微软雅黑"/>
                <a:cs typeface="微软雅黑"/>
              </a:rPr>
              <a:t>严格遵守消毒技术要求，所 有采精用具未经消毒不得使 用。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586514CD-ABEE-40EF-83F7-252D8055EBA0}"/>
              </a:ext>
            </a:extLst>
          </p:cNvPr>
          <p:cNvSpPr/>
          <p:nvPr/>
        </p:nvSpPr>
        <p:spPr>
          <a:xfrm>
            <a:off x="2683510" y="5197987"/>
            <a:ext cx="283845" cy="317500"/>
          </a:xfrm>
          <a:custGeom>
            <a:avLst/>
            <a:gdLst/>
            <a:ahLst/>
            <a:cxnLst/>
            <a:rect l="l" t="t" r="r" b="b"/>
            <a:pathLst>
              <a:path w="283844" h="317500">
                <a:moveTo>
                  <a:pt x="141731" y="0"/>
                </a:moveTo>
                <a:lnTo>
                  <a:pt x="96950" y="8083"/>
                </a:lnTo>
                <a:lnTo>
                  <a:pt x="58046" y="30589"/>
                </a:lnTo>
                <a:lnTo>
                  <a:pt x="27358" y="64904"/>
                </a:lnTo>
                <a:lnTo>
                  <a:pt x="7229" y="108411"/>
                </a:lnTo>
                <a:lnTo>
                  <a:pt x="0" y="158495"/>
                </a:lnTo>
                <a:lnTo>
                  <a:pt x="7229" y="208580"/>
                </a:lnTo>
                <a:lnTo>
                  <a:pt x="27358" y="252087"/>
                </a:lnTo>
                <a:lnTo>
                  <a:pt x="58046" y="286402"/>
                </a:lnTo>
                <a:lnTo>
                  <a:pt x="96950" y="308908"/>
                </a:lnTo>
                <a:lnTo>
                  <a:pt x="141731" y="316991"/>
                </a:lnTo>
                <a:lnTo>
                  <a:pt x="186513" y="308908"/>
                </a:lnTo>
                <a:lnTo>
                  <a:pt x="225417" y="286402"/>
                </a:lnTo>
                <a:lnTo>
                  <a:pt x="256105" y="252087"/>
                </a:lnTo>
                <a:lnTo>
                  <a:pt x="276234" y="208580"/>
                </a:lnTo>
                <a:lnTo>
                  <a:pt x="283463" y="158495"/>
                </a:lnTo>
                <a:lnTo>
                  <a:pt x="276234" y="108411"/>
                </a:lnTo>
                <a:lnTo>
                  <a:pt x="256105" y="64904"/>
                </a:lnTo>
                <a:lnTo>
                  <a:pt x="225417" y="30589"/>
                </a:lnTo>
                <a:lnTo>
                  <a:pt x="186513" y="8083"/>
                </a:lnTo>
                <a:lnTo>
                  <a:pt x="141731" y="0"/>
                </a:lnTo>
                <a:close/>
              </a:path>
            </a:pathLst>
          </a:custGeom>
          <a:solidFill>
            <a:srgbClr val="50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FA9D0B42-3201-4E0A-AD3D-6A88EDD18DFA}"/>
              </a:ext>
            </a:extLst>
          </p:cNvPr>
          <p:cNvSpPr/>
          <p:nvPr/>
        </p:nvSpPr>
        <p:spPr>
          <a:xfrm>
            <a:off x="2683510" y="5197987"/>
            <a:ext cx="283845" cy="317500"/>
          </a:xfrm>
          <a:custGeom>
            <a:avLst/>
            <a:gdLst/>
            <a:ahLst/>
            <a:cxnLst/>
            <a:rect l="l" t="t" r="r" b="b"/>
            <a:pathLst>
              <a:path w="283844" h="317500">
                <a:moveTo>
                  <a:pt x="0" y="158495"/>
                </a:moveTo>
                <a:lnTo>
                  <a:pt x="7229" y="108411"/>
                </a:lnTo>
                <a:lnTo>
                  <a:pt x="27358" y="64904"/>
                </a:lnTo>
                <a:lnTo>
                  <a:pt x="58046" y="30589"/>
                </a:lnTo>
                <a:lnTo>
                  <a:pt x="96950" y="8083"/>
                </a:lnTo>
                <a:lnTo>
                  <a:pt x="141731" y="0"/>
                </a:lnTo>
                <a:lnTo>
                  <a:pt x="186513" y="8083"/>
                </a:lnTo>
                <a:lnTo>
                  <a:pt x="225417" y="30589"/>
                </a:lnTo>
                <a:lnTo>
                  <a:pt x="256105" y="64904"/>
                </a:lnTo>
                <a:lnTo>
                  <a:pt x="276234" y="108411"/>
                </a:lnTo>
                <a:lnTo>
                  <a:pt x="283463" y="158495"/>
                </a:lnTo>
                <a:lnTo>
                  <a:pt x="276234" y="208580"/>
                </a:lnTo>
                <a:lnTo>
                  <a:pt x="256105" y="252087"/>
                </a:lnTo>
                <a:lnTo>
                  <a:pt x="225417" y="286402"/>
                </a:lnTo>
                <a:lnTo>
                  <a:pt x="186513" y="308908"/>
                </a:lnTo>
                <a:lnTo>
                  <a:pt x="141731" y="316991"/>
                </a:lnTo>
                <a:lnTo>
                  <a:pt x="96950" y="308908"/>
                </a:lnTo>
                <a:lnTo>
                  <a:pt x="58046" y="286402"/>
                </a:lnTo>
                <a:lnTo>
                  <a:pt x="27358" y="252087"/>
                </a:lnTo>
                <a:lnTo>
                  <a:pt x="7229" y="208580"/>
                </a:lnTo>
                <a:lnTo>
                  <a:pt x="0" y="158495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46142419-AABB-4FC9-83ED-1A6BB2C47B1B}"/>
              </a:ext>
            </a:extLst>
          </p:cNvPr>
          <p:cNvSpPr txBox="1"/>
          <p:nvPr/>
        </p:nvSpPr>
        <p:spPr>
          <a:xfrm>
            <a:off x="4373371" y="5710712"/>
            <a:ext cx="26650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4345" marR="5080" indent="-462280">
              <a:lnSpc>
                <a:spcPct val="150000"/>
              </a:lnSpc>
              <a:spcBef>
                <a:spcPts val="100"/>
              </a:spcBef>
            </a:pPr>
            <a:r>
              <a:rPr sz="1600" spc="-5" dirty="0">
                <a:latin typeface="微软雅黑"/>
                <a:cs typeface="微软雅黑"/>
              </a:rPr>
              <a:t>假阴道</a:t>
            </a:r>
            <a:r>
              <a:rPr sz="1600" spc="5" dirty="0">
                <a:latin typeface="微软雅黑"/>
                <a:cs typeface="微软雅黑"/>
              </a:rPr>
              <a:t>内</a:t>
            </a:r>
            <a:r>
              <a:rPr sz="1600" spc="-5" dirty="0">
                <a:latin typeface="微软雅黑"/>
                <a:cs typeface="微软雅黑"/>
              </a:rPr>
              <a:t>的温</a:t>
            </a:r>
            <a:r>
              <a:rPr sz="1600" spc="5" dirty="0">
                <a:latin typeface="微软雅黑"/>
                <a:cs typeface="微软雅黑"/>
              </a:rPr>
              <a:t>度</a:t>
            </a:r>
            <a:r>
              <a:rPr sz="1600" spc="-5" dirty="0">
                <a:latin typeface="微软雅黑"/>
                <a:cs typeface="微软雅黑"/>
              </a:rPr>
              <a:t>应严格</a:t>
            </a:r>
            <a:r>
              <a:rPr sz="1600" spc="5" dirty="0">
                <a:latin typeface="微软雅黑"/>
                <a:cs typeface="微软雅黑"/>
              </a:rPr>
              <a:t>控</a:t>
            </a:r>
            <a:r>
              <a:rPr sz="1600" spc="-5" dirty="0">
                <a:latin typeface="微软雅黑"/>
                <a:cs typeface="微软雅黑"/>
              </a:rPr>
              <a:t>制， 不能过高或过低。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id="{A0413E4A-C4A9-48A1-9363-52928359AC64}"/>
              </a:ext>
            </a:extLst>
          </p:cNvPr>
          <p:cNvSpPr/>
          <p:nvPr/>
        </p:nvSpPr>
        <p:spPr>
          <a:xfrm>
            <a:off x="5563869" y="5197987"/>
            <a:ext cx="285115" cy="317500"/>
          </a:xfrm>
          <a:custGeom>
            <a:avLst/>
            <a:gdLst/>
            <a:ahLst/>
            <a:cxnLst/>
            <a:rect l="l" t="t" r="r" b="b"/>
            <a:pathLst>
              <a:path w="285114" h="317500">
                <a:moveTo>
                  <a:pt x="142494" y="0"/>
                </a:moveTo>
                <a:lnTo>
                  <a:pt x="97438" y="8083"/>
                </a:lnTo>
                <a:lnTo>
                  <a:pt x="58320" y="30589"/>
                </a:lnTo>
                <a:lnTo>
                  <a:pt x="27480" y="64904"/>
                </a:lnTo>
                <a:lnTo>
                  <a:pt x="7260" y="108411"/>
                </a:lnTo>
                <a:lnTo>
                  <a:pt x="0" y="158495"/>
                </a:lnTo>
                <a:lnTo>
                  <a:pt x="7260" y="208580"/>
                </a:lnTo>
                <a:lnTo>
                  <a:pt x="27480" y="252087"/>
                </a:lnTo>
                <a:lnTo>
                  <a:pt x="58320" y="286402"/>
                </a:lnTo>
                <a:lnTo>
                  <a:pt x="97438" y="308908"/>
                </a:lnTo>
                <a:lnTo>
                  <a:pt x="142494" y="316991"/>
                </a:lnTo>
                <a:lnTo>
                  <a:pt x="187549" y="308908"/>
                </a:lnTo>
                <a:lnTo>
                  <a:pt x="226667" y="286402"/>
                </a:lnTo>
                <a:lnTo>
                  <a:pt x="257507" y="252087"/>
                </a:lnTo>
                <a:lnTo>
                  <a:pt x="277727" y="208580"/>
                </a:lnTo>
                <a:lnTo>
                  <a:pt x="284988" y="158495"/>
                </a:lnTo>
                <a:lnTo>
                  <a:pt x="277727" y="108411"/>
                </a:lnTo>
                <a:lnTo>
                  <a:pt x="257507" y="64904"/>
                </a:lnTo>
                <a:lnTo>
                  <a:pt x="226667" y="30589"/>
                </a:lnTo>
                <a:lnTo>
                  <a:pt x="187549" y="8083"/>
                </a:lnTo>
                <a:lnTo>
                  <a:pt x="142494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996DC72F-BE83-4E02-BFF7-4CAABDE76360}"/>
              </a:ext>
            </a:extLst>
          </p:cNvPr>
          <p:cNvSpPr/>
          <p:nvPr/>
        </p:nvSpPr>
        <p:spPr>
          <a:xfrm>
            <a:off x="5563869" y="5197987"/>
            <a:ext cx="285115" cy="317500"/>
          </a:xfrm>
          <a:custGeom>
            <a:avLst/>
            <a:gdLst/>
            <a:ahLst/>
            <a:cxnLst/>
            <a:rect l="l" t="t" r="r" b="b"/>
            <a:pathLst>
              <a:path w="285114" h="317500">
                <a:moveTo>
                  <a:pt x="0" y="158495"/>
                </a:moveTo>
                <a:lnTo>
                  <a:pt x="7260" y="108411"/>
                </a:lnTo>
                <a:lnTo>
                  <a:pt x="27480" y="64904"/>
                </a:lnTo>
                <a:lnTo>
                  <a:pt x="58320" y="30589"/>
                </a:lnTo>
                <a:lnTo>
                  <a:pt x="97438" y="8083"/>
                </a:lnTo>
                <a:lnTo>
                  <a:pt x="142494" y="0"/>
                </a:lnTo>
                <a:lnTo>
                  <a:pt x="187549" y="8083"/>
                </a:lnTo>
                <a:lnTo>
                  <a:pt x="226667" y="30589"/>
                </a:lnTo>
                <a:lnTo>
                  <a:pt x="257507" y="64904"/>
                </a:lnTo>
                <a:lnTo>
                  <a:pt x="277727" y="108411"/>
                </a:lnTo>
                <a:lnTo>
                  <a:pt x="284988" y="158495"/>
                </a:lnTo>
                <a:lnTo>
                  <a:pt x="277727" y="208580"/>
                </a:lnTo>
                <a:lnTo>
                  <a:pt x="257507" y="252087"/>
                </a:lnTo>
                <a:lnTo>
                  <a:pt x="226667" y="286402"/>
                </a:lnTo>
                <a:lnTo>
                  <a:pt x="187549" y="308908"/>
                </a:lnTo>
                <a:lnTo>
                  <a:pt x="142494" y="316991"/>
                </a:lnTo>
                <a:lnTo>
                  <a:pt x="97438" y="308908"/>
                </a:lnTo>
                <a:lnTo>
                  <a:pt x="58320" y="286402"/>
                </a:lnTo>
                <a:lnTo>
                  <a:pt x="27480" y="252087"/>
                </a:lnTo>
                <a:lnTo>
                  <a:pt x="7260" y="208580"/>
                </a:lnTo>
                <a:lnTo>
                  <a:pt x="0" y="15849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3FE62DC0-7D7D-4B79-A27E-740B85D7AC1D}"/>
              </a:ext>
            </a:extLst>
          </p:cNvPr>
          <p:cNvSpPr txBox="1"/>
          <p:nvPr/>
        </p:nvSpPr>
        <p:spPr>
          <a:xfrm>
            <a:off x="7360411" y="3457351"/>
            <a:ext cx="2458085" cy="1489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0100"/>
              </a:lnSpc>
              <a:spcBef>
                <a:spcPts val="95"/>
              </a:spcBef>
            </a:pPr>
            <a:r>
              <a:rPr sz="1600" spc="-5" dirty="0">
                <a:latin typeface="微软雅黑"/>
                <a:cs typeface="微软雅黑"/>
              </a:rPr>
              <a:t>采精时，假阴道应置于水平 斜向上</a:t>
            </a:r>
            <a:r>
              <a:rPr sz="1600" spc="-5" dirty="0">
                <a:latin typeface="Arial"/>
                <a:cs typeface="Arial"/>
              </a:rPr>
              <a:t>30</a:t>
            </a:r>
            <a:r>
              <a:rPr sz="1600" spc="-10" dirty="0">
                <a:latin typeface="Arial"/>
                <a:cs typeface="Arial"/>
              </a:rPr>
              <a:t>-</a:t>
            </a:r>
            <a:r>
              <a:rPr sz="1600" spc="-5" dirty="0">
                <a:latin typeface="Arial"/>
                <a:cs typeface="Arial"/>
              </a:rPr>
              <a:t>45</a:t>
            </a:r>
            <a:r>
              <a:rPr sz="1575" baseline="26455" dirty="0">
                <a:latin typeface="Arial"/>
                <a:cs typeface="Arial"/>
              </a:rPr>
              <a:t>o</a:t>
            </a:r>
            <a:r>
              <a:rPr sz="1600" spc="-5" dirty="0">
                <a:latin typeface="微软雅黑"/>
                <a:cs typeface="微软雅黑"/>
              </a:rPr>
              <a:t>之间，决不能 向下倾斜，否则公羊射精不 多或不射精。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E69B3DA3-4BB2-4D7E-80A5-E4D381A3487C}"/>
              </a:ext>
            </a:extLst>
          </p:cNvPr>
          <p:cNvSpPr/>
          <p:nvPr/>
        </p:nvSpPr>
        <p:spPr>
          <a:xfrm>
            <a:off x="8445754" y="5197987"/>
            <a:ext cx="285115" cy="317500"/>
          </a:xfrm>
          <a:custGeom>
            <a:avLst/>
            <a:gdLst/>
            <a:ahLst/>
            <a:cxnLst/>
            <a:rect l="l" t="t" r="r" b="b"/>
            <a:pathLst>
              <a:path w="285115" h="317500">
                <a:moveTo>
                  <a:pt x="142493" y="0"/>
                </a:moveTo>
                <a:lnTo>
                  <a:pt x="97438" y="8083"/>
                </a:lnTo>
                <a:lnTo>
                  <a:pt x="58320" y="30589"/>
                </a:lnTo>
                <a:lnTo>
                  <a:pt x="27480" y="64904"/>
                </a:lnTo>
                <a:lnTo>
                  <a:pt x="7260" y="108411"/>
                </a:lnTo>
                <a:lnTo>
                  <a:pt x="0" y="158495"/>
                </a:lnTo>
                <a:lnTo>
                  <a:pt x="7260" y="208580"/>
                </a:lnTo>
                <a:lnTo>
                  <a:pt x="27480" y="252087"/>
                </a:lnTo>
                <a:lnTo>
                  <a:pt x="58320" y="286402"/>
                </a:lnTo>
                <a:lnTo>
                  <a:pt x="97438" y="308908"/>
                </a:lnTo>
                <a:lnTo>
                  <a:pt x="142493" y="316991"/>
                </a:lnTo>
                <a:lnTo>
                  <a:pt x="187549" y="308908"/>
                </a:lnTo>
                <a:lnTo>
                  <a:pt x="226667" y="286402"/>
                </a:lnTo>
                <a:lnTo>
                  <a:pt x="257507" y="252087"/>
                </a:lnTo>
                <a:lnTo>
                  <a:pt x="277727" y="208580"/>
                </a:lnTo>
                <a:lnTo>
                  <a:pt x="284987" y="158495"/>
                </a:lnTo>
                <a:lnTo>
                  <a:pt x="277727" y="108411"/>
                </a:lnTo>
                <a:lnTo>
                  <a:pt x="257507" y="64904"/>
                </a:lnTo>
                <a:lnTo>
                  <a:pt x="226667" y="30589"/>
                </a:lnTo>
                <a:lnTo>
                  <a:pt x="187549" y="8083"/>
                </a:lnTo>
                <a:lnTo>
                  <a:pt x="142493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CD566C26-3121-438C-9AFC-F68E185E9C4B}"/>
              </a:ext>
            </a:extLst>
          </p:cNvPr>
          <p:cNvSpPr/>
          <p:nvPr/>
        </p:nvSpPr>
        <p:spPr>
          <a:xfrm>
            <a:off x="8445754" y="5197987"/>
            <a:ext cx="285115" cy="317500"/>
          </a:xfrm>
          <a:custGeom>
            <a:avLst/>
            <a:gdLst/>
            <a:ahLst/>
            <a:cxnLst/>
            <a:rect l="l" t="t" r="r" b="b"/>
            <a:pathLst>
              <a:path w="285115" h="317500">
                <a:moveTo>
                  <a:pt x="0" y="158495"/>
                </a:moveTo>
                <a:lnTo>
                  <a:pt x="7260" y="108411"/>
                </a:lnTo>
                <a:lnTo>
                  <a:pt x="27480" y="64904"/>
                </a:lnTo>
                <a:lnTo>
                  <a:pt x="58320" y="30589"/>
                </a:lnTo>
                <a:lnTo>
                  <a:pt x="97438" y="8083"/>
                </a:lnTo>
                <a:lnTo>
                  <a:pt x="142493" y="0"/>
                </a:lnTo>
                <a:lnTo>
                  <a:pt x="187549" y="8083"/>
                </a:lnTo>
                <a:lnTo>
                  <a:pt x="226667" y="30589"/>
                </a:lnTo>
                <a:lnTo>
                  <a:pt x="257507" y="64904"/>
                </a:lnTo>
                <a:lnTo>
                  <a:pt x="277727" y="108411"/>
                </a:lnTo>
                <a:lnTo>
                  <a:pt x="284987" y="158495"/>
                </a:lnTo>
                <a:lnTo>
                  <a:pt x="277727" y="208580"/>
                </a:lnTo>
                <a:lnTo>
                  <a:pt x="257507" y="252087"/>
                </a:lnTo>
                <a:lnTo>
                  <a:pt x="226667" y="286402"/>
                </a:lnTo>
                <a:lnTo>
                  <a:pt x="187549" y="308908"/>
                </a:lnTo>
                <a:lnTo>
                  <a:pt x="142493" y="316991"/>
                </a:lnTo>
                <a:lnTo>
                  <a:pt x="97438" y="308908"/>
                </a:lnTo>
                <a:lnTo>
                  <a:pt x="58320" y="286402"/>
                </a:lnTo>
                <a:lnTo>
                  <a:pt x="27480" y="252087"/>
                </a:lnTo>
                <a:lnTo>
                  <a:pt x="7260" y="208580"/>
                </a:lnTo>
                <a:lnTo>
                  <a:pt x="0" y="158495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129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、假阴道法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2</a:t>
            </a:r>
            <a:r>
              <a:rPr lang="zh-CN" altLang="en-US" sz="2400" b="1" dirty="0"/>
              <a:t>）假阴道采精法（公牛）</a:t>
            </a:r>
            <a:endParaRPr lang="en-US" altLang="zh-CN" sz="2400" b="1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B4101F72-82EF-44F7-8690-45391483C986}"/>
              </a:ext>
            </a:extLst>
          </p:cNvPr>
          <p:cNvSpPr/>
          <p:nvPr/>
        </p:nvSpPr>
        <p:spPr>
          <a:xfrm>
            <a:off x="778633" y="3057319"/>
            <a:ext cx="4883430" cy="37822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886D9CBC-8A5C-4C10-83EC-34E0CC6C9FAA}"/>
              </a:ext>
            </a:extLst>
          </p:cNvPr>
          <p:cNvSpPr txBox="1"/>
          <p:nvPr/>
        </p:nvSpPr>
        <p:spPr>
          <a:xfrm>
            <a:off x="6907276" y="3668102"/>
            <a:ext cx="4597400" cy="19554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 err="1">
                <a:solidFill>
                  <a:srgbClr val="6FAC46"/>
                </a:solidFill>
                <a:latin typeface="微软雅黑"/>
                <a:cs typeface="微软雅黑"/>
              </a:rPr>
              <a:t>假阴道采精法</a:t>
            </a:r>
            <a:endParaRPr sz="1800" dirty="0">
              <a:latin typeface="微软雅黑"/>
              <a:cs typeface="微软雅黑"/>
            </a:endParaRPr>
          </a:p>
          <a:p>
            <a:pPr marL="12700" marR="5080">
              <a:lnSpc>
                <a:spcPct val="150000"/>
              </a:lnSpc>
              <a:spcBef>
                <a:spcPts val="360"/>
              </a:spcBef>
            </a:pPr>
            <a:r>
              <a:rPr sz="1800" dirty="0">
                <a:latin typeface="微软雅黑"/>
                <a:cs typeface="微软雅黑"/>
              </a:rPr>
              <a:t>采精员站在台牛的右侧，当公牛爬上台牛时， 迅速跨前一步，左手托住包皮，右手持假阴 道，使阴茎自然插入假阴道内，公牛后肢跳 起，臀部用力向前一冲，即已完成射精。</a:t>
            </a:r>
          </a:p>
        </p:txBody>
      </p:sp>
    </p:spTree>
    <p:extLst>
      <p:ext uri="{BB962C8B-B14F-4D97-AF65-F5344CB8AC3E}">
        <p14:creationId xmlns:p14="http://schemas.microsoft.com/office/powerpoint/2010/main" val="1252296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、假阴道法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7040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2</a:t>
            </a:r>
            <a:r>
              <a:rPr lang="zh-CN" altLang="en-US" sz="2400" b="1" dirty="0"/>
              <a:t>）假阴道采精法（公牛）</a:t>
            </a:r>
            <a:endParaRPr lang="en-US" altLang="zh-CN" sz="2400" b="1" dirty="0"/>
          </a:p>
          <a:p>
            <a:pPr marL="0" indent="0" algn="ctr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000" dirty="0">
                <a:solidFill>
                  <a:srgbClr val="404040"/>
                </a:solidFill>
              </a:rPr>
              <a:t>公牛采精注意事项</a:t>
            </a:r>
            <a:endParaRPr lang="zh-CN" altLang="en-US" sz="2000" b="1" dirty="0">
              <a:latin typeface="Segoe UI Emoji"/>
              <a:cs typeface="Segoe UI Emoji"/>
            </a:endParaRPr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43567180-69B9-49A4-A31A-E2E1BF50949A}"/>
              </a:ext>
            </a:extLst>
          </p:cNvPr>
          <p:cNvSpPr/>
          <p:nvPr/>
        </p:nvSpPr>
        <p:spPr>
          <a:xfrm>
            <a:off x="1357630" y="4065957"/>
            <a:ext cx="9996170" cy="1876425"/>
          </a:xfrm>
          <a:custGeom>
            <a:avLst/>
            <a:gdLst/>
            <a:ahLst/>
            <a:cxnLst/>
            <a:rect l="l" t="t" r="r" b="b"/>
            <a:pathLst>
              <a:path w="9996170" h="1876425">
                <a:moveTo>
                  <a:pt x="9057894" y="0"/>
                </a:moveTo>
                <a:lnTo>
                  <a:pt x="9057894" y="469011"/>
                </a:lnTo>
                <a:lnTo>
                  <a:pt x="0" y="469011"/>
                </a:lnTo>
                <a:lnTo>
                  <a:pt x="469011" y="938022"/>
                </a:lnTo>
                <a:lnTo>
                  <a:pt x="0" y="1407033"/>
                </a:lnTo>
                <a:lnTo>
                  <a:pt x="9057894" y="1407033"/>
                </a:lnTo>
                <a:lnTo>
                  <a:pt x="9057894" y="1876044"/>
                </a:lnTo>
                <a:lnTo>
                  <a:pt x="9995916" y="938022"/>
                </a:lnTo>
                <a:lnTo>
                  <a:pt x="9057894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6E9C38DC-41E5-4F33-99FB-4D6720A92435}"/>
              </a:ext>
            </a:extLst>
          </p:cNvPr>
          <p:cNvSpPr txBox="1"/>
          <p:nvPr/>
        </p:nvSpPr>
        <p:spPr>
          <a:xfrm>
            <a:off x="1480821" y="3669107"/>
            <a:ext cx="266065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0" marR="5080" indent="-451484">
              <a:lnSpc>
                <a:spcPct val="1502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404040"/>
                </a:solidFill>
                <a:latin typeface="微软雅黑"/>
                <a:cs typeface="微软雅黑"/>
              </a:rPr>
              <a:t>采精前用水喷洒采精场地，采 精场每周消毒</a:t>
            </a:r>
            <a:r>
              <a:rPr sz="1600" b="1" spc="-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1600" b="1" spc="-5" dirty="0">
                <a:solidFill>
                  <a:srgbClr val="404040"/>
                </a:solidFill>
                <a:latin typeface="微软雅黑"/>
                <a:cs typeface="微软雅黑"/>
              </a:rPr>
              <a:t>次；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57E58686-04A6-4583-8FB7-DB96A8D14956}"/>
              </a:ext>
            </a:extLst>
          </p:cNvPr>
          <p:cNvSpPr/>
          <p:nvPr/>
        </p:nvSpPr>
        <p:spPr>
          <a:xfrm>
            <a:off x="2576831" y="4768521"/>
            <a:ext cx="469900" cy="469900"/>
          </a:xfrm>
          <a:custGeom>
            <a:avLst/>
            <a:gdLst/>
            <a:ahLst/>
            <a:cxnLst/>
            <a:rect l="l" t="t" r="r" b="b"/>
            <a:pathLst>
              <a:path w="469900" h="469900">
                <a:moveTo>
                  <a:pt x="234696" y="0"/>
                </a:moveTo>
                <a:lnTo>
                  <a:pt x="187382" y="4766"/>
                </a:lnTo>
                <a:lnTo>
                  <a:pt x="143321" y="18436"/>
                </a:lnTo>
                <a:lnTo>
                  <a:pt x="103454" y="40069"/>
                </a:lnTo>
                <a:lnTo>
                  <a:pt x="68722" y="68722"/>
                </a:lnTo>
                <a:lnTo>
                  <a:pt x="40069" y="103454"/>
                </a:lnTo>
                <a:lnTo>
                  <a:pt x="18436" y="143321"/>
                </a:lnTo>
                <a:lnTo>
                  <a:pt x="4766" y="187382"/>
                </a:lnTo>
                <a:lnTo>
                  <a:pt x="0" y="234696"/>
                </a:lnTo>
                <a:lnTo>
                  <a:pt x="4766" y="282009"/>
                </a:lnTo>
                <a:lnTo>
                  <a:pt x="18436" y="326070"/>
                </a:lnTo>
                <a:lnTo>
                  <a:pt x="40069" y="365937"/>
                </a:lnTo>
                <a:lnTo>
                  <a:pt x="68722" y="400669"/>
                </a:lnTo>
                <a:lnTo>
                  <a:pt x="103454" y="429322"/>
                </a:lnTo>
                <a:lnTo>
                  <a:pt x="143321" y="450955"/>
                </a:lnTo>
                <a:lnTo>
                  <a:pt x="187382" y="464625"/>
                </a:lnTo>
                <a:lnTo>
                  <a:pt x="234696" y="469392"/>
                </a:lnTo>
                <a:lnTo>
                  <a:pt x="282009" y="464625"/>
                </a:lnTo>
                <a:lnTo>
                  <a:pt x="326070" y="450955"/>
                </a:lnTo>
                <a:lnTo>
                  <a:pt x="365937" y="429322"/>
                </a:lnTo>
                <a:lnTo>
                  <a:pt x="400669" y="400669"/>
                </a:lnTo>
                <a:lnTo>
                  <a:pt x="429322" y="365937"/>
                </a:lnTo>
                <a:lnTo>
                  <a:pt x="450955" y="326070"/>
                </a:lnTo>
                <a:lnTo>
                  <a:pt x="464625" y="282009"/>
                </a:lnTo>
                <a:lnTo>
                  <a:pt x="469392" y="234696"/>
                </a:lnTo>
                <a:lnTo>
                  <a:pt x="464625" y="187382"/>
                </a:lnTo>
                <a:lnTo>
                  <a:pt x="450955" y="143321"/>
                </a:lnTo>
                <a:lnTo>
                  <a:pt x="429322" y="103454"/>
                </a:lnTo>
                <a:lnTo>
                  <a:pt x="400669" y="68722"/>
                </a:lnTo>
                <a:lnTo>
                  <a:pt x="365937" y="40069"/>
                </a:lnTo>
                <a:lnTo>
                  <a:pt x="326070" y="18436"/>
                </a:lnTo>
                <a:lnTo>
                  <a:pt x="282009" y="4766"/>
                </a:lnTo>
                <a:lnTo>
                  <a:pt x="234696" y="0"/>
                </a:lnTo>
                <a:close/>
              </a:path>
            </a:pathLst>
          </a:custGeom>
          <a:solidFill>
            <a:srgbClr val="6FAC46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6">
            <a:extLst>
              <a:ext uri="{FF2B5EF4-FFF2-40B4-BE49-F238E27FC236}">
                <a16:creationId xmlns:a16="http://schemas.microsoft.com/office/drawing/2014/main" id="{62E8B1A9-1FEC-4720-ABDB-82DCFAC14A5C}"/>
              </a:ext>
            </a:extLst>
          </p:cNvPr>
          <p:cNvSpPr/>
          <p:nvPr/>
        </p:nvSpPr>
        <p:spPr>
          <a:xfrm>
            <a:off x="2576831" y="4768521"/>
            <a:ext cx="469900" cy="469900"/>
          </a:xfrm>
          <a:custGeom>
            <a:avLst/>
            <a:gdLst/>
            <a:ahLst/>
            <a:cxnLst/>
            <a:rect l="l" t="t" r="r" b="b"/>
            <a:pathLst>
              <a:path w="469900" h="469900">
                <a:moveTo>
                  <a:pt x="0" y="234696"/>
                </a:moveTo>
                <a:lnTo>
                  <a:pt x="4766" y="187382"/>
                </a:lnTo>
                <a:lnTo>
                  <a:pt x="18436" y="143321"/>
                </a:lnTo>
                <a:lnTo>
                  <a:pt x="40069" y="103454"/>
                </a:lnTo>
                <a:lnTo>
                  <a:pt x="68722" y="68722"/>
                </a:lnTo>
                <a:lnTo>
                  <a:pt x="103454" y="40069"/>
                </a:lnTo>
                <a:lnTo>
                  <a:pt x="143321" y="18436"/>
                </a:lnTo>
                <a:lnTo>
                  <a:pt x="187382" y="4766"/>
                </a:lnTo>
                <a:lnTo>
                  <a:pt x="234696" y="0"/>
                </a:lnTo>
                <a:lnTo>
                  <a:pt x="282009" y="4766"/>
                </a:lnTo>
                <a:lnTo>
                  <a:pt x="326070" y="18436"/>
                </a:lnTo>
                <a:lnTo>
                  <a:pt x="365937" y="40069"/>
                </a:lnTo>
                <a:lnTo>
                  <a:pt x="400669" y="68722"/>
                </a:lnTo>
                <a:lnTo>
                  <a:pt x="429322" y="103454"/>
                </a:lnTo>
                <a:lnTo>
                  <a:pt x="450955" y="143321"/>
                </a:lnTo>
                <a:lnTo>
                  <a:pt x="464625" y="187382"/>
                </a:lnTo>
                <a:lnTo>
                  <a:pt x="469392" y="234696"/>
                </a:lnTo>
                <a:lnTo>
                  <a:pt x="464625" y="282009"/>
                </a:lnTo>
                <a:lnTo>
                  <a:pt x="450955" y="326070"/>
                </a:lnTo>
                <a:lnTo>
                  <a:pt x="429322" y="365937"/>
                </a:lnTo>
                <a:lnTo>
                  <a:pt x="400669" y="400669"/>
                </a:lnTo>
                <a:lnTo>
                  <a:pt x="365937" y="429322"/>
                </a:lnTo>
                <a:lnTo>
                  <a:pt x="326070" y="450955"/>
                </a:lnTo>
                <a:lnTo>
                  <a:pt x="282009" y="464625"/>
                </a:lnTo>
                <a:lnTo>
                  <a:pt x="234696" y="469392"/>
                </a:lnTo>
                <a:lnTo>
                  <a:pt x="187382" y="464625"/>
                </a:lnTo>
                <a:lnTo>
                  <a:pt x="143321" y="450955"/>
                </a:lnTo>
                <a:lnTo>
                  <a:pt x="103454" y="429322"/>
                </a:lnTo>
                <a:lnTo>
                  <a:pt x="68722" y="400669"/>
                </a:lnTo>
                <a:lnTo>
                  <a:pt x="40069" y="365937"/>
                </a:lnTo>
                <a:lnTo>
                  <a:pt x="18436" y="326070"/>
                </a:lnTo>
                <a:lnTo>
                  <a:pt x="4766" y="282009"/>
                </a:lnTo>
                <a:lnTo>
                  <a:pt x="0" y="23469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">
            <a:extLst>
              <a:ext uri="{FF2B5EF4-FFF2-40B4-BE49-F238E27FC236}">
                <a16:creationId xmlns:a16="http://schemas.microsoft.com/office/drawing/2014/main" id="{0914097E-DB21-4501-AE05-334BC9983BDD}"/>
              </a:ext>
            </a:extLst>
          </p:cNvPr>
          <p:cNvSpPr txBox="1"/>
          <p:nvPr/>
        </p:nvSpPr>
        <p:spPr>
          <a:xfrm>
            <a:off x="4268733" y="5514182"/>
            <a:ext cx="3642088" cy="1076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5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404040"/>
                </a:solidFill>
                <a:latin typeface="微软雅黑"/>
                <a:cs typeface="微软雅黑"/>
              </a:rPr>
              <a:t>每头公牛要用单独的假阴道， 不得混用。假阴道内温度保持  </a:t>
            </a:r>
            <a:r>
              <a:rPr sz="1600" b="1" spc="-10" dirty="0">
                <a:solidFill>
                  <a:srgbClr val="404040"/>
                </a:solidFill>
                <a:latin typeface="Arial"/>
                <a:cs typeface="Arial"/>
              </a:rPr>
              <a:t>38-42</a:t>
            </a:r>
            <a:r>
              <a:rPr sz="1600" b="1" spc="-10" dirty="0">
                <a:solidFill>
                  <a:srgbClr val="404040"/>
                </a:solidFill>
                <a:latin typeface="微软雅黑"/>
                <a:cs typeface="微软雅黑"/>
              </a:rPr>
              <a:t>℃，内胎调至</a:t>
            </a:r>
            <a:r>
              <a:rPr sz="1600" b="1" spc="-5" dirty="0">
                <a:solidFill>
                  <a:srgbClr val="404040"/>
                </a:solidFill>
                <a:latin typeface="Arial"/>
                <a:cs typeface="Arial"/>
              </a:rPr>
              <a:t>Y</a:t>
            </a:r>
            <a:r>
              <a:rPr sz="1600" b="1" spc="-10" dirty="0">
                <a:solidFill>
                  <a:srgbClr val="404040"/>
                </a:solidFill>
                <a:latin typeface="微软雅黑"/>
                <a:cs typeface="微软雅黑"/>
              </a:rPr>
              <a:t>型，润 </a:t>
            </a:r>
            <a:r>
              <a:rPr sz="1600" b="1" spc="-5" dirty="0">
                <a:solidFill>
                  <a:srgbClr val="404040"/>
                </a:solidFill>
                <a:latin typeface="微软雅黑"/>
                <a:cs typeface="微软雅黑"/>
              </a:rPr>
              <a:t>滑剂涂抹至假阴道的</a:t>
            </a:r>
            <a:r>
              <a:rPr sz="1600" b="1" spc="-5" dirty="0">
                <a:solidFill>
                  <a:srgbClr val="404040"/>
                </a:solidFill>
                <a:latin typeface="Arial"/>
                <a:cs typeface="Arial"/>
              </a:rPr>
              <a:t>1/3</a:t>
            </a:r>
            <a:r>
              <a:rPr sz="1600" b="1" spc="-5" dirty="0">
                <a:solidFill>
                  <a:srgbClr val="404040"/>
                </a:solidFill>
                <a:latin typeface="微软雅黑"/>
                <a:cs typeface="微软雅黑"/>
              </a:rPr>
              <a:t>处。</a:t>
            </a:r>
            <a:endParaRPr sz="1600" dirty="0">
              <a:latin typeface="微软雅黑"/>
              <a:cs typeface="微软雅黑"/>
            </a:endParaRPr>
          </a:p>
        </p:txBody>
      </p:sp>
      <p:sp>
        <p:nvSpPr>
          <p:cNvPr id="36" name="object 8">
            <a:extLst>
              <a:ext uri="{FF2B5EF4-FFF2-40B4-BE49-F238E27FC236}">
                <a16:creationId xmlns:a16="http://schemas.microsoft.com/office/drawing/2014/main" id="{64D703D6-E9AF-4BD3-A626-E95C8D3E5AF5}"/>
              </a:ext>
            </a:extLst>
          </p:cNvPr>
          <p:cNvSpPr/>
          <p:nvPr/>
        </p:nvSpPr>
        <p:spPr>
          <a:xfrm>
            <a:off x="5621782" y="4768521"/>
            <a:ext cx="467995" cy="469900"/>
          </a:xfrm>
          <a:custGeom>
            <a:avLst/>
            <a:gdLst/>
            <a:ahLst/>
            <a:cxnLst/>
            <a:rect l="l" t="t" r="r" b="b"/>
            <a:pathLst>
              <a:path w="467995" h="469900">
                <a:moveTo>
                  <a:pt x="233933" y="0"/>
                </a:moveTo>
                <a:lnTo>
                  <a:pt x="186799" y="4766"/>
                </a:lnTo>
                <a:lnTo>
                  <a:pt x="142892" y="18436"/>
                </a:lnTo>
                <a:lnTo>
                  <a:pt x="103156" y="40069"/>
                </a:lnTo>
                <a:lnTo>
                  <a:pt x="68532" y="68722"/>
                </a:lnTo>
                <a:lnTo>
                  <a:pt x="39962" y="103454"/>
                </a:lnTo>
                <a:lnTo>
                  <a:pt x="18389" y="143321"/>
                </a:lnTo>
                <a:lnTo>
                  <a:pt x="4754" y="187382"/>
                </a:lnTo>
                <a:lnTo>
                  <a:pt x="0" y="234696"/>
                </a:lnTo>
                <a:lnTo>
                  <a:pt x="4754" y="282009"/>
                </a:lnTo>
                <a:lnTo>
                  <a:pt x="18389" y="326070"/>
                </a:lnTo>
                <a:lnTo>
                  <a:pt x="39962" y="365937"/>
                </a:lnTo>
                <a:lnTo>
                  <a:pt x="68532" y="400669"/>
                </a:lnTo>
                <a:lnTo>
                  <a:pt x="103156" y="429322"/>
                </a:lnTo>
                <a:lnTo>
                  <a:pt x="142892" y="450955"/>
                </a:lnTo>
                <a:lnTo>
                  <a:pt x="186799" y="464625"/>
                </a:lnTo>
                <a:lnTo>
                  <a:pt x="233933" y="469392"/>
                </a:lnTo>
                <a:lnTo>
                  <a:pt x="281068" y="464625"/>
                </a:lnTo>
                <a:lnTo>
                  <a:pt x="324975" y="450955"/>
                </a:lnTo>
                <a:lnTo>
                  <a:pt x="364711" y="429322"/>
                </a:lnTo>
                <a:lnTo>
                  <a:pt x="399335" y="400669"/>
                </a:lnTo>
                <a:lnTo>
                  <a:pt x="427905" y="365937"/>
                </a:lnTo>
                <a:lnTo>
                  <a:pt x="449478" y="326070"/>
                </a:lnTo>
                <a:lnTo>
                  <a:pt x="463113" y="282009"/>
                </a:lnTo>
                <a:lnTo>
                  <a:pt x="467867" y="234696"/>
                </a:lnTo>
                <a:lnTo>
                  <a:pt x="463113" y="187382"/>
                </a:lnTo>
                <a:lnTo>
                  <a:pt x="449478" y="143321"/>
                </a:lnTo>
                <a:lnTo>
                  <a:pt x="427905" y="103454"/>
                </a:lnTo>
                <a:lnTo>
                  <a:pt x="399335" y="68722"/>
                </a:lnTo>
                <a:lnTo>
                  <a:pt x="364711" y="40069"/>
                </a:lnTo>
                <a:lnTo>
                  <a:pt x="324975" y="18436"/>
                </a:lnTo>
                <a:lnTo>
                  <a:pt x="281068" y="4766"/>
                </a:lnTo>
                <a:lnTo>
                  <a:pt x="233933" y="0"/>
                </a:lnTo>
                <a:close/>
              </a:path>
            </a:pathLst>
          </a:custGeom>
          <a:solidFill>
            <a:srgbClr val="6FAC46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9">
            <a:extLst>
              <a:ext uri="{FF2B5EF4-FFF2-40B4-BE49-F238E27FC236}">
                <a16:creationId xmlns:a16="http://schemas.microsoft.com/office/drawing/2014/main" id="{D0BAD419-F01B-44EB-BF06-AB3D24D236A5}"/>
              </a:ext>
            </a:extLst>
          </p:cNvPr>
          <p:cNvSpPr/>
          <p:nvPr/>
        </p:nvSpPr>
        <p:spPr>
          <a:xfrm>
            <a:off x="5621782" y="4768521"/>
            <a:ext cx="467995" cy="469900"/>
          </a:xfrm>
          <a:custGeom>
            <a:avLst/>
            <a:gdLst/>
            <a:ahLst/>
            <a:cxnLst/>
            <a:rect l="l" t="t" r="r" b="b"/>
            <a:pathLst>
              <a:path w="467995" h="469900">
                <a:moveTo>
                  <a:pt x="0" y="234696"/>
                </a:moveTo>
                <a:lnTo>
                  <a:pt x="4754" y="187382"/>
                </a:lnTo>
                <a:lnTo>
                  <a:pt x="18389" y="143321"/>
                </a:lnTo>
                <a:lnTo>
                  <a:pt x="39962" y="103454"/>
                </a:lnTo>
                <a:lnTo>
                  <a:pt x="68532" y="68722"/>
                </a:lnTo>
                <a:lnTo>
                  <a:pt x="103156" y="40069"/>
                </a:lnTo>
                <a:lnTo>
                  <a:pt x="142892" y="18436"/>
                </a:lnTo>
                <a:lnTo>
                  <a:pt x="186799" y="4766"/>
                </a:lnTo>
                <a:lnTo>
                  <a:pt x="233933" y="0"/>
                </a:lnTo>
                <a:lnTo>
                  <a:pt x="281068" y="4766"/>
                </a:lnTo>
                <a:lnTo>
                  <a:pt x="324975" y="18436"/>
                </a:lnTo>
                <a:lnTo>
                  <a:pt x="364711" y="40069"/>
                </a:lnTo>
                <a:lnTo>
                  <a:pt x="399335" y="68722"/>
                </a:lnTo>
                <a:lnTo>
                  <a:pt x="427905" y="103454"/>
                </a:lnTo>
                <a:lnTo>
                  <a:pt x="449478" y="143321"/>
                </a:lnTo>
                <a:lnTo>
                  <a:pt x="463113" y="187382"/>
                </a:lnTo>
                <a:lnTo>
                  <a:pt x="467867" y="234696"/>
                </a:lnTo>
                <a:lnTo>
                  <a:pt x="463113" y="282009"/>
                </a:lnTo>
                <a:lnTo>
                  <a:pt x="449478" y="326070"/>
                </a:lnTo>
                <a:lnTo>
                  <a:pt x="427905" y="365937"/>
                </a:lnTo>
                <a:lnTo>
                  <a:pt x="399335" y="400669"/>
                </a:lnTo>
                <a:lnTo>
                  <a:pt x="364711" y="429322"/>
                </a:lnTo>
                <a:lnTo>
                  <a:pt x="324975" y="450955"/>
                </a:lnTo>
                <a:lnTo>
                  <a:pt x="281068" y="464625"/>
                </a:lnTo>
                <a:lnTo>
                  <a:pt x="233933" y="469392"/>
                </a:lnTo>
                <a:lnTo>
                  <a:pt x="186799" y="464625"/>
                </a:lnTo>
                <a:lnTo>
                  <a:pt x="142892" y="450955"/>
                </a:lnTo>
                <a:lnTo>
                  <a:pt x="103156" y="429322"/>
                </a:lnTo>
                <a:lnTo>
                  <a:pt x="68532" y="400669"/>
                </a:lnTo>
                <a:lnTo>
                  <a:pt x="39962" y="365937"/>
                </a:lnTo>
                <a:lnTo>
                  <a:pt x="18389" y="326070"/>
                </a:lnTo>
                <a:lnTo>
                  <a:pt x="4754" y="282009"/>
                </a:lnTo>
                <a:lnTo>
                  <a:pt x="0" y="23469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0">
            <a:extLst>
              <a:ext uri="{FF2B5EF4-FFF2-40B4-BE49-F238E27FC236}">
                <a16:creationId xmlns:a16="http://schemas.microsoft.com/office/drawing/2014/main" id="{3140E04D-CBDC-44B5-9DDC-8F26F04B571C}"/>
              </a:ext>
            </a:extLst>
          </p:cNvPr>
          <p:cNvSpPr txBox="1"/>
          <p:nvPr/>
        </p:nvSpPr>
        <p:spPr>
          <a:xfrm>
            <a:off x="7569836" y="3303728"/>
            <a:ext cx="2660650" cy="1123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0100"/>
              </a:lnSpc>
              <a:spcBef>
                <a:spcPts val="95"/>
              </a:spcBef>
            </a:pPr>
            <a:r>
              <a:rPr sz="1600" b="1" spc="-5" dirty="0">
                <a:solidFill>
                  <a:srgbClr val="404040"/>
                </a:solidFill>
                <a:latin typeface="微软雅黑"/>
                <a:cs typeface="微软雅黑"/>
              </a:rPr>
              <a:t>采精姿势准确，做到公牛紧张 不采，公牛不稳不采，公牛不 消毒不采。。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39" name="object 11">
            <a:extLst>
              <a:ext uri="{FF2B5EF4-FFF2-40B4-BE49-F238E27FC236}">
                <a16:creationId xmlns:a16="http://schemas.microsoft.com/office/drawing/2014/main" id="{E94790DA-14E9-4B39-9EFB-399D8751120B}"/>
              </a:ext>
            </a:extLst>
          </p:cNvPr>
          <p:cNvSpPr/>
          <p:nvPr/>
        </p:nvSpPr>
        <p:spPr>
          <a:xfrm>
            <a:off x="8665211" y="4768521"/>
            <a:ext cx="469900" cy="469900"/>
          </a:xfrm>
          <a:custGeom>
            <a:avLst/>
            <a:gdLst/>
            <a:ahLst/>
            <a:cxnLst/>
            <a:rect l="l" t="t" r="r" b="b"/>
            <a:pathLst>
              <a:path w="469900" h="469900">
                <a:moveTo>
                  <a:pt x="234696" y="0"/>
                </a:moveTo>
                <a:lnTo>
                  <a:pt x="187382" y="4766"/>
                </a:lnTo>
                <a:lnTo>
                  <a:pt x="143321" y="18436"/>
                </a:lnTo>
                <a:lnTo>
                  <a:pt x="103454" y="40069"/>
                </a:lnTo>
                <a:lnTo>
                  <a:pt x="68722" y="68722"/>
                </a:lnTo>
                <a:lnTo>
                  <a:pt x="40069" y="103454"/>
                </a:lnTo>
                <a:lnTo>
                  <a:pt x="18436" y="143321"/>
                </a:lnTo>
                <a:lnTo>
                  <a:pt x="4766" y="187382"/>
                </a:lnTo>
                <a:lnTo>
                  <a:pt x="0" y="234696"/>
                </a:lnTo>
                <a:lnTo>
                  <a:pt x="4766" y="282009"/>
                </a:lnTo>
                <a:lnTo>
                  <a:pt x="18436" y="326070"/>
                </a:lnTo>
                <a:lnTo>
                  <a:pt x="40069" y="365937"/>
                </a:lnTo>
                <a:lnTo>
                  <a:pt x="68722" y="400669"/>
                </a:lnTo>
                <a:lnTo>
                  <a:pt x="103454" y="429322"/>
                </a:lnTo>
                <a:lnTo>
                  <a:pt x="143321" y="450955"/>
                </a:lnTo>
                <a:lnTo>
                  <a:pt x="187382" y="464625"/>
                </a:lnTo>
                <a:lnTo>
                  <a:pt x="234696" y="469392"/>
                </a:lnTo>
                <a:lnTo>
                  <a:pt x="282009" y="464625"/>
                </a:lnTo>
                <a:lnTo>
                  <a:pt x="326070" y="450955"/>
                </a:lnTo>
                <a:lnTo>
                  <a:pt x="365937" y="429322"/>
                </a:lnTo>
                <a:lnTo>
                  <a:pt x="400669" y="400669"/>
                </a:lnTo>
                <a:lnTo>
                  <a:pt x="429322" y="365937"/>
                </a:lnTo>
                <a:lnTo>
                  <a:pt x="450955" y="326070"/>
                </a:lnTo>
                <a:lnTo>
                  <a:pt x="464625" y="282009"/>
                </a:lnTo>
                <a:lnTo>
                  <a:pt x="469392" y="234696"/>
                </a:lnTo>
                <a:lnTo>
                  <a:pt x="464625" y="187382"/>
                </a:lnTo>
                <a:lnTo>
                  <a:pt x="450955" y="143321"/>
                </a:lnTo>
                <a:lnTo>
                  <a:pt x="429322" y="103454"/>
                </a:lnTo>
                <a:lnTo>
                  <a:pt x="400669" y="68722"/>
                </a:lnTo>
                <a:lnTo>
                  <a:pt x="365937" y="40069"/>
                </a:lnTo>
                <a:lnTo>
                  <a:pt x="326070" y="18436"/>
                </a:lnTo>
                <a:lnTo>
                  <a:pt x="282009" y="4766"/>
                </a:lnTo>
                <a:lnTo>
                  <a:pt x="234696" y="0"/>
                </a:lnTo>
                <a:close/>
              </a:path>
            </a:pathLst>
          </a:custGeom>
          <a:solidFill>
            <a:srgbClr val="6FAC4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DCC0D73A-BA37-441E-8021-D08211665BCC}"/>
              </a:ext>
            </a:extLst>
          </p:cNvPr>
          <p:cNvSpPr/>
          <p:nvPr/>
        </p:nvSpPr>
        <p:spPr>
          <a:xfrm>
            <a:off x="8665211" y="4768521"/>
            <a:ext cx="469900" cy="469900"/>
          </a:xfrm>
          <a:custGeom>
            <a:avLst/>
            <a:gdLst/>
            <a:ahLst/>
            <a:cxnLst/>
            <a:rect l="l" t="t" r="r" b="b"/>
            <a:pathLst>
              <a:path w="469900" h="469900">
                <a:moveTo>
                  <a:pt x="0" y="234696"/>
                </a:moveTo>
                <a:lnTo>
                  <a:pt x="4766" y="187382"/>
                </a:lnTo>
                <a:lnTo>
                  <a:pt x="18436" y="143321"/>
                </a:lnTo>
                <a:lnTo>
                  <a:pt x="40069" y="103454"/>
                </a:lnTo>
                <a:lnTo>
                  <a:pt x="68722" y="68722"/>
                </a:lnTo>
                <a:lnTo>
                  <a:pt x="103454" y="40069"/>
                </a:lnTo>
                <a:lnTo>
                  <a:pt x="143321" y="18436"/>
                </a:lnTo>
                <a:lnTo>
                  <a:pt x="187382" y="4766"/>
                </a:lnTo>
                <a:lnTo>
                  <a:pt x="234696" y="0"/>
                </a:lnTo>
                <a:lnTo>
                  <a:pt x="282009" y="4766"/>
                </a:lnTo>
                <a:lnTo>
                  <a:pt x="326070" y="18436"/>
                </a:lnTo>
                <a:lnTo>
                  <a:pt x="365937" y="40069"/>
                </a:lnTo>
                <a:lnTo>
                  <a:pt x="400669" y="68722"/>
                </a:lnTo>
                <a:lnTo>
                  <a:pt x="429322" y="103454"/>
                </a:lnTo>
                <a:lnTo>
                  <a:pt x="450955" y="143321"/>
                </a:lnTo>
                <a:lnTo>
                  <a:pt x="464625" y="187382"/>
                </a:lnTo>
                <a:lnTo>
                  <a:pt x="469392" y="234696"/>
                </a:lnTo>
                <a:lnTo>
                  <a:pt x="464625" y="282009"/>
                </a:lnTo>
                <a:lnTo>
                  <a:pt x="450955" y="326070"/>
                </a:lnTo>
                <a:lnTo>
                  <a:pt x="429322" y="365937"/>
                </a:lnTo>
                <a:lnTo>
                  <a:pt x="400669" y="400669"/>
                </a:lnTo>
                <a:lnTo>
                  <a:pt x="365937" y="429322"/>
                </a:lnTo>
                <a:lnTo>
                  <a:pt x="326070" y="450955"/>
                </a:lnTo>
                <a:lnTo>
                  <a:pt x="282009" y="464625"/>
                </a:lnTo>
                <a:lnTo>
                  <a:pt x="234696" y="469392"/>
                </a:lnTo>
                <a:lnTo>
                  <a:pt x="187382" y="464625"/>
                </a:lnTo>
                <a:lnTo>
                  <a:pt x="143321" y="450955"/>
                </a:lnTo>
                <a:lnTo>
                  <a:pt x="103454" y="429322"/>
                </a:lnTo>
                <a:lnTo>
                  <a:pt x="68722" y="400669"/>
                </a:lnTo>
                <a:lnTo>
                  <a:pt x="40069" y="365937"/>
                </a:lnTo>
                <a:lnTo>
                  <a:pt x="18436" y="326070"/>
                </a:lnTo>
                <a:lnTo>
                  <a:pt x="4766" y="282009"/>
                </a:lnTo>
                <a:lnTo>
                  <a:pt x="0" y="234696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849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、假阴道法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7040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2</a:t>
            </a:r>
            <a:r>
              <a:rPr lang="zh-CN" altLang="en-US" sz="2400" b="1" dirty="0"/>
              <a:t>）假阴道采精法（公牛）</a:t>
            </a:r>
            <a:endParaRPr lang="en-US" altLang="zh-CN" sz="2400" b="1" dirty="0"/>
          </a:p>
          <a:p>
            <a:pPr marL="0" indent="0" algn="ctr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000" dirty="0">
                <a:solidFill>
                  <a:srgbClr val="404040"/>
                </a:solidFill>
              </a:rPr>
              <a:t>公牛采精注意事项</a:t>
            </a:r>
            <a:endParaRPr lang="zh-CN" altLang="en-US" sz="2000" b="1" dirty="0">
              <a:latin typeface="Segoe UI Emoji"/>
              <a:cs typeface="Segoe UI Emoji"/>
            </a:endParaRP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B923428F-9038-4E46-90C7-6AE2A84C74BB}"/>
              </a:ext>
            </a:extLst>
          </p:cNvPr>
          <p:cNvSpPr/>
          <p:nvPr/>
        </p:nvSpPr>
        <p:spPr>
          <a:xfrm>
            <a:off x="1611824" y="3457349"/>
            <a:ext cx="3715664" cy="25461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D9AE1BFD-CD12-42CD-B34B-772116F7AE3E}"/>
              </a:ext>
            </a:extLst>
          </p:cNvPr>
          <p:cNvSpPr/>
          <p:nvPr/>
        </p:nvSpPr>
        <p:spPr>
          <a:xfrm>
            <a:off x="6726263" y="3457351"/>
            <a:ext cx="3569465" cy="25461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5">
            <a:extLst>
              <a:ext uri="{FF2B5EF4-FFF2-40B4-BE49-F238E27FC236}">
                <a16:creationId xmlns:a16="http://schemas.microsoft.com/office/drawing/2014/main" id="{98CEBB67-2F48-4FF0-ADD2-D76EE1A198BD}"/>
              </a:ext>
            </a:extLst>
          </p:cNvPr>
          <p:cNvSpPr txBox="1"/>
          <p:nvPr/>
        </p:nvSpPr>
        <p:spPr>
          <a:xfrm>
            <a:off x="2824445" y="6258915"/>
            <a:ext cx="1297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6FAC46"/>
                </a:solidFill>
                <a:latin typeface="微软雅黑"/>
                <a:cs typeface="微软雅黑"/>
              </a:rPr>
              <a:t>理想的状态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2" name="object 6">
            <a:extLst>
              <a:ext uri="{FF2B5EF4-FFF2-40B4-BE49-F238E27FC236}">
                <a16:creationId xmlns:a16="http://schemas.microsoft.com/office/drawing/2014/main" id="{9D26E17B-C5A1-4BE7-BCD4-FC60B6F712D1}"/>
              </a:ext>
            </a:extLst>
          </p:cNvPr>
          <p:cNvSpPr txBox="1"/>
          <p:nvPr/>
        </p:nvSpPr>
        <p:spPr>
          <a:xfrm>
            <a:off x="7689307" y="6258915"/>
            <a:ext cx="18072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6FAC46"/>
                </a:solidFill>
                <a:latin typeface="微软雅黑"/>
                <a:cs typeface="微软雅黑"/>
              </a:rPr>
              <a:t>不太理想的状态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50376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、假阴道法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26682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3</a:t>
            </a:r>
            <a:r>
              <a:rPr lang="zh-CN" altLang="en-US" sz="2400" b="1" dirty="0"/>
              <a:t>）假阴道采精法：公马</a:t>
            </a:r>
            <a:r>
              <a:rPr lang="en-US" altLang="zh-CN" sz="2400" b="1" dirty="0"/>
              <a:t>(</a:t>
            </a:r>
            <a:r>
              <a:rPr lang="zh-CN" altLang="en-US" sz="2400" b="1" dirty="0"/>
              <a:t>驴</a:t>
            </a:r>
            <a:r>
              <a:rPr lang="en-US" altLang="zh-CN" sz="2400" b="1" dirty="0"/>
              <a:t>)</a:t>
            </a:r>
          </a:p>
          <a:p>
            <a:pPr marL="0" indent="0">
              <a:lnSpc>
                <a:spcPct val="150000"/>
              </a:lnSpc>
              <a:spcBef>
                <a:spcPts val="110"/>
              </a:spcBef>
              <a:buNone/>
            </a:pPr>
            <a:r>
              <a:rPr lang="zh-CN" altLang="en-US" sz="2000" dirty="0">
                <a:solidFill>
                  <a:srgbClr val="404040"/>
                </a:solidFill>
              </a:rPr>
              <a:t>公马</a:t>
            </a:r>
            <a:r>
              <a:rPr lang="en-US" altLang="zh-CN" sz="2000" dirty="0">
                <a:solidFill>
                  <a:srgbClr val="404040"/>
                </a:solidFill>
              </a:rPr>
              <a:t>(</a:t>
            </a:r>
            <a:r>
              <a:rPr lang="zh-CN" altLang="en-US" sz="2000" dirty="0">
                <a:solidFill>
                  <a:srgbClr val="404040"/>
                </a:solidFill>
              </a:rPr>
              <a:t>驴</a:t>
            </a:r>
            <a:r>
              <a:rPr lang="en-US" altLang="zh-CN" sz="2000" dirty="0">
                <a:solidFill>
                  <a:srgbClr val="404040"/>
                </a:solidFill>
              </a:rPr>
              <a:t>)</a:t>
            </a:r>
            <a:r>
              <a:rPr lang="zh-CN" altLang="en-US" sz="2000" dirty="0">
                <a:solidFill>
                  <a:srgbClr val="404040"/>
                </a:solidFill>
              </a:rPr>
              <a:t>对假阴道的压力比温度更敏感</a:t>
            </a:r>
            <a:r>
              <a:rPr lang="en-US" altLang="zh-CN" sz="2000" dirty="0">
                <a:solidFill>
                  <a:srgbClr val="404040"/>
                </a:solidFill>
              </a:rPr>
              <a:t>,</a:t>
            </a:r>
            <a:r>
              <a:rPr lang="zh-CN" altLang="en-US" sz="2000" dirty="0">
                <a:solidFill>
                  <a:srgbClr val="404040"/>
                </a:solidFill>
              </a:rPr>
              <a:t>且阴茎在假阴道内抽动的时间较长</a:t>
            </a:r>
            <a:r>
              <a:rPr lang="en-US" altLang="zh-CN" sz="2000" dirty="0">
                <a:solidFill>
                  <a:srgbClr val="404040"/>
                </a:solidFill>
              </a:rPr>
              <a:t>(1~3min),</a:t>
            </a:r>
            <a:r>
              <a:rPr lang="zh-CN" altLang="en-US" sz="2000" dirty="0">
                <a:solidFill>
                  <a:srgbClr val="404040"/>
                </a:solidFill>
              </a:rPr>
              <a:t>假阴道又较重。故要固定好假阴道</a:t>
            </a:r>
            <a:r>
              <a:rPr lang="en-US" altLang="zh-CN" sz="2000" dirty="0">
                <a:solidFill>
                  <a:srgbClr val="404040"/>
                </a:solidFill>
              </a:rPr>
              <a:t>,</a:t>
            </a:r>
            <a:r>
              <a:rPr lang="zh-CN" altLang="en-US" sz="2000" dirty="0">
                <a:solidFill>
                  <a:srgbClr val="404040"/>
                </a:solidFill>
              </a:rPr>
              <a:t>并使假阴道的入口端向公畜阴茎的方向倾斜以增加压力。</a:t>
            </a:r>
            <a:endParaRPr lang="en-US" altLang="zh-CN" sz="2000" dirty="0">
              <a:solidFill>
                <a:srgbClr val="40404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10"/>
              </a:spcBef>
              <a:buNone/>
            </a:pPr>
            <a:r>
              <a:rPr lang="zh-CN" altLang="en-US" sz="2000" dirty="0">
                <a:solidFill>
                  <a:srgbClr val="404040"/>
                </a:solidFill>
              </a:rPr>
              <a:t>当公马</a:t>
            </a:r>
            <a:r>
              <a:rPr lang="en-US" altLang="zh-CN" sz="2000" dirty="0">
                <a:solidFill>
                  <a:srgbClr val="404040"/>
                </a:solidFill>
              </a:rPr>
              <a:t>(</a:t>
            </a:r>
            <a:r>
              <a:rPr lang="zh-CN" altLang="en-US" sz="2000" dirty="0">
                <a:solidFill>
                  <a:srgbClr val="404040"/>
                </a:solidFill>
              </a:rPr>
              <a:t>驴</a:t>
            </a:r>
            <a:r>
              <a:rPr lang="en-US" altLang="zh-CN" sz="2000" dirty="0">
                <a:solidFill>
                  <a:srgbClr val="404040"/>
                </a:solidFill>
              </a:rPr>
              <a:t>)</a:t>
            </a:r>
            <a:r>
              <a:rPr lang="zh-CN" altLang="en-US" sz="2000" dirty="0">
                <a:solidFill>
                  <a:srgbClr val="404040"/>
                </a:solidFill>
              </a:rPr>
              <a:t>头部下垂、啃咬台马鬐甲、臀部的肌肉和肛门出现有节律颤抖时即表示已射精</a:t>
            </a:r>
            <a:r>
              <a:rPr lang="en-US" altLang="zh-CN" sz="2000" dirty="0">
                <a:solidFill>
                  <a:srgbClr val="404040"/>
                </a:solidFill>
              </a:rPr>
              <a:t>,</a:t>
            </a:r>
            <a:r>
              <a:rPr lang="zh-CN" altLang="en-US" sz="2000" dirty="0">
                <a:solidFill>
                  <a:srgbClr val="404040"/>
                </a:solidFill>
              </a:rPr>
              <a:t>此时需使假阴道向集精杯方向倾斜</a:t>
            </a:r>
            <a:r>
              <a:rPr lang="en-US" altLang="zh-CN" sz="2000" dirty="0">
                <a:solidFill>
                  <a:srgbClr val="404040"/>
                </a:solidFill>
              </a:rPr>
              <a:t>,</a:t>
            </a:r>
            <a:r>
              <a:rPr lang="zh-CN" altLang="en-US" sz="2000" dirty="0">
                <a:solidFill>
                  <a:srgbClr val="404040"/>
                </a:solidFill>
              </a:rPr>
              <a:t>以免精液倒流。</a:t>
            </a:r>
            <a:endParaRPr lang="zh-CN" altLang="en-US" sz="2000" b="1" dirty="0">
              <a:latin typeface="Segoe UI Emoji"/>
              <a:cs typeface="Segoe UI Emoji"/>
            </a:endParaRPr>
          </a:p>
        </p:txBody>
      </p:sp>
    </p:spTree>
    <p:extLst>
      <p:ext uri="{BB962C8B-B14F-4D97-AF65-F5344CB8AC3E}">
        <p14:creationId xmlns:p14="http://schemas.microsoft.com/office/powerpoint/2010/main" val="3742550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、手握法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6" y="2599689"/>
            <a:ext cx="9296907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）手握法：猪</a:t>
            </a:r>
            <a:endParaRPr lang="en-US" altLang="zh-CN" sz="2400" b="1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919056FB-064E-4CD5-A01F-0C10C8FB322A}"/>
              </a:ext>
            </a:extLst>
          </p:cNvPr>
          <p:cNvSpPr/>
          <p:nvPr/>
        </p:nvSpPr>
        <p:spPr>
          <a:xfrm>
            <a:off x="1878549" y="3572209"/>
            <a:ext cx="1621790" cy="1644650"/>
          </a:xfrm>
          <a:custGeom>
            <a:avLst/>
            <a:gdLst/>
            <a:ahLst/>
            <a:cxnLst/>
            <a:rect l="l" t="t" r="r" b="b"/>
            <a:pathLst>
              <a:path w="1621789" h="1644650">
                <a:moveTo>
                  <a:pt x="810768" y="0"/>
                </a:moveTo>
                <a:lnTo>
                  <a:pt x="763126" y="1395"/>
                </a:lnTo>
                <a:lnTo>
                  <a:pt x="716210" y="5532"/>
                </a:lnTo>
                <a:lnTo>
                  <a:pt x="670095" y="12332"/>
                </a:lnTo>
                <a:lnTo>
                  <a:pt x="624857" y="21718"/>
                </a:lnTo>
                <a:lnTo>
                  <a:pt x="580573" y="33613"/>
                </a:lnTo>
                <a:lnTo>
                  <a:pt x="537318" y="47939"/>
                </a:lnTo>
                <a:lnTo>
                  <a:pt x="495169" y="64621"/>
                </a:lnTo>
                <a:lnTo>
                  <a:pt x="454200" y="83580"/>
                </a:lnTo>
                <a:lnTo>
                  <a:pt x="414490" y="104739"/>
                </a:lnTo>
                <a:lnTo>
                  <a:pt x="376112" y="128021"/>
                </a:lnTo>
                <a:lnTo>
                  <a:pt x="339144" y="153350"/>
                </a:lnTo>
                <a:lnTo>
                  <a:pt x="303662" y="180647"/>
                </a:lnTo>
                <a:lnTo>
                  <a:pt x="269741" y="209836"/>
                </a:lnTo>
                <a:lnTo>
                  <a:pt x="237458" y="240839"/>
                </a:lnTo>
                <a:lnTo>
                  <a:pt x="206888" y="273580"/>
                </a:lnTo>
                <a:lnTo>
                  <a:pt x="178108" y="307981"/>
                </a:lnTo>
                <a:lnTo>
                  <a:pt x="151193" y="343965"/>
                </a:lnTo>
                <a:lnTo>
                  <a:pt x="126220" y="381455"/>
                </a:lnTo>
                <a:lnTo>
                  <a:pt x="103264" y="420373"/>
                </a:lnTo>
                <a:lnTo>
                  <a:pt x="82402" y="460643"/>
                </a:lnTo>
                <a:lnTo>
                  <a:pt x="63710" y="502187"/>
                </a:lnTo>
                <a:lnTo>
                  <a:pt x="47263" y="544929"/>
                </a:lnTo>
                <a:lnTo>
                  <a:pt x="33138" y="588790"/>
                </a:lnTo>
                <a:lnTo>
                  <a:pt x="21411" y="633695"/>
                </a:lnTo>
                <a:lnTo>
                  <a:pt x="12158" y="679565"/>
                </a:lnTo>
                <a:lnTo>
                  <a:pt x="5454" y="726323"/>
                </a:lnTo>
                <a:lnTo>
                  <a:pt x="1376" y="773893"/>
                </a:lnTo>
                <a:lnTo>
                  <a:pt x="0" y="822198"/>
                </a:lnTo>
                <a:lnTo>
                  <a:pt x="1376" y="870502"/>
                </a:lnTo>
                <a:lnTo>
                  <a:pt x="5454" y="918072"/>
                </a:lnTo>
                <a:lnTo>
                  <a:pt x="12158" y="964830"/>
                </a:lnTo>
                <a:lnTo>
                  <a:pt x="21411" y="1010700"/>
                </a:lnTo>
                <a:lnTo>
                  <a:pt x="33138" y="1055605"/>
                </a:lnTo>
                <a:lnTo>
                  <a:pt x="47263" y="1099466"/>
                </a:lnTo>
                <a:lnTo>
                  <a:pt x="63710" y="1142208"/>
                </a:lnTo>
                <a:lnTo>
                  <a:pt x="82402" y="1183752"/>
                </a:lnTo>
                <a:lnTo>
                  <a:pt x="103264" y="1224022"/>
                </a:lnTo>
                <a:lnTo>
                  <a:pt x="126220" y="1262940"/>
                </a:lnTo>
                <a:lnTo>
                  <a:pt x="151193" y="1300430"/>
                </a:lnTo>
                <a:lnTo>
                  <a:pt x="178108" y="1336414"/>
                </a:lnTo>
                <a:lnTo>
                  <a:pt x="206888" y="1370815"/>
                </a:lnTo>
                <a:lnTo>
                  <a:pt x="237458" y="1403556"/>
                </a:lnTo>
                <a:lnTo>
                  <a:pt x="269741" y="1434559"/>
                </a:lnTo>
                <a:lnTo>
                  <a:pt x="303662" y="1463748"/>
                </a:lnTo>
                <a:lnTo>
                  <a:pt x="339144" y="1491045"/>
                </a:lnTo>
                <a:lnTo>
                  <a:pt x="376112" y="1516374"/>
                </a:lnTo>
                <a:lnTo>
                  <a:pt x="414490" y="1539656"/>
                </a:lnTo>
                <a:lnTo>
                  <a:pt x="454200" y="1560815"/>
                </a:lnTo>
                <a:lnTo>
                  <a:pt x="495169" y="1579774"/>
                </a:lnTo>
                <a:lnTo>
                  <a:pt x="537318" y="1596456"/>
                </a:lnTo>
                <a:lnTo>
                  <a:pt x="580573" y="1610782"/>
                </a:lnTo>
                <a:lnTo>
                  <a:pt x="624857" y="1622677"/>
                </a:lnTo>
                <a:lnTo>
                  <a:pt x="670095" y="1632063"/>
                </a:lnTo>
                <a:lnTo>
                  <a:pt x="716210" y="1638863"/>
                </a:lnTo>
                <a:lnTo>
                  <a:pt x="763126" y="1643000"/>
                </a:lnTo>
                <a:lnTo>
                  <a:pt x="810768" y="1644396"/>
                </a:lnTo>
                <a:lnTo>
                  <a:pt x="858409" y="1643000"/>
                </a:lnTo>
                <a:lnTo>
                  <a:pt x="905325" y="1638863"/>
                </a:lnTo>
                <a:lnTo>
                  <a:pt x="951440" y="1632063"/>
                </a:lnTo>
                <a:lnTo>
                  <a:pt x="996678" y="1622677"/>
                </a:lnTo>
                <a:lnTo>
                  <a:pt x="1040962" y="1610782"/>
                </a:lnTo>
                <a:lnTo>
                  <a:pt x="1084217" y="1596456"/>
                </a:lnTo>
                <a:lnTo>
                  <a:pt x="1126366" y="1579774"/>
                </a:lnTo>
                <a:lnTo>
                  <a:pt x="1167335" y="1560815"/>
                </a:lnTo>
                <a:lnTo>
                  <a:pt x="1207045" y="1539656"/>
                </a:lnTo>
                <a:lnTo>
                  <a:pt x="1245423" y="1516374"/>
                </a:lnTo>
                <a:lnTo>
                  <a:pt x="1282391" y="1491045"/>
                </a:lnTo>
                <a:lnTo>
                  <a:pt x="1317873" y="1463748"/>
                </a:lnTo>
                <a:lnTo>
                  <a:pt x="1351794" y="1434559"/>
                </a:lnTo>
                <a:lnTo>
                  <a:pt x="1384077" y="1403556"/>
                </a:lnTo>
                <a:lnTo>
                  <a:pt x="1414647" y="1370815"/>
                </a:lnTo>
                <a:lnTo>
                  <a:pt x="1443427" y="1336414"/>
                </a:lnTo>
                <a:lnTo>
                  <a:pt x="1470342" y="1300430"/>
                </a:lnTo>
                <a:lnTo>
                  <a:pt x="1495315" y="1262940"/>
                </a:lnTo>
                <a:lnTo>
                  <a:pt x="1518271" y="1224022"/>
                </a:lnTo>
                <a:lnTo>
                  <a:pt x="1539133" y="1183752"/>
                </a:lnTo>
                <a:lnTo>
                  <a:pt x="1557825" y="1142208"/>
                </a:lnTo>
                <a:lnTo>
                  <a:pt x="1574272" y="1099466"/>
                </a:lnTo>
                <a:lnTo>
                  <a:pt x="1588397" y="1055605"/>
                </a:lnTo>
                <a:lnTo>
                  <a:pt x="1600124" y="1010700"/>
                </a:lnTo>
                <a:lnTo>
                  <a:pt x="1609377" y="964830"/>
                </a:lnTo>
                <a:lnTo>
                  <a:pt x="1616081" y="918072"/>
                </a:lnTo>
                <a:lnTo>
                  <a:pt x="1620159" y="870502"/>
                </a:lnTo>
                <a:lnTo>
                  <a:pt x="1621536" y="822198"/>
                </a:lnTo>
                <a:lnTo>
                  <a:pt x="1620159" y="773893"/>
                </a:lnTo>
                <a:lnTo>
                  <a:pt x="1616081" y="726323"/>
                </a:lnTo>
                <a:lnTo>
                  <a:pt x="1609377" y="679565"/>
                </a:lnTo>
                <a:lnTo>
                  <a:pt x="1600124" y="633695"/>
                </a:lnTo>
                <a:lnTo>
                  <a:pt x="1588397" y="588790"/>
                </a:lnTo>
                <a:lnTo>
                  <a:pt x="1574272" y="544929"/>
                </a:lnTo>
                <a:lnTo>
                  <a:pt x="1557825" y="502187"/>
                </a:lnTo>
                <a:lnTo>
                  <a:pt x="1539133" y="460643"/>
                </a:lnTo>
                <a:lnTo>
                  <a:pt x="1518271" y="420373"/>
                </a:lnTo>
                <a:lnTo>
                  <a:pt x="1495315" y="381455"/>
                </a:lnTo>
                <a:lnTo>
                  <a:pt x="1470342" y="343965"/>
                </a:lnTo>
                <a:lnTo>
                  <a:pt x="1443427" y="307981"/>
                </a:lnTo>
                <a:lnTo>
                  <a:pt x="1414647" y="273580"/>
                </a:lnTo>
                <a:lnTo>
                  <a:pt x="1384077" y="240839"/>
                </a:lnTo>
                <a:lnTo>
                  <a:pt x="1351794" y="209836"/>
                </a:lnTo>
                <a:lnTo>
                  <a:pt x="1317873" y="180647"/>
                </a:lnTo>
                <a:lnTo>
                  <a:pt x="1282391" y="153350"/>
                </a:lnTo>
                <a:lnTo>
                  <a:pt x="1245423" y="128021"/>
                </a:lnTo>
                <a:lnTo>
                  <a:pt x="1207045" y="104739"/>
                </a:lnTo>
                <a:lnTo>
                  <a:pt x="1167335" y="83580"/>
                </a:lnTo>
                <a:lnTo>
                  <a:pt x="1126366" y="64621"/>
                </a:lnTo>
                <a:lnTo>
                  <a:pt x="1084217" y="47939"/>
                </a:lnTo>
                <a:lnTo>
                  <a:pt x="1040962" y="33613"/>
                </a:lnTo>
                <a:lnTo>
                  <a:pt x="996678" y="21718"/>
                </a:lnTo>
                <a:lnTo>
                  <a:pt x="951440" y="12332"/>
                </a:lnTo>
                <a:lnTo>
                  <a:pt x="905325" y="5532"/>
                </a:lnTo>
                <a:lnTo>
                  <a:pt x="858409" y="1395"/>
                </a:lnTo>
                <a:lnTo>
                  <a:pt x="81076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515F4469-34CC-41CC-9CD1-485A628C28FA}"/>
              </a:ext>
            </a:extLst>
          </p:cNvPr>
          <p:cNvSpPr txBox="1"/>
          <p:nvPr/>
        </p:nvSpPr>
        <p:spPr>
          <a:xfrm>
            <a:off x="2265771" y="4198320"/>
            <a:ext cx="83946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微软雅黑"/>
                <a:cs typeface="微软雅黑"/>
              </a:rPr>
              <a:t>优点</a:t>
            </a:r>
            <a:endParaRPr sz="3200">
              <a:latin typeface="微软雅黑"/>
              <a:cs typeface="微软雅黑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3536E14A-6735-4D88-9A57-A5D133421227}"/>
              </a:ext>
            </a:extLst>
          </p:cNvPr>
          <p:cNvSpPr txBox="1"/>
          <p:nvPr/>
        </p:nvSpPr>
        <p:spPr>
          <a:xfrm>
            <a:off x="4864827" y="3590243"/>
            <a:ext cx="2857500" cy="158051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300"/>
              </a:spcBef>
              <a:buSzPct val="120000"/>
              <a:buFont typeface="Segoe UI Emoji"/>
              <a:buChar char="⚫"/>
              <a:tabLst>
                <a:tab pos="299720" algn="l"/>
              </a:tabLst>
            </a:pP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操作简单、准确、高效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SzPct val="120000"/>
              <a:buFont typeface="Segoe UI Emoji"/>
              <a:buChar char="⚫"/>
              <a:tabLst>
                <a:tab pos="355600" algn="l"/>
              </a:tabLst>
            </a:pP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选择性接取公猪精液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SzPct val="120000"/>
              <a:buFont typeface="Segoe UI Emoji"/>
              <a:buChar char="⚫"/>
              <a:tabLst>
                <a:tab pos="355600" algn="l"/>
              </a:tabLst>
            </a:pP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投资成本低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96915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、手握法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5" y="2599688"/>
            <a:ext cx="9296907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）手握法：猪</a:t>
            </a:r>
            <a:endParaRPr lang="en-US" altLang="zh-CN" sz="2400" b="1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A8C9F2B8-575D-4D86-B5D5-538CD093E705}"/>
              </a:ext>
            </a:extLst>
          </p:cNvPr>
          <p:cNvSpPr/>
          <p:nvPr/>
        </p:nvSpPr>
        <p:spPr>
          <a:xfrm>
            <a:off x="1821981" y="3874874"/>
            <a:ext cx="7879958" cy="2659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D43499F0-F0C7-43B4-8380-E1BAAB4557E5}"/>
              </a:ext>
            </a:extLst>
          </p:cNvPr>
          <p:cNvSpPr txBox="1"/>
          <p:nvPr/>
        </p:nvSpPr>
        <p:spPr>
          <a:xfrm>
            <a:off x="4568917" y="3136748"/>
            <a:ext cx="367409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 err="1">
                <a:solidFill>
                  <a:srgbClr val="404040"/>
                </a:solidFill>
                <a:latin typeface="微软雅黑"/>
                <a:cs typeface="微软雅黑"/>
              </a:rPr>
              <a:t>环境和仪器温度设定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2125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</a:t>
            </a:r>
            <a:r>
              <a:rPr lang="zh-CN" altLang="en-US" b="1" dirty="0">
                <a:solidFill>
                  <a:srgbClr val="404040"/>
                </a:solidFill>
                <a:latin typeface="微软雅黑"/>
                <a:cs typeface="微软雅黑"/>
              </a:rPr>
              <a:t>采精技术</a:t>
            </a:r>
            <a:endParaRPr lang="zh-CN" altLang="en-US" b="1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457200" lvl="1" indent="0"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B0165EC3-1782-4A63-A958-0B55077F74CA}"/>
              </a:ext>
            </a:extLst>
          </p:cNvPr>
          <p:cNvSpPr txBox="1"/>
          <p:nvPr/>
        </p:nvSpPr>
        <p:spPr>
          <a:xfrm>
            <a:off x="1230914" y="2063910"/>
            <a:ext cx="26333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altLang="zh-CN" sz="2400" spc="-1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、手握法</a:t>
            </a:r>
            <a:endParaRPr lang="zh-CN" altLang="en-US" sz="2400" dirty="0">
              <a:latin typeface="微软雅黑"/>
              <a:cs typeface="微软雅黑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一、采精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927280B9-9C0F-4BF2-8FA2-E4D0B67BDCF2}"/>
              </a:ext>
            </a:extLst>
          </p:cNvPr>
          <p:cNvSpPr txBox="1">
            <a:spLocks/>
          </p:cNvSpPr>
          <p:nvPr/>
        </p:nvSpPr>
        <p:spPr>
          <a:xfrm>
            <a:off x="1447545" y="2599688"/>
            <a:ext cx="9296907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lang="zh-CN" altLang="en-US" sz="2400" b="1" dirty="0"/>
              <a:t>（</a:t>
            </a:r>
            <a:r>
              <a:rPr lang="en-US" altLang="zh-CN" sz="2400" b="1" dirty="0"/>
              <a:t>1</a:t>
            </a:r>
            <a:r>
              <a:rPr lang="zh-CN" altLang="en-US" sz="2400" b="1" dirty="0"/>
              <a:t>）手握法：猪</a:t>
            </a:r>
            <a:endParaRPr lang="en-US" altLang="zh-CN" sz="2400" b="1" dirty="0"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D43499F0-F0C7-43B4-8380-E1BAAB4557E5}"/>
              </a:ext>
            </a:extLst>
          </p:cNvPr>
          <p:cNvSpPr txBox="1"/>
          <p:nvPr/>
        </p:nvSpPr>
        <p:spPr>
          <a:xfrm>
            <a:off x="4568917" y="3136748"/>
            <a:ext cx="367409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400" dirty="0">
                <a:solidFill>
                  <a:srgbClr val="404040"/>
                </a:solidFill>
                <a:latin typeface="微软雅黑"/>
                <a:cs typeface="微软雅黑"/>
              </a:rPr>
              <a:t>采精杯的准备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0292414-3ECC-4556-8FC3-747B825DAE97}"/>
              </a:ext>
            </a:extLst>
          </p:cNvPr>
          <p:cNvSpPr/>
          <p:nvPr/>
        </p:nvSpPr>
        <p:spPr>
          <a:xfrm>
            <a:off x="2547586" y="3744936"/>
            <a:ext cx="6899622" cy="2685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8436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3</TotalTime>
  <Words>761</Words>
  <Application>Microsoft Office PowerPoint</Application>
  <PresentationFormat>宽屏</PresentationFormat>
  <Paragraphs>87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等线</vt:lpstr>
      <vt:lpstr>等线 Light</vt:lpstr>
      <vt:lpstr>宋体</vt:lpstr>
      <vt:lpstr>微软雅黑</vt:lpstr>
      <vt:lpstr>Arial</vt:lpstr>
      <vt:lpstr>Segoe UI Emoji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108</cp:revision>
  <dcterms:created xsi:type="dcterms:W3CDTF">2019-09-17T02:06:00Z</dcterms:created>
  <dcterms:modified xsi:type="dcterms:W3CDTF">2021-02-01T03:28:01Z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