
<file path=[Content_Types].xml><?xml version="1.0" encoding="utf-8"?>
<Types xmlns="http://schemas.openxmlformats.org/package/2006/content-types">
  <Default Extension="jpeg" ContentType="image/jpeg"/>
  <Default Extension="gif" ContentType="image/gif"/>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0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03"/>
  </p:notesMasterIdLst>
  <p:sldIdLst>
    <p:sldId id="515" r:id="rId3"/>
    <p:sldId id="257" r:id="rId4"/>
    <p:sldId id="287" r:id="rId5"/>
    <p:sldId id="297" r:id="rId6"/>
    <p:sldId id="389" r:id="rId7"/>
    <p:sldId id="289" r:id="rId8"/>
    <p:sldId id="305" r:id="rId9"/>
    <p:sldId id="390" r:id="rId10"/>
    <p:sldId id="360" r:id="rId11"/>
    <p:sldId id="394" r:id="rId12"/>
    <p:sldId id="425" r:id="rId13"/>
    <p:sldId id="426" r:id="rId14"/>
    <p:sldId id="427" r:id="rId15"/>
    <p:sldId id="428" r:id="rId16"/>
    <p:sldId id="424" r:id="rId17"/>
    <p:sldId id="429" r:id="rId18"/>
    <p:sldId id="402" r:id="rId19"/>
    <p:sldId id="403" r:id="rId20"/>
    <p:sldId id="404" r:id="rId21"/>
    <p:sldId id="405" r:id="rId22"/>
    <p:sldId id="291" r:id="rId23"/>
    <p:sldId id="435" r:id="rId24"/>
    <p:sldId id="430" r:id="rId25"/>
    <p:sldId id="433" r:id="rId26"/>
    <p:sldId id="434" r:id="rId27"/>
    <p:sldId id="436" r:id="rId28"/>
    <p:sldId id="437" r:id="rId29"/>
    <p:sldId id="441" r:id="rId30"/>
    <p:sldId id="438" r:id="rId31"/>
    <p:sldId id="442" r:id="rId32"/>
    <p:sldId id="439" r:id="rId33"/>
    <p:sldId id="440" r:id="rId34"/>
    <p:sldId id="406" r:id="rId35"/>
    <p:sldId id="407" r:id="rId36"/>
    <p:sldId id="409" r:id="rId37"/>
    <p:sldId id="391" r:id="rId38"/>
    <p:sldId id="443" r:id="rId39"/>
    <p:sldId id="444" r:id="rId40"/>
    <p:sldId id="445" r:id="rId41"/>
    <p:sldId id="446" r:id="rId42"/>
    <p:sldId id="447" r:id="rId43"/>
    <p:sldId id="448" r:id="rId44"/>
    <p:sldId id="449" r:id="rId45"/>
    <p:sldId id="450" r:id="rId46"/>
    <p:sldId id="410" r:id="rId47"/>
    <p:sldId id="411" r:id="rId48"/>
    <p:sldId id="412" r:id="rId49"/>
    <p:sldId id="413" r:id="rId50"/>
    <p:sldId id="392" r:id="rId51"/>
    <p:sldId id="451" r:id="rId52"/>
    <p:sldId id="453" r:id="rId53"/>
    <p:sldId id="454" r:id="rId54"/>
    <p:sldId id="455" r:id="rId55"/>
    <p:sldId id="456" r:id="rId56"/>
    <p:sldId id="457" r:id="rId57"/>
    <p:sldId id="458" r:id="rId58"/>
    <p:sldId id="459" r:id="rId59"/>
    <p:sldId id="460" r:id="rId60"/>
    <p:sldId id="461" r:id="rId61"/>
    <p:sldId id="452" r:id="rId62"/>
    <p:sldId id="462" r:id="rId63"/>
    <p:sldId id="464" r:id="rId64"/>
    <p:sldId id="465" r:id="rId65"/>
    <p:sldId id="463" r:id="rId66"/>
    <p:sldId id="466" r:id="rId67"/>
    <p:sldId id="467" r:id="rId68"/>
    <p:sldId id="414" r:id="rId69"/>
    <p:sldId id="415" r:id="rId70"/>
    <p:sldId id="423" r:id="rId71"/>
    <p:sldId id="417" r:id="rId72"/>
    <p:sldId id="393" r:id="rId73"/>
    <p:sldId id="468" r:id="rId74"/>
    <p:sldId id="471" r:id="rId75"/>
    <p:sldId id="472" r:id="rId76"/>
    <p:sldId id="470" r:id="rId77"/>
    <p:sldId id="473" r:id="rId78"/>
    <p:sldId id="469" r:id="rId79"/>
    <p:sldId id="418" r:id="rId80"/>
    <p:sldId id="419" r:id="rId81"/>
    <p:sldId id="422" r:id="rId82"/>
    <p:sldId id="421" r:id="rId83"/>
    <p:sldId id="395" r:id="rId84"/>
    <p:sldId id="474" r:id="rId85"/>
    <p:sldId id="475" r:id="rId86"/>
    <p:sldId id="476" r:id="rId87"/>
    <p:sldId id="477" r:id="rId88"/>
    <p:sldId id="479" r:id="rId89"/>
    <p:sldId id="478" r:id="rId90"/>
    <p:sldId id="480" r:id="rId91"/>
    <p:sldId id="481" r:id="rId92"/>
    <p:sldId id="482" r:id="rId93"/>
    <p:sldId id="295" r:id="rId94"/>
    <p:sldId id="329" r:id="rId95"/>
    <p:sldId id="398" r:id="rId96"/>
    <p:sldId id="399" r:id="rId97"/>
    <p:sldId id="332" r:id="rId98"/>
    <p:sldId id="333" r:id="rId99"/>
    <p:sldId id="400" r:id="rId100"/>
    <p:sldId id="401" r:id="rId101"/>
    <p:sldId id="296" r:id="rId102"/>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00"/>
    <a:srgbClr val="1F487C"/>
    <a:srgbClr val="FCA320"/>
    <a:srgbClr val="CC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000" autoAdjust="0"/>
    <p:restoredTop sz="94660"/>
  </p:normalViewPr>
  <p:slideViewPr>
    <p:cSldViewPr snapToGrid="0">
      <p:cViewPr varScale="1">
        <p:scale>
          <a:sx n="67" d="100"/>
          <a:sy n="67" d="100"/>
        </p:scale>
        <p:origin x="-780" y="-96"/>
      </p:cViewPr>
      <p:guideLst>
        <p:guide orient="horz" pos="2160"/>
        <p:guide pos="3840"/>
      </p:guideLst>
    </p:cSldViewPr>
  </p:slideViewPr>
  <p:notesTextViewPr>
    <p:cViewPr>
      <p:scale>
        <a:sx n="1" d="1"/>
        <a:sy n="1" d="1"/>
      </p:scale>
      <p:origin x="0" y="0"/>
    </p:cViewPr>
  </p:notesTextViewPr>
  <p:sorterViewPr>
    <p:cViewPr>
      <p:scale>
        <a:sx n="89" d="100"/>
        <a:sy n="89" d="100"/>
      </p:scale>
      <p:origin x="0" y="0"/>
    </p:cViewPr>
  </p:sorterViewPr>
  <p:gridSpacing cx="72008" cy="72008"/>
</p:viewPr>
</file>

<file path=ppt/_rels/presentation.xml.rels><?xml version="1.0" encoding="UTF-8" standalone="yes"?>
<Relationships xmlns="http://schemas.openxmlformats.org/package/2006/relationships"><Relationship Id="rId99" Type="http://schemas.openxmlformats.org/officeDocument/2006/relationships/slide" Target="slides/slide97.xml"/><Relationship Id="rId98" Type="http://schemas.openxmlformats.org/officeDocument/2006/relationships/slide" Target="slides/slide96.xml"/><Relationship Id="rId97" Type="http://schemas.openxmlformats.org/officeDocument/2006/relationships/slide" Target="slides/slide95.xml"/><Relationship Id="rId96" Type="http://schemas.openxmlformats.org/officeDocument/2006/relationships/slide" Target="slides/slide94.xml"/><Relationship Id="rId95" Type="http://schemas.openxmlformats.org/officeDocument/2006/relationships/slide" Target="slides/slide93.xml"/><Relationship Id="rId94" Type="http://schemas.openxmlformats.org/officeDocument/2006/relationships/slide" Target="slides/slide92.xml"/><Relationship Id="rId93" Type="http://schemas.openxmlformats.org/officeDocument/2006/relationships/slide" Target="slides/slide91.xml"/><Relationship Id="rId92" Type="http://schemas.openxmlformats.org/officeDocument/2006/relationships/slide" Target="slides/slide90.xml"/><Relationship Id="rId91" Type="http://schemas.openxmlformats.org/officeDocument/2006/relationships/slide" Target="slides/slide89.xml"/><Relationship Id="rId90" Type="http://schemas.openxmlformats.org/officeDocument/2006/relationships/slide" Target="slides/slide88.xml"/><Relationship Id="rId9" Type="http://schemas.openxmlformats.org/officeDocument/2006/relationships/slide" Target="slides/slide7.xml"/><Relationship Id="rId89" Type="http://schemas.openxmlformats.org/officeDocument/2006/relationships/slide" Target="slides/slide87.xml"/><Relationship Id="rId88" Type="http://schemas.openxmlformats.org/officeDocument/2006/relationships/slide" Target="slides/slide86.xml"/><Relationship Id="rId87" Type="http://schemas.openxmlformats.org/officeDocument/2006/relationships/slide" Target="slides/slide85.xml"/><Relationship Id="rId86" Type="http://schemas.openxmlformats.org/officeDocument/2006/relationships/slide" Target="slides/slide84.xml"/><Relationship Id="rId85" Type="http://schemas.openxmlformats.org/officeDocument/2006/relationships/slide" Target="slides/slide83.xml"/><Relationship Id="rId84" Type="http://schemas.openxmlformats.org/officeDocument/2006/relationships/slide" Target="slides/slide82.xml"/><Relationship Id="rId83" Type="http://schemas.openxmlformats.org/officeDocument/2006/relationships/slide" Target="slides/slide81.xml"/><Relationship Id="rId82" Type="http://schemas.openxmlformats.org/officeDocument/2006/relationships/slide" Target="slides/slide80.xml"/><Relationship Id="rId81" Type="http://schemas.openxmlformats.org/officeDocument/2006/relationships/slide" Target="slides/slide79.xml"/><Relationship Id="rId80" Type="http://schemas.openxmlformats.org/officeDocument/2006/relationships/slide" Target="slides/slide78.xml"/><Relationship Id="rId8" Type="http://schemas.openxmlformats.org/officeDocument/2006/relationships/slide" Target="slides/slide6.xml"/><Relationship Id="rId79" Type="http://schemas.openxmlformats.org/officeDocument/2006/relationships/slide" Target="slides/slide77.xml"/><Relationship Id="rId78" Type="http://schemas.openxmlformats.org/officeDocument/2006/relationships/slide" Target="slides/slide76.xml"/><Relationship Id="rId77" Type="http://schemas.openxmlformats.org/officeDocument/2006/relationships/slide" Target="slides/slide75.xml"/><Relationship Id="rId76" Type="http://schemas.openxmlformats.org/officeDocument/2006/relationships/slide" Target="slides/slide74.xml"/><Relationship Id="rId75" Type="http://schemas.openxmlformats.org/officeDocument/2006/relationships/slide" Target="slides/slide73.xml"/><Relationship Id="rId74" Type="http://schemas.openxmlformats.org/officeDocument/2006/relationships/slide" Target="slides/slide72.xml"/><Relationship Id="rId73" Type="http://schemas.openxmlformats.org/officeDocument/2006/relationships/slide" Target="slides/slide71.xml"/><Relationship Id="rId72" Type="http://schemas.openxmlformats.org/officeDocument/2006/relationships/slide" Target="slides/slide70.xml"/><Relationship Id="rId71" Type="http://schemas.openxmlformats.org/officeDocument/2006/relationships/slide" Target="slides/slide69.xml"/><Relationship Id="rId70" Type="http://schemas.openxmlformats.org/officeDocument/2006/relationships/slide" Target="slides/slide68.xml"/><Relationship Id="rId7" Type="http://schemas.openxmlformats.org/officeDocument/2006/relationships/slide" Target="slides/slide5.xml"/><Relationship Id="rId69" Type="http://schemas.openxmlformats.org/officeDocument/2006/relationships/slide" Target="slides/slide67.xml"/><Relationship Id="rId68" Type="http://schemas.openxmlformats.org/officeDocument/2006/relationships/slide" Target="slides/slide66.xml"/><Relationship Id="rId67" Type="http://schemas.openxmlformats.org/officeDocument/2006/relationships/slide" Target="slides/slide65.xml"/><Relationship Id="rId66" Type="http://schemas.openxmlformats.org/officeDocument/2006/relationships/slide" Target="slides/slide64.xml"/><Relationship Id="rId65" Type="http://schemas.openxmlformats.org/officeDocument/2006/relationships/slide" Target="slides/slide63.xml"/><Relationship Id="rId64" Type="http://schemas.openxmlformats.org/officeDocument/2006/relationships/slide" Target="slides/slide62.xml"/><Relationship Id="rId63" Type="http://schemas.openxmlformats.org/officeDocument/2006/relationships/slide" Target="slides/slide61.xml"/><Relationship Id="rId62" Type="http://schemas.openxmlformats.org/officeDocument/2006/relationships/slide" Target="slides/slide60.xml"/><Relationship Id="rId61" Type="http://schemas.openxmlformats.org/officeDocument/2006/relationships/slide" Target="slides/slide59.xml"/><Relationship Id="rId60" Type="http://schemas.openxmlformats.org/officeDocument/2006/relationships/slide" Target="slides/slide58.xml"/><Relationship Id="rId6" Type="http://schemas.openxmlformats.org/officeDocument/2006/relationships/slide" Target="slides/slide4.xml"/><Relationship Id="rId59" Type="http://schemas.openxmlformats.org/officeDocument/2006/relationships/slide" Target="slides/slide57.xml"/><Relationship Id="rId58" Type="http://schemas.openxmlformats.org/officeDocument/2006/relationships/slide" Target="slides/slide56.xml"/><Relationship Id="rId57" Type="http://schemas.openxmlformats.org/officeDocument/2006/relationships/slide" Target="slides/slide55.xml"/><Relationship Id="rId56" Type="http://schemas.openxmlformats.org/officeDocument/2006/relationships/slide" Target="slides/slide54.xml"/><Relationship Id="rId55" Type="http://schemas.openxmlformats.org/officeDocument/2006/relationships/slide" Target="slides/slide53.xml"/><Relationship Id="rId54" Type="http://schemas.openxmlformats.org/officeDocument/2006/relationships/slide" Target="slides/slide52.xml"/><Relationship Id="rId53" Type="http://schemas.openxmlformats.org/officeDocument/2006/relationships/slide" Target="slides/slide51.xml"/><Relationship Id="rId52" Type="http://schemas.openxmlformats.org/officeDocument/2006/relationships/slide" Target="slides/slide50.xml"/><Relationship Id="rId51" Type="http://schemas.openxmlformats.org/officeDocument/2006/relationships/slide" Target="slides/slide49.xml"/><Relationship Id="rId50" Type="http://schemas.openxmlformats.org/officeDocument/2006/relationships/slide" Target="slides/slide48.xml"/><Relationship Id="rId5" Type="http://schemas.openxmlformats.org/officeDocument/2006/relationships/slide" Target="slides/slide3.xml"/><Relationship Id="rId49" Type="http://schemas.openxmlformats.org/officeDocument/2006/relationships/slide" Target="slides/slide47.xml"/><Relationship Id="rId48" Type="http://schemas.openxmlformats.org/officeDocument/2006/relationships/slide" Target="slides/slide46.xml"/><Relationship Id="rId47" Type="http://schemas.openxmlformats.org/officeDocument/2006/relationships/slide" Target="slides/slide45.xml"/><Relationship Id="rId46" Type="http://schemas.openxmlformats.org/officeDocument/2006/relationships/slide" Target="slides/slide44.xml"/><Relationship Id="rId45" Type="http://schemas.openxmlformats.org/officeDocument/2006/relationships/slide" Target="slides/slide43.xml"/><Relationship Id="rId44" Type="http://schemas.openxmlformats.org/officeDocument/2006/relationships/slide" Target="slides/slide42.xml"/><Relationship Id="rId43" Type="http://schemas.openxmlformats.org/officeDocument/2006/relationships/slide" Target="slides/slide41.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6" Type="http://schemas.openxmlformats.org/officeDocument/2006/relationships/tableStyles" Target="tableStyles.xml"/><Relationship Id="rId105" Type="http://schemas.openxmlformats.org/officeDocument/2006/relationships/viewProps" Target="viewProps.xml"/><Relationship Id="rId104" Type="http://schemas.openxmlformats.org/officeDocument/2006/relationships/presProps" Target="presProps.xml"/><Relationship Id="rId103" Type="http://schemas.openxmlformats.org/officeDocument/2006/relationships/notesMaster" Target="notesMasters/notesMaster1.xml"/><Relationship Id="rId102" Type="http://schemas.openxmlformats.org/officeDocument/2006/relationships/slide" Target="slides/slide100.xml"/><Relationship Id="rId101" Type="http://schemas.openxmlformats.org/officeDocument/2006/relationships/slide" Target="slides/slide99.xml"/><Relationship Id="rId100" Type="http://schemas.openxmlformats.org/officeDocument/2006/relationships/slide" Target="slides/slide98.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A2C8B3-F9D7-4422-8C0E-9194A35BF3B8}"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42B054-0CF9-400F-B234-20538BCD453F}"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DAF6B169-E305-4F7B-8A65-ACE2B101B8FD}"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D88EFB3-8ED2-4592-A1CC-D9AB00905366}"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AF6B169-E305-4F7B-8A65-ACE2B101B8FD}"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D88EFB3-8ED2-4592-A1CC-D9AB00905366}"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AF6B169-E305-4F7B-8A65-ACE2B101B8FD}"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D88EFB3-8ED2-4592-A1CC-D9AB00905366}"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AF6B169-E305-4F7B-8A65-ACE2B101B8FD}"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D88EFB3-8ED2-4592-A1CC-D9AB00905366}"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fld id="{DAF6B169-E305-4F7B-8A65-ACE2B101B8FD}"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D88EFB3-8ED2-4592-A1CC-D9AB00905366}"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DAF6B169-E305-4F7B-8A65-ACE2B101B8FD}"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D88EFB3-8ED2-4592-A1CC-D9AB00905366}"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DAF6B169-E305-4F7B-8A65-ACE2B101B8FD}"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9D88EFB3-8ED2-4592-A1CC-D9AB00905366}"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DAF6B169-E305-4F7B-8A65-ACE2B101B8FD}"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9D88EFB3-8ED2-4592-A1CC-D9AB00905366}"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AF6B169-E305-4F7B-8A65-ACE2B101B8FD}"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9D88EFB3-8ED2-4592-A1CC-D9AB00905366}" type="slidenum">
              <a:rPr lang="zh-CN" altLang="en-US" smtClean="0"/>
            </a:fld>
            <a:endParaRPr lang="zh-CN" altLang="en-US"/>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DAF6B169-E305-4F7B-8A65-ACE2B101B8FD}"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D88EFB3-8ED2-4592-A1CC-D9AB00905366}"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DAF6B169-E305-4F7B-8A65-ACE2B101B8FD}"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D88EFB3-8ED2-4592-A1CC-D9AB00905366}"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F6B169-E305-4F7B-8A65-ACE2B101B8FD}"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88EFB3-8ED2-4592-A1CC-D9AB00905366}"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5.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6.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7.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8.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png"/><Relationship Id="rId1" Type="http://schemas.openxmlformats.org/officeDocument/2006/relationships/image" Target="../media/image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9.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0.jpe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2.png"/><Relationship Id="rId1" Type="http://schemas.openxmlformats.org/officeDocument/2006/relationships/image" Target="../media/image11.GIF"/></Relationships>
</file>

<file path=ppt/slides/_rels/slide5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3.png"/></Relationships>
</file>

<file path=ppt/slides/_rels/slide5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4.jpeg"/></Relationships>
</file>

<file path=ppt/slides/_rels/slide5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5.jpeg"/></Relationships>
</file>

<file path=ppt/slides/_rels/slide5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6.jpeg"/></Relationships>
</file>

<file path=ppt/slides/_rels/slide5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7.png"/></Relationships>
</file>

<file path=ppt/slides/_rels/slide5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8.jpeg"/></Relationships>
</file>

<file path=ppt/slides/_rels/slide5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9.jpeg"/></Relationships>
</file>

<file path=ppt/slides/_rels/slide5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0.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1.jpe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2.jpe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3.jpe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4.jpe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5.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6.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7.jpe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8.jpeg"/></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0.jpeg"/><Relationship Id="rId1" Type="http://schemas.openxmlformats.org/officeDocument/2006/relationships/image" Target="../media/image29.jpeg"/></Relationships>
</file>

<file path=ppt/slides/_rels/slide9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2.jpeg"/><Relationship Id="rId1" Type="http://schemas.openxmlformats.org/officeDocument/2006/relationships/image" Target="../media/image31.jpeg"/></Relationships>
</file>

<file path=ppt/slides/_rels/slide9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4.jpeg"/><Relationship Id="rId1" Type="http://schemas.openxmlformats.org/officeDocument/2006/relationships/image" Target="../media/image3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梯形 6"/>
          <p:cNvSpPr/>
          <p:nvPr/>
        </p:nvSpPr>
        <p:spPr>
          <a:xfrm>
            <a:off x="4333876" y="3857625"/>
            <a:ext cx="3524250" cy="704850"/>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0" y="3971926"/>
            <a:ext cx="12192000" cy="2886074"/>
          </a:xfrm>
          <a:prstGeom prst="rect">
            <a:avLst/>
          </a:pr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3" name="文本框 12"/>
          <p:cNvSpPr txBox="1"/>
          <p:nvPr/>
        </p:nvSpPr>
        <p:spPr>
          <a:xfrm>
            <a:off x="4395213" y="4462700"/>
            <a:ext cx="3262432" cy="1015663"/>
          </a:xfrm>
          <a:prstGeom prst="rect">
            <a:avLst/>
          </a:prstGeom>
          <a:noFill/>
        </p:spPr>
        <p:txBody>
          <a:bodyPr wrap="none" rtlCol="0">
            <a:spAutoFit/>
          </a:bodyPr>
          <a:lstStyle/>
          <a:p>
            <a:pPr algn="ctr"/>
            <a:r>
              <a:rPr lang="zh-CN" altLang="en-US" sz="6000" b="1" dirty="0" smtClean="0">
                <a:solidFill>
                  <a:schemeClr val="bg1"/>
                </a:solidFill>
              </a:rPr>
              <a:t>网络营销</a:t>
            </a:r>
            <a:endParaRPr lang="zh-CN" altLang="en-US" sz="6000" b="1" dirty="0">
              <a:solidFill>
                <a:schemeClr val="bg1"/>
              </a:solidFill>
            </a:endParaRPr>
          </a:p>
        </p:txBody>
      </p:sp>
      <p:sp>
        <p:nvSpPr>
          <p:cNvPr id="14" name="TextBox 976"/>
          <p:cNvSpPr txBox="1"/>
          <p:nvPr/>
        </p:nvSpPr>
        <p:spPr>
          <a:xfrm>
            <a:off x="2923165" y="2476648"/>
            <a:ext cx="2316480" cy="521970"/>
          </a:xfrm>
          <a:prstGeom prst="rect">
            <a:avLst/>
          </a:prstGeom>
          <a:noFill/>
        </p:spPr>
        <p:txBody>
          <a:bodyPr wrap="none" rtlCol="0">
            <a:spAutoFit/>
          </a:bodyPr>
          <a:lstStyle/>
          <a:p>
            <a:pPr algn="ctr"/>
            <a:r>
              <a:rPr lang="zh-CN" altLang="en-US" sz="2800" b="1" dirty="0" smtClean="0"/>
              <a:t>青年教师大赛</a:t>
            </a:r>
            <a:endParaRPr lang="zh-CN" altLang="en-US" sz="2800" b="1" dirty="0" smtClean="0"/>
          </a:p>
        </p:txBody>
      </p:sp>
      <p:pic>
        <p:nvPicPr>
          <p:cNvPr id="25614" name="Picture 14" descr="http://becu.dianshanglianmeng.cn/Templates/dianshang/images/472444_131214073_2.jpg"/>
          <p:cNvPicPr>
            <a:picLocks noChangeAspect="1" noChangeArrowheads="1"/>
          </p:cNvPicPr>
          <p:nvPr/>
        </p:nvPicPr>
        <p:blipFill>
          <a:blip r:embed="rId1"/>
          <a:srcRect/>
          <a:stretch>
            <a:fillRect/>
          </a:stretch>
        </p:blipFill>
        <p:spPr bwMode="auto">
          <a:xfrm>
            <a:off x="0" y="0"/>
            <a:ext cx="12192000" cy="3982065"/>
          </a:xfrm>
          <a:prstGeom prst="rect">
            <a:avLst/>
          </a:prstGeom>
          <a:noFill/>
        </p:spPr>
      </p:pic>
      <p:sp>
        <p:nvSpPr>
          <p:cNvPr id="100" name="文本框 99"/>
          <p:cNvSpPr txBox="1"/>
          <p:nvPr/>
        </p:nvSpPr>
        <p:spPr>
          <a:xfrm>
            <a:off x="3230880" y="3301365"/>
            <a:ext cx="6738620" cy="460375"/>
          </a:xfrm>
          <a:prstGeom prst="rect">
            <a:avLst/>
          </a:prstGeom>
          <a:noFill/>
          <a:ln w="9525">
            <a:noFill/>
          </a:ln>
        </p:spPr>
        <p:txBody>
          <a:bodyPr wrap="square">
            <a:spAutoFit/>
            <a:scene3d>
              <a:camera prst="orthographicFront"/>
              <a:lightRig rig="threePt" dir="t"/>
            </a:scene3d>
          </a:bodyPr>
          <a:p>
            <a:pPr indent="0"/>
            <a:r>
              <a:rPr lang="zh-CN" altLang="en-US" sz="2400" b="1">
                <a:solidFill>
                  <a:schemeClr val="tx1"/>
                </a:solidFill>
                <a:effectLst>
                  <a:outerShdw blurRad="38100" dist="19050" dir="2700000" algn="tl" rotWithShape="0">
                    <a:schemeClr val="dk1">
                      <a:alpha val="40000"/>
                    </a:schemeClr>
                  </a:outerShdw>
                </a:effectLst>
              </a:rPr>
              <a:t>广东省第五届高校（高职）青年教师教学大赛</a:t>
            </a:r>
            <a:endParaRPr lang="zh-CN" altLang="en-US" sz="2400" b="1">
              <a:solidFill>
                <a:schemeClr val="tx1"/>
              </a:solidFill>
              <a:effectLst>
                <a:outerShdw blurRad="38100" dist="19050" dir="2700000" algn="tl" rotWithShape="0">
                  <a:schemeClr val="dk1">
                    <a:alpha val="40000"/>
                  </a:schemeClr>
                </a:outerShdw>
              </a:effectLst>
            </a:endParaRPr>
          </a:p>
        </p:txBody>
      </p:sp>
    </p:spTree>
  </p:cSld>
  <p:clrMapOvr>
    <a:masterClrMapping/>
  </p:clrMapOvr>
  <p:transition>
    <p:randomBa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8672513"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学习指南</a:t>
            </a:r>
            <a:r>
              <a:rPr lang="en-US" altLang="zh-CN" sz="2400" b="1" dirty="0" smtClean="0">
                <a:solidFill>
                  <a:schemeClr val="bg1"/>
                </a:solidFill>
              </a:rPr>
              <a:t>】</a:t>
            </a:r>
            <a:endParaRPr lang="zh-CN" altLang="en-US" sz="2400" b="1" dirty="0">
              <a:solidFill>
                <a:schemeClr val="bg1"/>
              </a:solidFill>
            </a:endParaRPr>
          </a:p>
        </p:txBody>
      </p:sp>
      <p:sp>
        <p:nvSpPr>
          <p:cNvPr id="6" name="TextBox 17"/>
          <p:cNvSpPr txBox="1"/>
          <p:nvPr/>
        </p:nvSpPr>
        <p:spPr>
          <a:xfrm>
            <a:off x="2205990" y="609181"/>
            <a:ext cx="5781385" cy="553994"/>
          </a:xfrm>
          <a:prstGeom prst="rect">
            <a:avLst/>
          </a:prstGeom>
          <a:noFill/>
        </p:spPr>
        <p:txBody>
          <a:bodyPr wrap="none" lIns="121917" tIns="60958" rIns="121917" bIns="60958" rtlCol="0">
            <a:spAutoFit/>
          </a:bodyPr>
          <a:lstStyle/>
          <a:p>
            <a:r>
              <a:rPr lang="zh-CN" altLang="en-US" sz="2800" b="1" dirty="0" smtClean="0">
                <a:solidFill>
                  <a:srgbClr val="FF9900"/>
                </a:solidFill>
              </a:rPr>
              <a:t>任务</a:t>
            </a:r>
            <a:r>
              <a:rPr lang="en-US" sz="2800" b="1" dirty="0" smtClean="0">
                <a:solidFill>
                  <a:srgbClr val="FF9900"/>
                </a:solidFill>
                <a:latin typeface="+mn-ea"/>
              </a:rPr>
              <a:t>7.1   </a:t>
            </a:r>
            <a:r>
              <a:rPr lang="zh-CN" altLang="en-US" sz="2800" b="1" dirty="0" smtClean="0">
                <a:solidFill>
                  <a:srgbClr val="FF9900"/>
                </a:solidFill>
                <a:latin typeface="+mn-ea"/>
              </a:rPr>
              <a:t>企业网络推广方案的制定</a:t>
            </a:r>
            <a:endParaRPr lang="zh-CN" altLang="en-US" sz="2800" b="1" dirty="0">
              <a:solidFill>
                <a:srgbClr val="FF9900"/>
              </a:solidFill>
              <a:latin typeface="+mn-ea"/>
            </a:endParaRPr>
          </a:p>
        </p:txBody>
      </p:sp>
      <p:sp>
        <p:nvSpPr>
          <p:cNvPr id="9" name="矩形 8"/>
          <p:cNvSpPr/>
          <p:nvPr/>
        </p:nvSpPr>
        <p:spPr>
          <a:xfrm>
            <a:off x="2553840" y="2139280"/>
            <a:ext cx="1896240" cy="271712"/>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smtClean="0">
                <a:latin typeface="+mj-ea"/>
                <a:ea typeface="+mj-ea"/>
              </a:rPr>
              <a:t>7.1.1</a:t>
            </a:r>
            <a:endParaRPr lang="zh-CN" altLang="en-US" sz="2400" b="1" dirty="0">
              <a:latin typeface="+mj-ea"/>
              <a:ea typeface="+mj-ea"/>
            </a:endParaRPr>
          </a:p>
        </p:txBody>
      </p:sp>
      <p:sp>
        <p:nvSpPr>
          <p:cNvPr id="12" name="矩形 11"/>
          <p:cNvSpPr/>
          <p:nvPr/>
        </p:nvSpPr>
        <p:spPr>
          <a:xfrm>
            <a:off x="6347884" y="2139280"/>
            <a:ext cx="1045712" cy="1045712"/>
          </a:xfrm>
          <a:prstGeom prst="rect">
            <a:avLst/>
          </a:pr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1488225" y="2139280"/>
            <a:ext cx="1045712" cy="1045712"/>
          </a:xfrm>
          <a:prstGeom prst="rect">
            <a:avLst/>
          </a:pr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 name="组合 13"/>
          <p:cNvGrpSpPr/>
          <p:nvPr/>
        </p:nvGrpSpPr>
        <p:grpSpPr>
          <a:xfrm>
            <a:off x="1717026" y="2297486"/>
            <a:ext cx="608013" cy="676275"/>
            <a:chOff x="6735763" y="10544176"/>
            <a:chExt cx="608013" cy="676275"/>
          </a:xfrm>
          <a:solidFill>
            <a:schemeClr val="bg1"/>
          </a:solidFill>
        </p:grpSpPr>
        <p:sp>
          <p:nvSpPr>
            <p:cNvPr id="15" name="Freeform 1008"/>
            <p:cNvSpPr/>
            <p:nvPr/>
          </p:nvSpPr>
          <p:spPr bwMode="auto">
            <a:xfrm>
              <a:off x="6735763" y="10544176"/>
              <a:ext cx="608013" cy="153988"/>
            </a:xfrm>
            <a:custGeom>
              <a:avLst/>
              <a:gdLst>
                <a:gd name="T0" fmla="*/ 0 w 383"/>
                <a:gd name="T1" fmla="*/ 97 h 97"/>
                <a:gd name="T2" fmla="*/ 383 w 383"/>
                <a:gd name="T3" fmla="*/ 97 h 97"/>
                <a:gd name="T4" fmla="*/ 192 w 383"/>
                <a:gd name="T5" fmla="*/ 0 h 97"/>
                <a:gd name="T6" fmla="*/ 0 w 383"/>
                <a:gd name="T7" fmla="*/ 97 h 97"/>
              </a:gdLst>
              <a:ahLst/>
              <a:cxnLst>
                <a:cxn ang="0">
                  <a:pos x="T0" y="T1"/>
                </a:cxn>
                <a:cxn ang="0">
                  <a:pos x="T2" y="T3"/>
                </a:cxn>
                <a:cxn ang="0">
                  <a:pos x="T4" y="T5"/>
                </a:cxn>
                <a:cxn ang="0">
                  <a:pos x="T6" y="T7"/>
                </a:cxn>
              </a:cxnLst>
              <a:rect l="0" t="0" r="r" b="b"/>
              <a:pathLst>
                <a:path w="383" h="97">
                  <a:moveTo>
                    <a:pt x="0" y="97"/>
                  </a:moveTo>
                  <a:lnTo>
                    <a:pt x="383" y="97"/>
                  </a:lnTo>
                  <a:lnTo>
                    <a:pt x="192" y="0"/>
                  </a:lnTo>
                  <a:lnTo>
                    <a:pt x="0" y="9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16" name="Rectangle 1010"/>
            <p:cNvSpPr>
              <a:spLocks noChangeArrowheads="1"/>
            </p:cNvSpPr>
            <p:nvPr/>
          </p:nvSpPr>
          <p:spPr bwMode="auto">
            <a:xfrm>
              <a:off x="6777039" y="10750551"/>
              <a:ext cx="98425" cy="2857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dirty="0"/>
            </a:p>
          </p:txBody>
        </p:sp>
        <p:sp>
          <p:nvSpPr>
            <p:cNvPr id="17" name="Rectangle 1011"/>
            <p:cNvSpPr>
              <a:spLocks noChangeArrowheads="1"/>
            </p:cNvSpPr>
            <p:nvPr/>
          </p:nvSpPr>
          <p:spPr bwMode="auto">
            <a:xfrm>
              <a:off x="6983414" y="10750551"/>
              <a:ext cx="98425" cy="2857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dirty="0"/>
            </a:p>
          </p:txBody>
        </p:sp>
        <p:sp>
          <p:nvSpPr>
            <p:cNvPr id="18" name="Rectangle 1012"/>
            <p:cNvSpPr>
              <a:spLocks noChangeArrowheads="1"/>
            </p:cNvSpPr>
            <p:nvPr/>
          </p:nvSpPr>
          <p:spPr bwMode="auto">
            <a:xfrm>
              <a:off x="7189789" y="10750551"/>
              <a:ext cx="98425" cy="2857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dirty="0"/>
            </a:p>
          </p:txBody>
        </p:sp>
        <p:sp>
          <p:nvSpPr>
            <p:cNvPr id="19" name="Freeform 1013"/>
            <p:cNvSpPr/>
            <p:nvPr/>
          </p:nvSpPr>
          <p:spPr bwMode="auto">
            <a:xfrm>
              <a:off x="6740526" y="11080751"/>
              <a:ext cx="187325" cy="87313"/>
            </a:xfrm>
            <a:custGeom>
              <a:avLst/>
              <a:gdLst>
                <a:gd name="T0" fmla="*/ 50 w 50"/>
                <a:gd name="T1" fmla="*/ 6 h 23"/>
                <a:gd name="T2" fmla="*/ 44 w 50"/>
                <a:gd name="T3" fmla="*/ 0 h 23"/>
                <a:gd name="T4" fmla="*/ 6 w 50"/>
                <a:gd name="T5" fmla="*/ 0 h 23"/>
                <a:gd name="T6" fmla="*/ 0 w 50"/>
                <a:gd name="T7" fmla="*/ 6 h 23"/>
                <a:gd name="T8" fmla="*/ 0 w 50"/>
                <a:gd name="T9" fmla="*/ 17 h 23"/>
                <a:gd name="T10" fmla="*/ 6 w 50"/>
                <a:gd name="T11" fmla="*/ 23 h 23"/>
                <a:gd name="T12" fmla="*/ 44 w 50"/>
                <a:gd name="T13" fmla="*/ 23 h 23"/>
                <a:gd name="T14" fmla="*/ 50 w 50"/>
                <a:gd name="T15" fmla="*/ 17 h 23"/>
                <a:gd name="T16" fmla="*/ 50 w 50"/>
                <a:gd name="T17" fmla="*/ 6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23">
                  <a:moveTo>
                    <a:pt x="50" y="6"/>
                  </a:moveTo>
                  <a:cubicBezTo>
                    <a:pt x="50" y="3"/>
                    <a:pt x="47" y="0"/>
                    <a:pt x="44" y="0"/>
                  </a:cubicBezTo>
                  <a:cubicBezTo>
                    <a:pt x="6" y="0"/>
                    <a:pt x="6" y="0"/>
                    <a:pt x="6" y="0"/>
                  </a:cubicBezTo>
                  <a:cubicBezTo>
                    <a:pt x="3" y="0"/>
                    <a:pt x="0" y="3"/>
                    <a:pt x="0" y="6"/>
                  </a:cubicBezTo>
                  <a:cubicBezTo>
                    <a:pt x="0" y="17"/>
                    <a:pt x="0" y="17"/>
                    <a:pt x="0" y="17"/>
                  </a:cubicBezTo>
                  <a:cubicBezTo>
                    <a:pt x="0" y="20"/>
                    <a:pt x="3" y="23"/>
                    <a:pt x="6" y="23"/>
                  </a:cubicBezTo>
                  <a:cubicBezTo>
                    <a:pt x="44" y="23"/>
                    <a:pt x="44" y="23"/>
                    <a:pt x="44" y="23"/>
                  </a:cubicBezTo>
                  <a:cubicBezTo>
                    <a:pt x="47" y="23"/>
                    <a:pt x="50" y="20"/>
                    <a:pt x="50" y="17"/>
                  </a:cubicBezTo>
                  <a:lnTo>
                    <a:pt x="50" y="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20" name="Freeform 1014"/>
            <p:cNvSpPr/>
            <p:nvPr/>
          </p:nvSpPr>
          <p:spPr bwMode="auto">
            <a:xfrm>
              <a:off x="7148514" y="11080751"/>
              <a:ext cx="187325" cy="87313"/>
            </a:xfrm>
            <a:custGeom>
              <a:avLst/>
              <a:gdLst>
                <a:gd name="T0" fmla="*/ 50 w 50"/>
                <a:gd name="T1" fmla="*/ 6 h 23"/>
                <a:gd name="T2" fmla="*/ 44 w 50"/>
                <a:gd name="T3" fmla="*/ 0 h 23"/>
                <a:gd name="T4" fmla="*/ 6 w 50"/>
                <a:gd name="T5" fmla="*/ 0 h 23"/>
                <a:gd name="T6" fmla="*/ 0 w 50"/>
                <a:gd name="T7" fmla="*/ 6 h 23"/>
                <a:gd name="T8" fmla="*/ 0 w 50"/>
                <a:gd name="T9" fmla="*/ 17 h 23"/>
                <a:gd name="T10" fmla="*/ 6 w 50"/>
                <a:gd name="T11" fmla="*/ 23 h 23"/>
                <a:gd name="T12" fmla="*/ 44 w 50"/>
                <a:gd name="T13" fmla="*/ 23 h 23"/>
                <a:gd name="T14" fmla="*/ 50 w 50"/>
                <a:gd name="T15" fmla="*/ 17 h 23"/>
                <a:gd name="T16" fmla="*/ 50 w 50"/>
                <a:gd name="T17" fmla="*/ 6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23">
                  <a:moveTo>
                    <a:pt x="50" y="6"/>
                  </a:moveTo>
                  <a:cubicBezTo>
                    <a:pt x="50" y="3"/>
                    <a:pt x="47" y="0"/>
                    <a:pt x="44" y="0"/>
                  </a:cubicBezTo>
                  <a:cubicBezTo>
                    <a:pt x="6" y="0"/>
                    <a:pt x="6" y="0"/>
                    <a:pt x="6" y="0"/>
                  </a:cubicBezTo>
                  <a:cubicBezTo>
                    <a:pt x="2" y="0"/>
                    <a:pt x="0" y="3"/>
                    <a:pt x="0" y="6"/>
                  </a:cubicBezTo>
                  <a:cubicBezTo>
                    <a:pt x="0" y="17"/>
                    <a:pt x="0" y="17"/>
                    <a:pt x="0" y="17"/>
                  </a:cubicBezTo>
                  <a:cubicBezTo>
                    <a:pt x="0" y="20"/>
                    <a:pt x="2" y="23"/>
                    <a:pt x="6" y="23"/>
                  </a:cubicBezTo>
                  <a:cubicBezTo>
                    <a:pt x="44" y="23"/>
                    <a:pt x="44" y="23"/>
                    <a:pt x="44" y="23"/>
                  </a:cubicBezTo>
                  <a:cubicBezTo>
                    <a:pt x="47" y="23"/>
                    <a:pt x="50" y="20"/>
                    <a:pt x="50" y="17"/>
                  </a:cubicBezTo>
                  <a:lnTo>
                    <a:pt x="50" y="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21" name="Freeform 1015"/>
            <p:cNvSpPr/>
            <p:nvPr/>
          </p:nvSpPr>
          <p:spPr bwMode="auto">
            <a:xfrm>
              <a:off x="6950075" y="11080751"/>
              <a:ext cx="173038" cy="19050"/>
            </a:xfrm>
            <a:custGeom>
              <a:avLst/>
              <a:gdLst>
                <a:gd name="T0" fmla="*/ 46 w 46"/>
                <a:gd name="T1" fmla="*/ 3 h 5"/>
                <a:gd name="T2" fmla="*/ 42 w 46"/>
                <a:gd name="T3" fmla="*/ 0 h 5"/>
                <a:gd name="T4" fmla="*/ 3 w 46"/>
                <a:gd name="T5" fmla="*/ 0 h 5"/>
                <a:gd name="T6" fmla="*/ 0 w 46"/>
                <a:gd name="T7" fmla="*/ 3 h 5"/>
                <a:gd name="T8" fmla="*/ 0 w 46"/>
                <a:gd name="T9" fmla="*/ 3 h 5"/>
                <a:gd name="T10" fmla="*/ 3 w 46"/>
                <a:gd name="T11" fmla="*/ 5 h 5"/>
                <a:gd name="T12" fmla="*/ 42 w 46"/>
                <a:gd name="T13" fmla="*/ 5 h 5"/>
                <a:gd name="T14" fmla="*/ 46 w 46"/>
                <a:gd name="T15" fmla="*/ 3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 h="5">
                  <a:moveTo>
                    <a:pt x="46" y="3"/>
                  </a:moveTo>
                  <a:cubicBezTo>
                    <a:pt x="46" y="1"/>
                    <a:pt x="45" y="0"/>
                    <a:pt x="42" y="0"/>
                  </a:cubicBezTo>
                  <a:cubicBezTo>
                    <a:pt x="3" y="0"/>
                    <a:pt x="3" y="0"/>
                    <a:pt x="3" y="0"/>
                  </a:cubicBezTo>
                  <a:cubicBezTo>
                    <a:pt x="1" y="0"/>
                    <a:pt x="0" y="1"/>
                    <a:pt x="0" y="3"/>
                  </a:cubicBezTo>
                  <a:cubicBezTo>
                    <a:pt x="0" y="3"/>
                    <a:pt x="0" y="3"/>
                    <a:pt x="0" y="3"/>
                  </a:cubicBezTo>
                  <a:cubicBezTo>
                    <a:pt x="0" y="4"/>
                    <a:pt x="1" y="5"/>
                    <a:pt x="3" y="5"/>
                  </a:cubicBezTo>
                  <a:cubicBezTo>
                    <a:pt x="42" y="5"/>
                    <a:pt x="42" y="5"/>
                    <a:pt x="42" y="5"/>
                  </a:cubicBezTo>
                  <a:cubicBezTo>
                    <a:pt x="45" y="5"/>
                    <a:pt x="46" y="4"/>
                    <a:pt x="4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22" name="Freeform 1016"/>
            <p:cNvSpPr/>
            <p:nvPr/>
          </p:nvSpPr>
          <p:spPr bwMode="auto">
            <a:xfrm>
              <a:off x="6950075" y="11141076"/>
              <a:ext cx="173038" cy="19050"/>
            </a:xfrm>
            <a:custGeom>
              <a:avLst/>
              <a:gdLst>
                <a:gd name="T0" fmla="*/ 46 w 46"/>
                <a:gd name="T1" fmla="*/ 3 h 5"/>
                <a:gd name="T2" fmla="*/ 42 w 46"/>
                <a:gd name="T3" fmla="*/ 0 h 5"/>
                <a:gd name="T4" fmla="*/ 3 w 46"/>
                <a:gd name="T5" fmla="*/ 0 h 5"/>
                <a:gd name="T6" fmla="*/ 0 w 46"/>
                <a:gd name="T7" fmla="*/ 3 h 5"/>
                <a:gd name="T8" fmla="*/ 0 w 46"/>
                <a:gd name="T9" fmla="*/ 3 h 5"/>
                <a:gd name="T10" fmla="*/ 3 w 46"/>
                <a:gd name="T11" fmla="*/ 5 h 5"/>
                <a:gd name="T12" fmla="*/ 42 w 46"/>
                <a:gd name="T13" fmla="*/ 5 h 5"/>
                <a:gd name="T14" fmla="*/ 46 w 46"/>
                <a:gd name="T15" fmla="*/ 3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 h="5">
                  <a:moveTo>
                    <a:pt x="46" y="3"/>
                  </a:moveTo>
                  <a:cubicBezTo>
                    <a:pt x="46" y="1"/>
                    <a:pt x="45" y="0"/>
                    <a:pt x="42" y="0"/>
                  </a:cubicBezTo>
                  <a:cubicBezTo>
                    <a:pt x="3" y="0"/>
                    <a:pt x="3" y="0"/>
                    <a:pt x="3" y="0"/>
                  </a:cubicBezTo>
                  <a:cubicBezTo>
                    <a:pt x="1" y="0"/>
                    <a:pt x="0" y="1"/>
                    <a:pt x="0" y="3"/>
                  </a:cubicBezTo>
                  <a:cubicBezTo>
                    <a:pt x="0" y="3"/>
                    <a:pt x="0" y="3"/>
                    <a:pt x="0" y="3"/>
                  </a:cubicBezTo>
                  <a:cubicBezTo>
                    <a:pt x="0" y="4"/>
                    <a:pt x="1" y="5"/>
                    <a:pt x="3" y="5"/>
                  </a:cubicBezTo>
                  <a:cubicBezTo>
                    <a:pt x="42" y="5"/>
                    <a:pt x="42" y="5"/>
                    <a:pt x="42" y="5"/>
                  </a:cubicBezTo>
                  <a:cubicBezTo>
                    <a:pt x="45" y="5"/>
                    <a:pt x="46" y="4"/>
                    <a:pt x="4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23" name="Freeform 1017"/>
            <p:cNvSpPr/>
            <p:nvPr/>
          </p:nvSpPr>
          <p:spPr bwMode="auto">
            <a:xfrm>
              <a:off x="6950075" y="11201401"/>
              <a:ext cx="173038" cy="19050"/>
            </a:xfrm>
            <a:custGeom>
              <a:avLst/>
              <a:gdLst>
                <a:gd name="T0" fmla="*/ 46 w 46"/>
                <a:gd name="T1" fmla="*/ 3 h 5"/>
                <a:gd name="T2" fmla="*/ 42 w 46"/>
                <a:gd name="T3" fmla="*/ 0 h 5"/>
                <a:gd name="T4" fmla="*/ 3 w 46"/>
                <a:gd name="T5" fmla="*/ 0 h 5"/>
                <a:gd name="T6" fmla="*/ 0 w 46"/>
                <a:gd name="T7" fmla="*/ 3 h 5"/>
                <a:gd name="T8" fmla="*/ 0 w 46"/>
                <a:gd name="T9" fmla="*/ 3 h 5"/>
                <a:gd name="T10" fmla="*/ 3 w 46"/>
                <a:gd name="T11" fmla="*/ 5 h 5"/>
                <a:gd name="T12" fmla="*/ 42 w 46"/>
                <a:gd name="T13" fmla="*/ 5 h 5"/>
                <a:gd name="T14" fmla="*/ 46 w 46"/>
                <a:gd name="T15" fmla="*/ 3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 h="5">
                  <a:moveTo>
                    <a:pt x="46" y="3"/>
                  </a:moveTo>
                  <a:cubicBezTo>
                    <a:pt x="46" y="1"/>
                    <a:pt x="45" y="0"/>
                    <a:pt x="42" y="0"/>
                  </a:cubicBezTo>
                  <a:cubicBezTo>
                    <a:pt x="3" y="0"/>
                    <a:pt x="3" y="0"/>
                    <a:pt x="3" y="0"/>
                  </a:cubicBezTo>
                  <a:cubicBezTo>
                    <a:pt x="1" y="0"/>
                    <a:pt x="0" y="1"/>
                    <a:pt x="0" y="3"/>
                  </a:cubicBezTo>
                  <a:cubicBezTo>
                    <a:pt x="0" y="3"/>
                    <a:pt x="0" y="3"/>
                    <a:pt x="0" y="3"/>
                  </a:cubicBezTo>
                  <a:cubicBezTo>
                    <a:pt x="0" y="4"/>
                    <a:pt x="1" y="5"/>
                    <a:pt x="3" y="5"/>
                  </a:cubicBezTo>
                  <a:cubicBezTo>
                    <a:pt x="42" y="5"/>
                    <a:pt x="42" y="5"/>
                    <a:pt x="42" y="5"/>
                  </a:cubicBezTo>
                  <a:cubicBezTo>
                    <a:pt x="45" y="5"/>
                    <a:pt x="46" y="4"/>
                    <a:pt x="4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grpSp>
      <p:grpSp>
        <p:nvGrpSpPr>
          <p:cNvPr id="8" name="组合 23"/>
          <p:cNvGrpSpPr/>
          <p:nvPr/>
        </p:nvGrpSpPr>
        <p:grpSpPr>
          <a:xfrm>
            <a:off x="6565814" y="2410992"/>
            <a:ext cx="646112" cy="449263"/>
            <a:chOff x="7767638" y="10672763"/>
            <a:chExt cx="646112" cy="449263"/>
          </a:xfrm>
          <a:solidFill>
            <a:schemeClr val="bg1"/>
          </a:solidFill>
        </p:grpSpPr>
        <p:sp>
          <p:nvSpPr>
            <p:cNvPr id="25" name="Freeform 1018"/>
            <p:cNvSpPr/>
            <p:nvPr/>
          </p:nvSpPr>
          <p:spPr bwMode="auto">
            <a:xfrm>
              <a:off x="7959725" y="10672763"/>
              <a:ext cx="261938" cy="123825"/>
            </a:xfrm>
            <a:custGeom>
              <a:avLst/>
              <a:gdLst>
                <a:gd name="T0" fmla="*/ 70 w 70"/>
                <a:gd name="T1" fmla="*/ 26 h 33"/>
                <a:gd name="T2" fmla="*/ 63 w 70"/>
                <a:gd name="T3" fmla="*/ 33 h 33"/>
                <a:gd name="T4" fmla="*/ 7 w 70"/>
                <a:gd name="T5" fmla="*/ 33 h 33"/>
                <a:gd name="T6" fmla="*/ 0 w 70"/>
                <a:gd name="T7" fmla="*/ 26 h 33"/>
                <a:gd name="T8" fmla="*/ 0 w 70"/>
                <a:gd name="T9" fmla="*/ 8 h 33"/>
                <a:gd name="T10" fmla="*/ 7 w 70"/>
                <a:gd name="T11" fmla="*/ 0 h 33"/>
                <a:gd name="T12" fmla="*/ 63 w 70"/>
                <a:gd name="T13" fmla="*/ 0 h 33"/>
                <a:gd name="T14" fmla="*/ 70 w 70"/>
                <a:gd name="T15" fmla="*/ 8 h 33"/>
                <a:gd name="T16" fmla="*/ 70 w 70"/>
                <a:gd name="T17" fmla="*/ 26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0" h="33">
                  <a:moveTo>
                    <a:pt x="70" y="26"/>
                  </a:moveTo>
                  <a:cubicBezTo>
                    <a:pt x="70" y="30"/>
                    <a:pt x="67" y="33"/>
                    <a:pt x="63" y="33"/>
                  </a:cubicBezTo>
                  <a:cubicBezTo>
                    <a:pt x="7" y="33"/>
                    <a:pt x="7" y="33"/>
                    <a:pt x="7" y="33"/>
                  </a:cubicBezTo>
                  <a:cubicBezTo>
                    <a:pt x="3" y="33"/>
                    <a:pt x="0" y="30"/>
                    <a:pt x="0" y="26"/>
                  </a:cubicBezTo>
                  <a:cubicBezTo>
                    <a:pt x="0" y="8"/>
                    <a:pt x="0" y="8"/>
                    <a:pt x="0" y="8"/>
                  </a:cubicBezTo>
                  <a:cubicBezTo>
                    <a:pt x="0" y="4"/>
                    <a:pt x="3" y="0"/>
                    <a:pt x="7" y="0"/>
                  </a:cubicBezTo>
                  <a:cubicBezTo>
                    <a:pt x="63" y="0"/>
                    <a:pt x="63" y="0"/>
                    <a:pt x="63" y="0"/>
                  </a:cubicBezTo>
                  <a:cubicBezTo>
                    <a:pt x="67" y="0"/>
                    <a:pt x="70" y="4"/>
                    <a:pt x="70" y="8"/>
                  </a:cubicBezTo>
                  <a:lnTo>
                    <a:pt x="70" y="2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26" name="Freeform 1019"/>
            <p:cNvSpPr/>
            <p:nvPr/>
          </p:nvSpPr>
          <p:spPr bwMode="auto">
            <a:xfrm>
              <a:off x="7767638" y="10995026"/>
              <a:ext cx="184150" cy="127000"/>
            </a:xfrm>
            <a:custGeom>
              <a:avLst/>
              <a:gdLst>
                <a:gd name="T0" fmla="*/ 49 w 49"/>
                <a:gd name="T1" fmla="*/ 7 h 34"/>
                <a:gd name="T2" fmla="*/ 42 w 49"/>
                <a:gd name="T3" fmla="*/ 0 h 34"/>
                <a:gd name="T4" fmla="*/ 8 w 49"/>
                <a:gd name="T5" fmla="*/ 0 h 34"/>
                <a:gd name="T6" fmla="*/ 0 w 49"/>
                <a:gd name="T7" fmla="*/ 7 h 34"/>
                <a:gd name="T8" fmla="*/ 0 w 49"/>
                <a:gd name="T9" fmla="*/ 26 h 34"/>
                <a:gd name="T10" fmla="*/ 8 w 49"/>
                <a:gd name="T11" fmla="*/ 34 h 34"/>
                <a:gd name="T12" fmla="*/ 42 w 49"/>
                <a:gd name="T13" fmla="*/ 34 h 34"/>
                <a:gd name="T14" fmla="*/ 49 w 49"/>
                <a:gd name="T15" fmla="*/ 26 h 34"/>
                <a:gd name="T16" fmla="*/ 49 w 49"/>
                <a:gd name="T17"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 h="34">
                  <a:moveTo>
                    <a:pt x="49" y="7"/>
                  </a:moveTo>
                  <a:cubicBezTo>
                    <a:pt x="49" y="3"/>
                    <a:pt x="46" y="0"/>
                    <a:pt x="42" y="0"/>
                  </a:cubicBezTo>
                  <a:cubicBezTo>
                    <a:pt x="8" y="0"/>
                    <a:pt x="8" y="0"/>
                    <a:pt x="8" y="0"/>
                  </a:cubicBezTo>
                  <a:cubicBezTo>
                    <a:pt x="4" y="0"/>
                    <a:pt x="0" y="3"/>
                    <a:pt x="0" y="7"/>
                  </a:cubicBezTo>
                  <a:cubicBezTo>
                    <a:pt x="0" y="26"/>
                    <a:pt x="0" y="26"/>
                    <a:pt x="0" y="26"/>
                  </a:cubicBezTo>
                  <a:cubicBezTo>
                    <a:pt x="0" y="30"/>
                    <a:pt x="4" y="34"/>
                    <a:pt x="8" y="34"/>
                  </a:cubicBezTo>
                  <a:cubicBezTo>
                    <a:pt x="42" y="34"/>
                    <a:pt x="42" y="34"/>
                    <a:pt x="42" y="34"/>
                  </a:cubicBezTo>
                  <a:cubicBezTo>
                    <a:pt x="46" y="34"/>
                    <a:pt x="49" y="30"/>
                    <a:pt x="49" y="26"/>
                  </a:cubicBezTo>
                  <a:lnTo>
                    <a:pt x="49" y="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29" name="Freeform 1020"/>
            <p:cNvSpPr/>
            <p:nvPr/>
          </p:nvSpPr>
          <p:spPr bwMode="auto">
            <a:xfrm>
              <a:off x="8001000" y="10995026"/>
              <a:ext cx="179388" cy="127000"/>
            </a:xfrm>
            <a:custGeom>
              <a:avLst/>
              <a:gdLst>
                <a:gd name="T0" fmla="*/ 48 w 48"/>
                <a:gd name="T1" fmla="*/ 7 h 34"/>
                <a:gd name="T2" fmla="*/ 41 w 48"/>
                <a:gd name="T3" fmla="*/ 0 h 34"/>
                <a:gd name="T4" fmla="*/ 7 w 48"/>
                <a:gd name="T5" fmla="*/ 0 h 34"/>
                <a:gd name="T6" fmla="*/ 0 w 48"/>
                <a:gd name="T7" fmla="*/ 7 h 34"/>
                <a:gd name="T8" fmla="*/ 0 w 48"/>
                <a:gd name="T9" fmla="*/ 26 h 34"/>
                <a:gd name="T10" fmla="*/ 7 w 48"/>
                <a:gd name="T11" fmla="*/ 34 h 34"/>
                <a:gd name="T12" fmla="*/ 41 w 48"/>
                <a:gd name="T13" fmla="*/ 34 h 34"/>
                <a:gd name="T14" fmla="*/ 48 w 48"/>
                <a:gd name="T15" fmla="*/ 26 h 34"/>
                <a:gd name="T16" fmla="*/ 48 w 48"/>
                <a:gd name="T17"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34">
                  <a:moveTo>
                    <a:pt x="48" y="7"/>
                  </a:moveTo>
                  <a:cubicBezTo>
                    <a:pt x="48" y="3"/>
                    <a:pt x="45" y="0"/>
                    <a:pt x="41" y="0"/>
                  </a:cubicBezTo>
                  <a:cubicBezTo>
                    <a:pt x="7" y="0"/>
                    <a:pt x="7" y="0"/>
                    <a:pt x="7" y="0"/>
                  </a:cubicBezTo>
                  <a:cubicBezTo>
                    <a:pt x="3" y="0"/>
                    <a:pt x="0" y="3"/>
                    <a:pt x="0" y="7"/>
                  </a:cubicBezTo>
                  <a:cubicBezTo>
                    <a:pt x="0" y="26"/>
                    <a:pt x="0" y="26"/>
                    <a:pt x="0" y="26"/>
                  </a:cubicBezTo>
                  <a:cubicBezTo>
                    <a:pt x="0" y="30"/>
                    <a:pt x="3" y="34"/>
                    <a:pt x="7" y="34"/>
                  </a:cubicBezTo>
                  <a:cubicBezTo>
                    <a:pt x="41" y="34"/>
                    <a:pt x="41" y="34"/>
                    <a:pt x="41" y="34"/>
                  </a:cubicBezTo>
                  <a:cubicBezTo>
                    <a:pt x="45" y="34"/>
                    <a:pt x="48" y="30"/>
                    <a:pt x="48" y="26"/>
                  </a:cubicBezTo>
                  <a:lnTo>
                    <a:pt x="48" y="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30" name="Freeform 1021"/>
            <p:cNvSpPr/>
            <p:nvPr/>
          </p:nvSpPr>
          <p:spPr bwMode="auto">
            <a:xfrm>
              <a:off x="8229600" y="10995026"/>
              <a:ext cx="184150" cy="127000"/>
            </a:xfrm>
            <a:custGeom>
              <a:avLst/>
              <a:gdLst>
                <a:gd name="T0" fmla="*/ 49 w 49"/>
                <a:gd name="T1" fmla="*/ 7 h 34"/>
                <a:gd name="T2" fmla="*/ 41 w 49"/>
                <a:gd name="T3" fmla="*/ 0 h 34"/>
                <a:gd name="T4" fmla="*/ 7 w 49"/>
                <a:gd name="T5" fmla="*/ 0 h 34"/>
                <a:gd name="T6" fmla="*/ 0 w 49"/>
                <a:gd name="T7" fmla="*/ 7 h 34"/>
                <a:gd name="T8" fmla="*/ 0 w 49"/>
                <a:gd name="T9" fmla="*/ 26 h 34"/>
                <a:gd name="T10" fmla="*/ 7 w 49"/>
                <a:gd name="T11" fmla="*/ 34 h 34"/>
                <a:gd name="T12" fmla="*/ 41 w 49"/>
                <a:gd name="T13" fmla="*/ 34 h 34"/>
                <a:gd name="T14" fmla="*/ 49 w 49"/>
                <a:gd name="T15" fmla="*/ 26 h 34"/>
                <a:gd name="T16" fmla="*/ 49 w 49"/>
                <a:gd name="T17"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 h="34">
                  <a:moveTo>
                    <a:pt x="49" y="7"/>
                  </a:moveTo>
                  <a:cubicBezTo>
                    <a:pt x="49" y="3"/>
                    <a:pt x="45" y="0"/>
                    <a:pt x="41" y="0"/>
                  </a:cubicBezTo>
                  <a:cubicBezTo>
                    <a:pt x="7" y="0"/>
                    <a:pt x="7" y="0"/>
                    <a:pt x="7" y="0"/>
                  </a:cubicBezTo>
                  <a:cubicBezTo>
                    <a:pt x="3" y="0"/>
                    <a:pt x="0" y="3"/>
                    <a:pt x="0" y="7"/>
                  </a:cubicBezTo>
                  <a:cubicBezTo>
                    <a:pt x="0" y="26"/>
                    <a:pt x="0" y="26"/>
                    <a:pt x="0" y="26"/>
                  </a:cubicBezTo>
                  <a:cubicBezTo>
                    <a:pt x="0" y="30"/>
                    <a:pt x="3" y="34"/>
                    <a:pt x="7" y="34"/>
                  </a:cubicBezTo>
                  <a:cubicBezTo>
                    <a:pt x="41" y="34"/>
                    <a:pt x="41" y="34"/>
                    <a:pt x="41" y="34"/>
                  </a:cubicBezTo>
                  <a:cubicBezTo>
                    <a:pt x="45" y="34"/>
                    <a:pt x="49" y="30"/>
                    <a:pt x="49" y="26"/>
                  </a:cubicBezTo>
                  <a:lnTo>
                    <a:pt x="49" y="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31" name="Freeform 1022"/>
            <p:cNvSpPr/>
            <p:nvPr/>
          </p:nvSpPr>
          <p:spPr bwMode="auto">
            <a:xfrm>
              <a:off x="7835901" y="10821988"/>
              <a:ext cx="498475" cy="150813"/>
            </a:xfrm>
            <a:custGeom>
              <a:avLst/>
              <a:gdLst>
                <a:gd name="T0" fmla="*/ 123 w 133"/>
                <a:gd name="T1" fmla="*/ 17 h 40"/>
                <a:gd name="T2" fmla="*/ 72 w 133"/>
                <a:gd name="T3" fmla="*/ 17 h 40"/>
                <a:gd name="T4" fmla="*/ 72 w 133"/>
                <a:gd name="T5" fmla="*/ 0 h 40"/>
                <a:gd name="T6" fmla="*/ 65 w 133"/>
                <a:gd name="T7" fmla="*/ 0 h 40"/>
                <a:gd name="T8" fmla="*/ 65 w 133"/>
                <a:gd name="T9" fmla="*/ 17 h 40"/>
                <a:gd name="T10" fmla="*/ 10 w 133"/>
                <a:gd name="T11" fmla="*/ 17 h 40"/>
                <a:gd name="T12" fmla="*/ 0 w 133"/>
                <a:gd name="T13" fmla="*/ 26 h 40"/>
                <a:gd name="T14" fmla="*/ 0 w 133"/>
                <a:gd name="T15" fmla="*/ 40 h 40"/>
                <a:gd name="T16" fmla="*/ 5 w 133"/>
                <a:gd name="T17" fmla="*/ 40 h 40"/>
                <a:gd name="T18" fmla="*/ 5 w 133"/>
                <a:gd name="T19" fmla="*/ 26 h 40"/>
                <a:gd name="T20" fmla="*/ 10 w 133"/>
                <a:gd name="T21" fmla="*/ 22 h 40"/>
                <a:gd name="T22" fmla="*/ 65 w 133"/>
                <a:gd name="T23" fmla="*/ 22 h 40"/>
                <a:gd name="T24" fmla="*/ 65 w 133"/>
                <a:gd name="T25" fmla="*/ 40 h 40"/>
                <a:gd name="T26" fmla="*/ 72 w 133"/>
                <a:gd name="T27" fmla="*/ 40 h 40"/>
                <a:gd name="T28" fmla="*/ 72 w 133"/>
                <a:gd name="T29" fmla="*/ 22 h 40"/>
                <a:gd name="T30" fmla="*/ 123 w 133"/>
                <a:gd name="T31" fmla="*/ 22 h 40"/>
                <a:gd name="T32" fmla="*/ 128 w 133"/>
                <a:gd name="T33" fmla="*/ 26 h 40"/>
                <a:gd name="T34" fmla="*/ 128 w 133"/>
                <a:gd name="T35" fmla="*/ 40 h 40"/>
                <a:gd name="T36" fmla="*/ 133 w 133"/>
                <a:gd name="T37" fmla="*/ 40 h 40"/>
                <a:gd name="T38" fmla="*/ 133 w 133"/>
                <a:gd name="T39" fmla="*/ 26 h 40"/>
                <a:gd name="T40" fmla="*/ 123 w 133"/>
                <a:gd name="T4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33" h="40">
                  <a:moveTo>
                    <a:pt x="123" y="17"/>
                  </a:moveTo>
                  <a:cubicBezTo>
                    <a:pt x="72" y="17"/>
                    <a:pt x="72" y="17"/>
                    <a:pt x="72" y="17"/>
                  </a:cubicBezTo>
                  <a:cubicBezTo>
                    <a:pt x="72" y="0"/>
                    <a:pt x="72" y="0"/>
                    <a:pt x="72" y="0"/>
                  </a:cubicBezTo>
                  <a:cubicBezTo>
                    <a:pt x="65" y="0"/>
                    <a:pt x="65" y="0"/>
                    <a:pt x="65" y="0"/>
                  </a:cubicBezTo>
                  <a:cubicBezTo>
                    <a:pt x="65" y="17"/>
                    <a:pt x="65" y="17"/>
                    <a:pt x="65" y="17"/>
                  </a:cubicBezTo>
                  <a:cubicBezTo>
                    <a:pt x="10" y="17"/>
                    <a:pt x="10" y="17"/>
                    <a:pt x="10" y="17"/>
                  </a:cubicBezTo>
                  <a:cubicBezTo>
                    <a:pt x="4" y="17"/>
                    <a:pt x="0" y="21"/>
                    <a:pt x="0" y="26"/>
                  </a:cubicBezTo>
                  <a:cubicBezTo>
                    <a:pt x="0" y="40"/>
                    <a:pt x="0" y="40"/>
                    <a:pt x="0" y="40"/>
                  </a:cubicBezTo>
                  <a:cubicBezTo>
                    <a:pt x="5" y="40"/>
                    <a:pt x="5" y="40"/>
                    <a:pt x="5" y="40"/>
                  </a:cubicBezTo>
                  <a:cubicBezTo>
                    <a:pt x="5" y="26"/>
                    <a:pt x="5" y="26"/>
                    <a:pt x="5" y="26"/>
                  </a:cubicBezTo>
                  <a:cubicBezTo>
                    <a:pt x="5" y="24"/>
                    <a:pt x="7" y="22"/>
                    <a:pt x="10" y="22"/>
                  </a:cubicBezTo>
                  <a:cubicBezTo>
                    <a:pt x="65" y="22"/>
                    <a:pt x="65" y="22"/>
                    <a:pt x="65" y="22"/>
                  </a:cubicBezTo>
                  <a:cubicBezTo>
                    <a:pt x="65" y="40"/>
                    <a:pt x="65" y="40"/>
                    <a:pt x="65" y="40"/>
                  </a:cubicBezTo>
                  <a:cubicBezTo>
                    <a:pt x="72" y="40"/>
                    <a:pt x="72" y="40"/>
                    <a:pt x="72" y="40"/>
                  </a:cubicBezTo>
                  <a:cubicBezTo>
                    <a:pt x="72" y="22"/>
                    <a:pt x="72" y="22"/>
                    <a:pt x="72" y="22"/>
                  </a:cubicBezTo>
                  <a:cubicBezTo>
                    <a:pt x="123" y="22"/>
                    <a:pt x="123" y="22"/>
                    <a:pt x="123" y="22"/>
                  </a:cubicBezTo>
                  <a:cubicBezTo>
                    <a:pt x="125" y="22"/>
                    <a:pt x="128" y="24"/>
                    <a:pt x="128" y="26"/>
                  </a:cubicBezTo>
                  <a:cubicBezTo>
                    <a:pt x="128" y="40"/>
                    <a:pt x="128" y="40"/>
                    <a:pt x="128" y="40"/>
                  </a:cubicBezTo>
                  <a:cubicBezTo>
                    <a:pt x="133" y="40"/>
                    <a:pt x="133" y="40"/>
                    <a:pt x="133" y="40"/>
                  </a:cubicBezTo>
                  <a:cubicBezTo>
                    <a:pt x="133" y="26"/>
                    <a:pt x="133" y="26"/>
                    <a:pt x="133" y="26"/>
                  </a:cubicBezTo>
                  <a:cubicBezTo>
                    <a:pt x="133" y="21"/>
                    <a:pt x="128" y="17"/>
                    <a:pt x="123"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grpSp>
      <p:sp>
        <p:nvSpPr>
          <p:cNvPr id="34" name="矩形 33"/>
          <p:cNvSpPr/>
          <p:nvPr/>
        </p:nvSpPr>
        <p:spPr>
          <a:xfrm>
            <a:off x="2521473" y="2451059"/>
            <a:ext cx="2979215" cy="861770"/>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dirty="0" smtClean="0"/>
              <a:t>企业网络推广方案制定的必要性</a:t>
            </a:r>
            <a:endParaRPr lang="en-US" altLang="zh-CN" sz="2400" dirty="0">
              <a:solidFill>
                <a:schemeClr val="tx1">
                  <a:lumMod val="75000"/>
                  <a:lumOff val="25000"/>
                </a:schemeClr>
              </a:solidFill>
            </a:endParaRPr>
          </a:p>
        </p:txBody>
      </p:sp>
      <p:sp>
        <p:nvSpPr>
          <p:cNvPr id="35" name="矩形 34"/>
          <p:cNvSpPr/>
          <p:nvPr/>
        </p:nvSpPr>
        <p:spPr>
          <a:xfrm>
            <a:off x="7418745" y="2139280"/>
            <a:ext cx="1896240" cy="271712"/>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smtClean="0">
                <a:latin typeface="+mj-ea"/>
              </a:rPr>
              <a:t>7.1.2</a:t>
            </a:r>
            <a:endParaRPr lang="zh-CN" altLang="en-US" sz="2400" b="1" dirty="0">
              <a:latin typeface="+mj-ea"/>
            </a:endParaRPr>
          </a:p>
        </p:txBody>
      </p:sp>
      <p:sp>
        <p:nvSpPr>
          <p:cNvPr id="36" name="矩形 35"/>
          <p:cNvSpPr/>
          <p:nvPr/>
        </p:nvSpPr>
        <p:spPr>
          <a:xfrm>
            <a:off x="7386378" y="2451059"/>
            <a:ext cx="3165773" cy="861770"/>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dirty="0" smtClean="0"/>
              <a:t>企业网络推广方案的设计内容</a:t>
            </a:r>
            <a:endParaRPr lang="en-US" altLang="zh-CN" sz="2400" dirty="0">
              <a:solidFill>
                <a:schemeClr val="tx1">
                  <a:lumMod val="75000"/>
                  <a:lumOff val="25000"/>
                </a:schemeClr>
              </a:solidFill>
            </a:endParaRPr>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flipV="1">
            <a:off x="4333876" y="3971925"/>
            <a:ext cx="3524250" cy="704850"/>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0" y="0"/>
            <a:ext cx="12192000" cy="4229100"/>
          </a:xfrm>
          <a:prstGeom prst="rect">
            <a:avLst/>
          </a:pr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椭圆 7"/>
          <p:cNvSpPr/>
          <p:nvPr/>
        </p:nvSpPr>
        <p:spPr>
          <a:xfrm>
            <a:off x="4670891" y="513554"/>
            <a:ext cx="2850216" cy="2850216"/>
          </a:xfrm>
          <a:prstGeom prst="ellipse">
            <a:avLst/>
          </a:prstGeom>
          <a:noFill/>
          <a:ln w="76200">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a:off x="4503084" y="3857625"/>
            <a:ext cx="3185832" cy="819150"/>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文本框 8"/>
          <p:cNvSpPr txBox="1"/>
          <p:nvPr/>
        </p:nvSpPr>
        <p:spPr>
          <a:xfrm>
            <a:off x="5315068" y="4020466"/>
            <a:ext cx="1620957" cy="523220"/>
          </a:xfrm>
          <a:prstGeom prst="rect">
            <a:avLst/>
          </a:prstGeom>
          <a:noFill/>
        </p:spPr>
        <p:txBody>
          <a:bodyPr wrap="none" rtlCol="0">
            <a:spAutoFit/>
          </a:bodyPr>
          <a:lstStyle/>
          <a:p>
            <a:pPr algn="ctr"/>
            <a:r>
              <a:rPr lang="zh-CN" altLang="en-US" sz="2800" b="1" dirty="0" smtClean="0">
                <a:solidFill>
                  <a:schemeClr val="bg1"/>
                </a:solidFill>
              </a:rPr>
              <a:t>网络营销</a:t>
            </a:r>
            <a:endParaRPr lang="zh-CN" altLang="en-US" sz="2800" b="1" dirty="0">
              <a:solidFill>
                <a:schemeClr val="bg1"/>
              </a:solidFill>
            </a:endParaRPr>
          </a:p>
        </p:txBody>
      </p:sp>
      <p:sp>
        <p:nvSpPr>
          <p:cNvPr id="10" name="文本框 9"/>
          <p:cNvSpPr txBox="1"/>
          <p:nvPr/>
        </p:nvSpPr>
        <p:spPr>
          <a:xfrm>
            <a:off x="3723142" y="4748450"/>
            <a:ext cx="4745723" cy="1015663"/>
          </a:xfrm>
          <a:prstGeom prst="rect">
            <a:avLst/>
          </a:prstGeom>
          <a:noFill/>
        </p:spPr>
        <p:txBody>
          <a:bodyPr wrap="none" rtlCol="0">
            <a:spAutoFit/>
          </a:bodyPr>
          <a:lstStyle/>
          <a:p>
            <a:pPr algn="ctr"/>
            <a:r>
              <a:rPr lang="en-US" altLang="zh-CN" sz="6000" b="1" dirty="0" smtClean="0">
                <a:solidFill>
                  <a:srgbClr val="1F487C"/>
                </a:solidFill>
              </a:rPr>
              <a:t>THANK YOU</a:t>
            </a:r>
            <a:endParaRPr lang="zh-CN" altLang="en-US" sz="6000" b="1" dirty="0">
              <a:solidFill>
                <a:srgbClr val="1F487C"/>
              </a:solidFill>
            </a:endParaRPr>
          </a:p>
        </p:txBody>
      </p:sp>
      <p:sp>
        <p:nvSpPr>
          <p:cNvPr id="12" name="Freeform 846"/>
          <p:cNvSpPr>
            <a:spLocks noChangeAspect="1" noEditPoints="1"/>
          </p:cNvSpPr>
          <p:nvPr/>
        </p:nvSpPr>
        <p:spPr bwMode="auto">
          <a:xfrm>
            <a:off x="5544549" y="1336158"/>
            <a:ext cx="1102900" cy="1404000"/>
          </a:xfrm>
          <a:custGeom>
            <a:avLst/>
            <a:gdLst>
              <a:gd name="T0" fmla="*/ 84 w 138"/>
              <a:gd name="T1" fmla="*/ 71 h 176"/>
              <a:gd name="T2" fmla="*/ 69 w 138"/>
              <a:gd name="T3" fmla="*/ 69 h 176"/>
              <a:gd name="T4" fmla="*/ 54 w 138"/>
              <a:gd name="T5" fmla="*/ 71 h 176"/>
              <a:gd name="T6" fmla="*/ 54 w 138"/>
              <a:gd name="T7" fmla="*/ 26 h 176"/>
              <a:gd name="T8" fmla="*/ 15 w 138"/>
              <a:gd name="T9" fmla="*/ 26 h 176"/>
              <a:gd name="T10" fmla="*/ 15 w 138"/>
              <a:gd name="T11" fmla="*/ 48 h 176"/>
              <a:gd name="T12" fmla="*/ 34 w 138"/>
              <a:gd name="T13" fmla="*/ 82 h 176"/>
              <a:gd name="T14" fmla="*/ 16 w 138"/>
              <a:gd name="T15" fmla="*/ 122 h 176"/>
              <a:gd name="T16" fmla="*/ 69 w 138"/>
              <a:gd name="T17" fmla="*/ 176 h 176"/>
              <a:gd name="T18" fmla="*/ 122 w 138"/>
              <a:gd name="T19" fmla="*/ 122 h 176"/>
              <a:gd name="T20" fmla="*/ 101 w 138"/>
              <a:gd name="T21" fmla="*/ 80 h 176"/>
              <a:gd name="T22" fmla="*/ 123 w 138"/>
              <a:gd name="T23" fmla="*/ 49 h 176"/>
              <a:gd name="T24" fmla="*/ 123 w 138"/>
              <a:gd name="T25" fmla="*/ 26 h 176"/>
              <a:gd name="T26" fmla="*/ 84 w 138"/>
              <a:gd name="T27" fmla="*/ 26 h 176"/>
              <a:gd name="T28" fmla="*/ 84 w 138"/>
              <a:gd name="T29" fmla="*/ 71 h 176"/>
              <a:gd name="T30" fmla="*/ 103 w 138"/>
              <a:gd name="T31" fmla="*/ 122 h 176"/>
              <a:gd name="T32" fmla="*/ 69 w 138"/>
              <a:gd name="T33" fmla="*/ 157 h 176"/>
              <a:gd name="T34" fmla="*/ 35 w 138"/>
              <a:gd name="T35" fmla="*/ 122 h 176"/>
              <a:gd name="T36" fmla="*/ 69 w 138"/>
              <a:gd name="T37" fmla="*/ 88 h 176"/>
              <a:gd name="T38" fmla="*/ 103 w 138"/>
              <a:gd name="T39" fmla="*/ 122 h 176"/>
              <a:gd name="T40" fmla="*/ 0 w 138"/>
              <a:gd name="T41" fmla="*/ 0 h 176"/>
              <a:gd name="T42" fmla="*/ 0 w 138"/>
              <a:gd name="T43" fmla="*/ 16 h 176"/>
              <a:gd name="T44" fmla="*/ 138 w 138"/>
              <a:gd name="T45" fmla="*/ 16 h 176"/>
              <a:gd name="T46" fmla="*/ 138 w 138"/>
              <a:gd name="T47" fmla="*/ 0 h 176"/>
              <a:gd name="T48" fmla="*/ 0 w 138"/>
              <a:gd name="T49" fmla="*/ 0 h 176"/>
              <a:gd name="T50" fmla="*/ 68 w 138"/>
              <a:gd name="T51" fmla="*/ 91 h 176"/>
              <a:gd name="T52" fmla="*/ 61 w 138"/>
              <a:gd name="T53" fmla="*/ 111 h 176"/>
              <a:gd name="T54" fmla="*/ 39 w 138"/>
              <a:gd name="T55" fmla="*/ 111 h 176"/>
              <a:gd name="T56" fmla="*/ 38 w 138"/>
              <a:gd name="T57" fmla="*/ 112 h 176"/>
              <a:gd name="T58" fmla="*/ 38 w 138"/>
              <a:gd name="T59" fmla="*/ 114 h 176"/>
              <a:gd name="T60" fmla="*/ 56 w 138"/>
              <a:gd name="T61" fmla="*/ 127 h 176"/>
              <a:gd name="T62" fmla="*/ 49 w 138"/>
              <a:gd name="T63" fmla="*/ 148 h 176"/>
              <a:gd name="T64" fmla="*/ 50 w 138"/>
              <a:gd name="T65" fmla="*/ 149 h 176"/>
              <a:gd name="T66" fmla="*/ 51 w 138"/>
              <a:gd name="T67" fmla="*/ 149 h 176"/>
              <a:gd name="T68" fmla="*/ 69 w 138"/>
              <a:gd name="T69" fmla="*/ 136 h 176"/>
              <a:gd name="T70" fmla="*/ 87 w 138"/>
              <a:gd name="T71" fmla="*/ 149 h 176"/>
              <a:gd name="T72" fmla="*/ 88 w 138"/>
              <a:gd name="T73" fmla="*/ 149 h 176"/>
              <a:gd name="T74" fmla="*/ 88 w 138"/>
              <a:gd name="T75" fmla="*/ 149 h 176"/>
              <a:gd name="T76" fmla="*/ 89 w 138"/>
              <a:gd name="T77" fmla="*/ 148 h 176"/>
              <a:gd name="T78" fmla="*/ 82 w 138"/>
              <a:gd name="T79" fmla="*/ 127 h 176"/>
              <a:gd name="T80" fmla="*/ 100 w 138"/>
              <a:gd name="T81" fmla="*/ 114 h 176"/>
              <a:gd name="T82" fmla="*/ 100 w 138"/>
              <a:gd name="T83" fmla="*/ 112 h 176"/>
              <a:gd name="T84" fmla="*/ 99 w 138"/>
              <a:gd name="T85" fmla="*/ 111 h 176"/>
              <a:gd name="T86" fmla="*/ 77 w 138"/>
              <a:gd name="T87" fmla="*/ 111 h 176"/>
              <a:gd name="T88" fmla="*/ 70 w 138"/>
              <a:gd name="T89" fmla="*/ 91 h 176"/>
              <a:gd name="T90" fmla="*/ 69 w 138"/>
              <a:gd name="T91" fmla="*/ 90 h 176"/>
              <a:gd name="T92" fmla="*/ 68 w 138"/>
              <a:gd name="T93" fmla="*/ 91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38" h="176">
                <a:moveTo>
                  <a:pt x="84" y="71"/>
                </a:moveTo>
                <a:cubicBezTo>
                  <a:pt x="79" y="70"/>
                  <a:pt x="74" y="69"/>
                  <a:pt x="69" y="69"/>
                </a:cubicBezTo>
                <a:cubicBezTo>
                  <a:pt x="64" y="69"/>
                  <a:pt x="59" y="70"/>
                  <a:pt x="54" y="71"/>
                </a:cubicBezTo>
                <a:cubicBezTo>
                  <a:pt x="54" y="26"/>
                  <a:pt x="54" y="26"/>
                  <a:pt x="54" y="26"/>
                </a:cubicBezTo>
                <a:cubicBezTo>
                  <a:pt x="15" y="26"/>
                  <a:pt x="15" y="26"/>
                  <a:pt x="15" y="26"/>
                </a:cubicBezTo>
                <a:cubicBezTo>
                  <a:pt x="15" y="48"/>
                  <a:pt x="15" y="48"/>
                  <a:pt x="15" y="48"/>
                </a:cubicBezTo>
                <a:cubicBezTo>
                  <a:pt x="34" y="82"/>
                  <a:pt x="34" y="82"/>
                  <a:pt x="34" y="82"/>
                </a:cubicBezTo>
                <a:cubicBezTo>
                  <a:pt x="23" y="92"/>
                  <a:pt x="16" y="106"/>
                  <a:pt x="16" y="122"/>
                </a:cubicBezTo>
                <a:cubicBezTo>
                  <a:pt x="16" y="152"/>
                  <a:pt x="40" y="176"/>
                  <a:pt x="69" y="176"/>
                </a:cubicBezTo>
                <a:cubicBezTo>
                  <a:pt x="98" y="176"/>
                  <a:pt x="122" y="152"/>
                  <a:pt x="122" y="122"/>
                </a:cubicBezTo>
                <a:cubicBezTo>
                  <a:pt x="122" y="105"/>
                  <a:pt x="114" y="90"/>
                  <a:pt x="101" y="80"/>
                </a:cubicBezTo>
                <a:cubicBezTo>
                  <a:pt x="123" y="49"/>
                  <a:pt x="123" y="49"/>
                  <a:pt x="123" y="49"/>
                </a:cubicBezTo>
                <a:cubicBezTo>
                  <a:pt x="123" y="26"/>
                  <a:pt x="123" y="26"/>
                  <a:pt x="123" y="26"/>
                </a:cubicBezTo>
                <a:cubicBezTo>
                  <a:pt x="84" y="26"/>
                  <a:pt x="84" y="26"/>
                  <a:pt x="84" y="26"/>
                </a:cubicBezTo>
                <a:lnTo>
                  <a:pt x="84" y="71"/>
                </a:lnTo>
                <a:close/>
                <a:moveTo>
                  <a:pt x="103" y="122"/>
                </a:moveTo>
                <a:cubicBezTo>
                  <a:pt x="103" y="141"/>
                  <a:pt x="88" y="157"/>
                  <a:pt x="69" y="157"/>
                </a:cubicBezTo>
                <a:cubicBezTo>
                  <a:pt x="50" y="157"/>
                  <a:pt x="35" y="141"/>
                  <a:pt x="35" y="122"/>
                </a:cubicBezTo>
                <a:cubicBezTo>
                  <a:pt x="35" y="104"/>
                  <a:pt x="50" y="88"/>
                  <a:pt x="69" y="88"/>
                </a:cubicBezTo>
                <a:cubicBezTo>
                  <a:pt x="88" y="88"/>
                  <a:pt x="103" y="104"/>
                  <a:pt x="103" y="122"/>
                </a:cubicBezTo>
                <a:close/>
                <a:moveTo>
                  <a:pt x="0" y="0"/>
                </a:moveTo>
                <a:cubicBezTo>
                  <a:pt x="0" y="16"/>
                  <a:pt x="0" y="16"/>
                  <a:pt x="0" y="16"/>
                </a:cubicBezTo>
                <a:cubicBezTo>
                  <a:pt x="138" y="16"/>
                  <a:pt x="138" y="16"/>
                  <a:pt x="138" y="16"/>
                </a:cubicBezTo>
                <a:cubicBezTo>
                  <a:pt x="138" y="0"/>
                  <a:pt x="138" y="0"/>
                  <a:pt x="138" y="0"/>
                </a:cubicBezTo>
                <a:lnTo>
                  <a:pt x="0" y="0"/>
                </a:lnTo>
                <a:close/>
                <a:moveTo>
                  <a:pt x="68" y="91"/>
                </a:moveTo>
                <a:cubicBezTo>
                  <a:pt x="61" y="111"/>
                  <a:pt x="61" y="111"/>
                  <a:pt x="61" y="111"/>
                </a:cubicBezTo>
                <a:cubicBezTo>
                  <a:pt x="39" y="111"/>
                  <a:pt x="39" y="111"/>
                  <a:pt x="39" y="111"/>
                </a:cubicBezTo>
                <a:cubicBezTo>
                  <a:pt x="39" y="111"/>
                  <a:pt x="38" y="112"/>
                  <a:pt x="38" y="112"/>
                </a:cubicBezTo>
                <a:cubicBezTo>
                  <a:pt x="38" y="113"/>
                  <a:pt x="38" y="113"/>
                  <a:pt x="38" y="114"/>
                </a:cubicBezTo>
                <a:cubicBezTo>
                  <a:pt x="56" y="127"/>
                  <a:pt x="56" y="127"/>
                  <a:pt x="56" y="127"/>
                </a:cubicBezTo>
                <a:cubicBezTo>
                  <a:pt x="49" y="148"/>
                  <a:pt x="49" y="148"/>
                  <a:pt x="49" y="148"/>
                </a:cubicBezTo>
                <a:cubicBezTo>
                  <a:pt x="49" y="148"/>
                  <a:pt x="49" y="149"/>
                  <a:pt x="50" y="149"/>
                </a:cubicBezTo>
                <a:cubicBezTo>
                  <a:pt x="50" y="149"/>
                  <a:pt x="51" y="149"/>
                  <a:pt x="51" y="149"/>
                </a:cubicBezTo>
                <a:cubicBezTo>
                  <a:pt x="69" y="136"/>
                  <a:pt x="69" y="136"/>
                  <a:pt x="69" y="136"/>
                </a:cubicBezTo>
                <a:cubicBezTo>
                  <a:pt x="87" y="149"/>
                  <a:pt x="87" y="149"/>
                  <a:pt x="87" y="149"/>
                </a:cubicBezTo>
                <a:cubicBezTo>
                  <a:pt x="87" y="149"/>
                  <a:pt x="87" y="149"/>
                  <a:pt x="88" y="149"/>
                </a:cubicBezTo>
                <a:cubicBezTo>
                  <a:pt x="88" y="149"/>
                  <a:pt x="88" y="149"/>
                  <a:pt x="88" y="149"/>
                </a:cubicBezTo>
                <a:cubicBezTo>
                  <a:pt x="89" y="149"/>
                  <a:pt x="89" y="148"/>
                  <a:pt x="89" y="148"/>
                </a:cubicBezTo>
                <a:cubicBezTo>
                  <a:pt x="82" y="127"/>
                  <a:pt x="82" y="127"/>
                  <a:pt x="82" y="127"/>
                </a:cubicBezTo>
                <a:cubicBezTo>
                  <a:pt x="100" y="114"/>
                  <a:pt x="100" y="114"/>
                  <a:pt x="100" y="114"/>
                </a:cubicBezTo>
                <a:cubicBezTo>
                  <a:pt x="100" y="113"/>
                  <a:pt x="100" y="113"/>
                  <a:pt x="100" y="112"/>
                </a:cubicBezTo>
                <a:cubicBezTo>
                  <a:pt x="100" y="112"/>
                  <a:pt x="99" y="111"/>
                  <a:pt x="99" y="111"/>
                </a:cubicBezTo>
                <a:cubicBezTo>
                  <a:pt x="77" y="111"/>
                  <a:pt x="77" y="111"/>
                  <a:pt x="77" y="111"/>
                </a:cubicBezTo>
                <a:cubicBezTo>
                  <a:pt x="70" y="91"/>
                  <a:pt x="70" y="91"/>
                  <a:pt x="70" y="91"/>
                </a:cubicBezTo>
                <a:cubicBezTo>
                  <a:pt x="70" y="90"/>
                  <a:pt x="70" y="90"/>
                  <a:pt x="69" y="90"/>
                </a:cubicBezTo>
                <a:cubicBezTo>
                  <a:pt x="68" y="90"/>
                  <a:pt x="68" y="90"/>
                  <a:pt x="68" y="91"/>
                </a:cubicBezTo>
                <a:close/>
              </a:path>
            </a:pathLst>
          </a:custGeom>
          <a:solidFill>
            <a:srgbClr val="FF9900"/>
          </a:solidFill>
          <a:ln>
            <a:noFill/>
          </a:ln>
        </p:spPr>
        <p:txBody>
          <a:bodyPr vert="horz" wrap="square" lIns="91440" tIns="45720" rIns="91440" bIns="45720" numCol="1" anchor="t" anchorCtr="0" compatLnSpc="1"/>
          <a:lstStyle/>
          <a:p>
            <a:endParaRPr 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梯形 24"/>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
          <p:cNvSpPr/>
          <p:nvPr/>
        </p:nvSpPr>
        <p:spPr>
          <a:xfrm>
            <a:off x="-1" y="463025"/>
            <a:ext cx="7786689"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梯形 26"/>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框 4"/>
          <p:cNvSpPr txBox="1"/>
          <p:nvPr/>
        </p:nvSpPr>
        <p:spPr>
          <a:xfrm>
            <a:off x="309434" y="282825"/>
            <a:ext cx="1735583" cy="523220"/>
          </a:xfrm>
          <a:prstGeom prst="rect">
            <a:avLst/>
          </a:prstGeom>
          <a:noFill/>
        </p:spPr>
        <p:txBody>
          <a:bodyPr wrap="square" rtlCol="0">
            <a:spAutoFit/>
          </a:bodyPr>
          <a:lstStyle/>
          <a:p>
            <a:pPr algn="ctr"/>
            <a:r>
              <a:rPr lang="zh-CN" altLang="en-US" sz="2800" b="1" dirty="0" smtClean="0">
                <a:solidFill>
                  <a:schemeClr val="bg1"/>
                </a:solidFill>
                <a:latin typeface="+mj-ea"/>
                <a:ea typeface="+mj-ea"/>
              </a:rPr>
              <a:t>任务</a:t>
            </a:r>
            <a:r>
              <a:rPr lang="en-US" altLang="zh-CN" sz="2800" b="1" dirty="0" smtClean="0">
                <a:solidFill>
                  <a:schemeClr val="bg1"/>
                </a:solidFill>
                <a:latin typeface="+mj-ea"/>
                <a:ea typeface="+mj-ea"/>
              </a:rPr>
              <a:t>7.1</a:t>
            </a:r>
            <a:endParaRPr lang="zh-CN" altLang="en-US" sz="2800" b="1" dirty="0">
              <a:solidFill>
                <a:schemeClr val="bg1"/>
              </a:solidFill>
              <a:latin typeface="+mj-ea"/>
              <a:ea typeface="+mj-ea"/>
            </a:endParaRPr>
          </a:p>
        </p:txBody>
      </p:sp>
      <p:sp>
        <p:nvSpPr>
          <p:cNvPr id="19" name="矩形 18"/>
          <p:cNvSpPr/>
          <p:nvPr/>
        </p:nvSpPr>
        <p:spPr>
          <a:xfrm>
            <a:off x="411176" y="1586983"/>
            <a:ext cx="3432162" cy="461665"/>
          </a:xfrm>
          <a:prstGeom prst="rect">
            <a:avLst/>
          </a:prstGeom>
          <a:solidFill>
            <a:schemeClr val="accent4"/>
          </a:solidFill>
        </p:spPr>
        <p:txBody>
          <a:bodyPr wrap="square">
            <a:spAutoFit/>
          </a:bodyPr>
          <a:lstStyle/>
          <a:p>
            <a:r>
              <a:rPr lang="en-US" sz="2400" b="1" dirty="0" smtClean="0"/>
              <a:t>1.</a:t>
            </a:r>
            <a:r>
              <a:rPr lang="zh-CN" altLang="en-US" sz="2400" b="1" dirty="0" smtClean="0"/>
              <a:t>网络推广方案的含义</a:t>
            </a:r>
            <a:endParaRPr lang="zh-CN" altLang="en-US" sz="2400" b="1" dirty="0"/>
          </a:p>
        </p:txBody>
      </p:sp>
      <p:sp>
        <p:nvSpPr>
          <p:cNvPr id="50" name="圆角矩形 49"/>
          <p:cNvSpPr/>
          <p:nvPr/>
        </p:nvSpPr>
        <p:spPr>
          <a:xfrm>
            <a:off x="1485901" y="2438400"/>
            <a:ext cx="8515349" cy="281940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zh-CN" altLang="en-US" sz="2000" b="1" dirty="0" smtClean="0">
                <a:solidFill>
                  <a:schemeClr val="tx1"/>
                </a:solidFill>
              </a:rPr>
              <a:t>网络推广方案</a:t>
            </a:r>
            <a:r>
              <a:rPr lang="zh-CN" altLang="en-US" sz="2000" dirty="0" smtClean="0">
                <a:solidFill>
                  <a:schemeClr val="tx1"/>
                </a:solidFill>
              </a:rPr>
              <a:t>就是通过研究网络推广的方法，制定出一套适合宣传和推广企业产品、品牌影响、增值服务甚至员工个人的方案，而其中的媒介就是通过网络。</a:t>
            </a:r>
            <a:endParaRPr lang="en-US" altLang="zh-CN" sz="2000" dirty="0">
              <a:solidFill>
                <a:schemeClr val="tx1"/>
              </a:solidFill>
            </a:endParaRPr>
          </a:p>
        </p:txBody>
      </p:sp>
      <p:sp>
        <p:nvSpPr>
          <p:cNvPr id="20" name="TextBox 17"/>
          <p:cNvSpPr txBox="1"/>
          <p:nvPr/>
        </p:nvSpPr>
        <p:spPr>
          <a:xfrm>
            <a:off x="2205990" y="609181"/>
            <a:ext cx="5409488" cy="492438"/>
          </a:xfrm>
          <a:prstGeom prst="rect">
            <a:avLst/>
          </a:prstGeom>
          <a:noFill/>
        </p:spPr>
        <p:txBody>
          <a:bodyPr wrap="none" lIns="121917" tIns="60958" rIns="121917" bIns="60958" rtlCol="0">
            <a:spAutoFit/>
          </a:bodyPr>
          <a:lstStyle/>
          <a:p>
            <a:r>
              <a:rPr lang="en-US" sz="2400" b="1" dirty="0" smtClean="0">
                <a:solidFill>
                  <a:schemeClr val="bg1"/>
                </a:solidFill>
              </a:rPr>
              <a:t>7.1.1  </a:t>
            </a:r>
            <a:r>
              <a:rPr lang="zh-CN" altLang="en-US" sz="2400" b="1" dirty="0" smtClean="0">
                <a:solidFill>
                  <a:schemeClr val="bg1"/>
                </a:solidFill>
              </a:rPr>
              <a:t>企业网络推广方案制定的必要性</a:t>
            </a:r>
            <a:endParaRPr lang="en-US" altLang="zh-CN" sz="2400" b="1" dirty="0">
              <a:solidFill>
                <a:schemeClr val="bg1"/>
              </a:solidFill>
              <a:latin typeface="+mj-ea"/>
              <a:ea typeface="+mj-ea"/>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梯形 24"/>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
          <p:cNvSpPr/>
          <p:nvPr/>
        </p:nvSpPr>
        <p:spPr>
          <a:xfrm>
            <a:off x="-1" y="463025"/>
            <a:ext cx="7786689"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梯形 26"/>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框 4"/>
          <p:cNvSpPr txBox="1"/>
          <p:nvPr/>
        </p:nvSpPr>
        <p:spPr>
          <a:xfrm>
            <a:off x="309434" y="282825"/>
            <a:ext cx="1735583" cy="523220"/>
          </a:xfrm>
          <a:prstGeom prst="rect">
            <a:avLst/>
          </a:prstGeom>
          <a:noFill/>
        </p:spPr>
        <p:txBody>
          <a:bodyPr wrap="square" rtlCol="0">
            <a:spAutoFit/>
          </a:bodyPr>
          <a:lstStyle/>
          <a:p>
            <a:pPr algn="ctr"/>
            <a:r>
              <a:rPr lang="zh-CN" altLang="en-US" sz="2800" b="1" dirty="0" smtClean="0">
                <a:solidFill>
                  <a:schemeClr val="bg1"/>
                </a:solidFill>
                <a:latin typeface="+mj-ea"/>
                <a:ea typeface="+mj-ea"/>
              </a:rPr>
              <a:t>任务</a:t>
            </a:r>
            <a:r>
              <a:rPr lang="en-US" altLang="zh-CN" sz="2800" b="1" dirty="0" smtClean="0">
                <a:solidFill>
                  <a:schemeClr val="bg1"/>
                </a:solidFill>
                <a:latin typeface="+mj-ea"/>
                <a:ea typeface="+mj-ea"/>
              </a:rPr>
              <a:t>7.1</a:t>
            </a:r>
            <a:endParaRPr lang="zh-CN" altLang="en-US" sz="2800" b="1" dirty="0">
              <a:solidFill>
                <a:schemeClr val="bg1"/>
              </a:solidFill>
              <a:latin typeface="+mj-ea"/>
              <a:ea typeface="+mj-ea"/>
            </a:endParaRPr>
          </a:p>
        </p:txBody>
      </p:sp>
      <p:sp>
        <p:nvSpPr>
          <p:cNvPr id="104449" name="Rectangle 1"/>
          <p:cNvSpPr>
            <a:spLocks noChangeArrowheads="1"/>
          </p:cNvSpPr>
          <p:nvPr/>
        </p:nvSpPr>
        <p:spPr bwMode="auto">
          <a:xfrm>
            <a:off x="171452" y="1585912"/>
            <a:ext cx="3271836" cy="461665"/>
          </a:xfrm>
          <a:prstGeom prst="rect">
            <a:avLst/>
          </a:prstGeom>
          <a:solidFill>
            <a:schemeClr val="accent4"/>
          </a:solidFill>
          <a:ln w="9525">
            <a:noFill/>
            <a:miter lim="800000"/>
          </a:ln>
          <a:effectLst/>
        </p:spPr>
        <p:txBody>
          <a:bodyPr vert="horz" wrap="square" lIns="91440" tIns="45720" rIns="91440" bIns="45720" numCol="1" anchor="ctr" anchorCtr="0" compatLnSpc="1">
            <a:spAutoFit/>
          </a:bodyPr>
          <a:lstStyle/>
          <a:p>
            <a:pPr lvl="0" fontAlgn="base">
              <a:spcBef>
                <a:spcPct val="0"/>
              </a:spcBef>
              <a:spcAft>
                <a:spcPct val="0"/>
              </a:spcAft>
            </a:pPr>
            <a:r>
              <a:rPr kumimoji="0" lang="en-US" altLang="zh-CN" sz="2400" b="1" i="0" u="none" strike="noStrike" cap="none" normalizeH="0" baseline="0" dirty="0" smtClean="0">
                <a:ln>
                  <a:noFill/>
                </a:ln>
                <a:solidFill>
                  <a:srgbClr val="333333"/>
                </a:solidFill>
                <a:effectLst/>
                <a:latin typeface="+mn-ea"/>
                <a:cs typeface="Times New Roman" panose="02020603050405020304" pitchFamily="18" charset="0"/>
              </a:rPr>
              <a:t>2.</a:t>
            </a:r>
            <a:r>
              <a:rPr lang="zh-CN" altLang="en-US" sz="2400" b="1" dirty="0" smtClean="0"/>
              <a:t>网络推广方案的分类</a:t>
            </a:r>
            <a:endParaRPr kumimoji="0" lang="zh-CN" altLang="en-US" sz="2400" b="1" i="0" u="none" strike="noStrike" cap="none" normalizeH="0" baseline="0" dirty="0" smtClean="0">
              <a:ln>
                <a:noFill/>
              </a:ln>
              <a:solidFill>
                <a:schemeClr val="tx1"/>
              </a:solidFill>
              <a:effectLst/>
              <a:latin typeface="+mn-ea"/>
              <a:cs typeface="宋体" panose="02010600030101010101" pitchFamily="2" charset="-122"/>
            </a:endParaRPr>
          </a:p>
        </p:txBody>
      </p:sp>
      <p:cxnSp>
        <p:nvCxnSpPr>
          <p:cNvPr id="11" name="直接连接符 10"/>
          <p:cNvCxnSpPr>
            <a:endCxn id="15" idx="2"/>
          </p:cNvCxnSpPr>
          <p:nvPr/>
        </p:nvCxnSpPr>
        <p:spPr>
          <a:xfrm flipV="1">
            <a:off x="2357438" y="2358695"/>
            <a:ext cx="1357312" cy="1084593"/>
          </a:xfrm>
          <a:prstGeom prst="line">
            <a:avLst/>
          </a:prstGeom>
          <a:ln>
            <a:solidFill>
              <a:srgbClr val="1F487C"/>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rot="16200000" flipH="1">
            <a:off x="3017709" y="4103558"/>
            <a:ext cx="321804" cy="1158009"/>
          </a:xfrm>
          <a:prstGeom prst="line">
            <a:avLst/>
          </a:prstGeom>
          <a:ln>
            <a:solidFill>
              <a:srgbClr val="1F487C"/>
            </a:solidFill>
          </a:ln>
        </p:spPr>
        <p:style>
          <a:lnRef idx="1">
            <a:schemeClr val="accent1"/>
          </a:lnRef>
          <a:fillRef idx="0">
            <a:schemeClr val="accent1"/>
          </a:fillRef>
          <a:effectRef idx="0">
            <a:schemeClr val="accent1"/>
          </a:effectRef>
          <a:fontRef idx="minor">
            <a:schemeClr val="tx1"/>
          </a:fontRef>
        </p:style>
      </p:cxnSp>
      <p:sp>
        <p:nvSpPr>
          <p:cNvPr id="13" name="椭圆 12"/>
          <p:cNvSpPr>
            <a:spLocks noChangeAspect="1"/>
          </p:cNvSpPr>
          <p:nvPr/>
        </p:nvSpPr>
        <p:spPr>
          <a:xfrm>
            <a:off x="982184" y="3343274"/>
            <a:ext cx="1761017" cy="1514476"/>
          </a:xfrm>
          <a:prstGeom prst="ellipse">
            <a:avLst/>
          </a:pr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smtClean="0"/>
              <a:t>网络推广方案</a:t>
            </a:r>
            <a:endParaRPr lang="zh-CN" altLang="en-US" sz="2400" b="1" dirty="0" smtClean="0"/>
          </a:p>
        </p:txBody>
      </p:sp>
      <p:sp>
        <p:nvSpPr>
          <p:cNvPr id="14" name="椭圆 13"/>
          <p:cNvSpPr>
            <a:spLocks noChangeAspect="1"/>
          </p:cNvSpPr>
          <p:nvPr/>
        </p:nvSpPr>
        <p:spPr>
          <a:xfrm>
            <a:off x="3706765" y="4334907"/>
            <a:ext cx="2451148" cy="972000"/>
          </a:xfrm>
          <a:prstGeom prst="ellipse">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smtClean="0"/>
              <a:t>按照推广渠道分</a:t>
            </a:r>
            <a:endParaRPr lang="zh-CN" altLang="en-US" sz="2400" b="1" dirty="0"/>
          </a:p>
        </p:txBody>
      </p:sp>
      <p:sp>
        <p:nvSpPr>
          <p:cNvPr id="15" name="椭圆 14"/>
          <p:cNvSpPr>
            <a:spLocks noChangeAspect="1"/>
          </p:cNvSpPr>
          <p:nvPr/>
        </p:nvSpPr>
        <p:spPr>
          <a:xfrm>
            <a:off x="3714750" y="1872695"/>
            <a:ext cx="2414588" cy="972000"/>
          </a:xfrm>
          <a:prstGeom prst="ellipse">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smtClean="0"/>
              <a:t>按照所涉及的范围分</a:t>
            </a:r>
            <a:endParaRPr lang="zh-CN" altLang="en-US" sz="2400" b="1" dirty="0"/>
          </a:p>
        </p:txBody>
      </p:sp>
      <p:sp>
        <p:nvSpPr>
          <p:cNvPr id="16" name="椭圆 15"/>
          <p:cNvSpPr>
            <a:spLocks noChangeAspect="1"/>
          </p:cNvSpPr>
          <p:nvPr/>
        </p:nvSpPr>
        <p:spPr>
          <a:xfrm>
            <a:off x="3659140" y="3158568"/>
            <a:ext cx="2455910" cy="972000"/>
          </a:xfrm>
          <a:prstGeom prst="ellipse">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smtClean="0"/>
              <a:t>按照是否需要费用分</a:t>
            </a:r>
            <a:endParaRPr lang="zh-CN" altLang="en-US" sz="2400" b="1" dirty="0"/>
          </a:p>
        </p:txBody>
      </p:sp>
      <p:cxnSp>
        <p:nvCxnSpPr>
          <p:cNvPr id="18" name="直接连接符 17"/>
          <p:cNvCxnSpPr>
            <a:endCxn id="16" idx="2"/>
          </p:cNvCxnSpPr>
          <p:nvPr/>
        </p:nvCxnSpPr>
        <p:spPr>
          <a:xfrm flipV="1">
            <a:off x="2614613" y="3644568"/>
            <a:ext cx="1044527" cy="70182"/>
          </a:xfrm>
          <a:prstGeom prst="line">
            <a:avLst/>
          </a:prstGeom>
        </p:spPr>
        <p:style>
          <a:lnRef idx="1">
            <a:schemeClr val="accent1"/>
          </a:lnRef>
          <a:fillRef idx="0">
            <a:schemeClr val="accent1"/>
          </a:fillRef>
          <a:effectRef idx="0">
            <a:schemeClr val="accent1"/>
          </a:effectRef>
          <a:fontRef idx="minor">
            <a:schemeClr val="tx1"/>
          </a:fontRef>
        </p:style>
      </p:cxnSp>
      <p:sp>
        <p:nvSpPr>
          <p:cNvPr id="20" name="TextBox 17"/>
          <p:cNvSpPr txBox="1"/>
          <p:nvPr/>
        </p:nvSpPr>
        <p:spPr>
          <a:xfrm>
            <a:off x="2205990" y="609181"/>
            <a:ext cx="5409488" cy="492438"/>
          </a:xfrm>
          <a:prstGeom prst="rect">
            <a:avLst/>
          </a:prstGeom>
          <a:noFill/>
        </p:spPr>
        <p:txBody>
          <a:bodyPr wrap="none" lIns="121917" tIns="60958" rIns="121917" bIns="60958" rtlCol="0">
            <a:spAutoFit/>
          </a:bodyPr>
          <a:lstStyle/>
          <a:p>
            <a:r>
              <a:rPr lang="en-US" sz="2400" b="1" dirty="0" smtClean="0">
                <a:solidFill>
                  <a:schemeClr val="bg1"/>
                </a:solidFill>
              </a:rPr>
              <a:t>7.1.1  </a:t>
            </a:r>
            <a:r>
              <a:rPr lang="zh-CN" altLang="en-US" sz="2400" b="1" dirty="0" smtClean="0">
                <a:solidFill>
                  <a:schemeClr val="bg1"/>
                </a:solidFill>
              </a:rPr>
              <a:t>企业网络推广方案制定的必要性</a:t>
            </a:r>
            <a:endParaRPr lang="en-US" altLang="zh-CN" sz="2400" b="1" dirty="0">
              <a:solidFill>
                <a:schemeClr val="bg1"/>
              </a:solidFill>
              <a:latin typeface="+mj-ea"/>
              <a:ea typeface="+mj-ea"/>
            </a:endParaRPr>
          </a:p>
        </p:txBody>
      </p:sp>
      <p:sp>
        <p:nvSpPr>
          <p:cNvPr id="34" name="椭圆 33"/>
          <p:cNvSpPr>
            <a:spLocks noChangeAspect="1"/>
          </p:cNvSpPr>
          <p:nvPr/>
        </p:nvSpPr>
        <p:spPr>
          <a:xfrm>
            <a:off x="3630564" y="5616020"/>
            <a:ext cx="2913111" cy="972000"/>
          </a:xfrm>
          <a:prstGeom prst="ellipse">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smtClean="0"/>
              <a:t>按照推广方案设置的目的分</a:t>
            </a:r>
            <a:endParaRPr lang="zh-CN" altLang="en-US" sz="2400" b="1" dirty="0"/>
          </a:p>
        </p:txBody>
      </p:sp>
      <p:cxnSp>
        <p:nvCxnSpPr>
          <p:cNvPr id="40" name="直接连接符 39"/>
          <p:cNvCxnSpPr>
            <a:endCxn id="34" idx="2"/>
          </p:cNvCxnSpPr>
          <p:nvPr/>
        </p:nvCxnSpPr>
        <p:spPr>
          <a:xfrm>
            <a:off x="2123357" y="4816936"/>
            <a:ext cx="1507207" cy="1285084"/>
          </a:xfrm>
          <a:prstGeom prst="line">
            <a:avLst/>
          </a:prstGeom>
          <a:ln>
            <a:solidFill>
              <a:srgbClr val="1F487C"/>
            </a:solidFill>
          </a:ln>
        </p:spPr>
        <p:style>
          <a:lnRef idx="1">
            <a:schemeClr val="accent1"/>
          </a:lnRef>
          <a:fillRef idx="0">
            <a:schemeClr val="accent1"/>
          </a:fillRef>
          <a:effectRef idx="0">
            <a:schemeClr val="accent1"/>
          </a:effectRef>
          <a:fontRef idx="minor">
            <a:schemeClr val="tx1"/>
          </a:fontRef>
        </p:style>
      </p:cxnSp>
      <p:sp>
        <p:nvSpPr>
          <p:cNvPr id="42" name="矩形 41"/>
          <p:cNvSpPr/>
          <p:nvPr/>
        </p:nvSpPr>
        <p:spPr>
          <a:xfrm>
            <a:off x="7172326" y="1771650"/>
            <a:ext cx="1928812" cy="957263"/>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smtClean="0"/>
              <a:t>对外推广方案</a:t>
            </a:r>
            <a:endParaRPr lang="en-US" altLang="zh-CN" sz="2000" b="1" dirty="0" smtClean="0"/>
          </a:p>
          <a:p>
            <a:pPr algn="ctr"/>
            <a:r>
              <a:rPr lang="zh-CN" altLang="en-US" sz="2000" b="1" dirty="0" smtClean="0"/>
              <a:t>对内推广方案</a:t>
            </a:r>
            <a:endParaRPr lang="zh-CN" altLang="en-US" sz="2000" b="1" dirty="0"/>
          </a:p>
        </p:txBody>
      </p:sp>
      <p:sp>
        <p:nvSpPr>
          <p:cNvPr id="44" name="矩形 43"/>
          <p:cNvSpPr/>
          <p:nvPr/>
        </p:nvSpPr>
        <p:spPr>
          <a:xfrm>
            <a:off x="7181850" y="3152774"/>
            <a:ext cx="1885950" cy="876301"/>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smtClean="0"/>
              <a:t>付费推广方案</a:t>
            </a:r>
            <a:endParaRPr lang="en-US" altLang="zh-CN" sz="2000" b="1" dirty="0" smtClean="0"/>
          </a:p>
          <a:p>
            <a:pPr algn="ctr"/>
            <a:r>
              <a:rPr lang="zh-CN" altLang="en-US" sz="2000" b="1" dirty="0" smtClean="0"/>
              <a:t>免费推广方案</a:t>
            </a:r>
            <a:endParaRPr lang="zh-CN" altLang="en-US" sz="2000" b="1" dirty="0"/>
          </a:p>
        </p:txBody>
      </p:sp>
      <p:sp>
        <p:nvSpPr>
          <p:cNvPr id="45" name="矩形 44"/>
          <p:cNvSpPr/>
          <p:nvPr/>
        </p:nvSpPr>
        <p:spPr>
          <a:xfrm>
            <a:off x="7143751" y="5343526"/>
            <a:ext cx="1914525" cy="1328737"/>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smtClean="0"/>
              <a:t>品牌推广方案</a:t>
            </a:r>
            <a:endParaRPr lang="en-US" altLang="zh-CN" sz="2000" b="1" dirty="0" smtClean="0"/>
          </a:p>
          <a:p>
            <a:pPr algn="ctr"/>
            <a:r>
              <a:rPr lang="zh-CN" altLang="en-US" sz="2000" b="1" dirty="0" smtClean="0"/>
              <a:t>流量推广方案</a:t>
            </a:r>
            <a:endParaRPr lang="en-US" altLang="zh-CN" sz="2000" b="1" dirty="0" smtClean="0"/>
          </a:p>
          <a:p>
            <a:pPr algn="ctr"/>
            <a:r>
              <a:rPr lang="zh-CN" altLang="en-US" sz="2000" b="1" dirty="0" smtClean="0"/>
              <a:t>销售推广方案</a:t>
            </a:r>
            <a:endParaRPr lang="en-US" altLang="zh-CN" sz="2000" b="1" dirty="0" smtClean="0"/>
          </a:p>
          <a:p>
            <a:pPr algn="ctr"/>
            <a:r>
              <a:rPr lang="zh-CN" altLang="en-US" sz="2000" b="1" dirty="0" smtClean="0"/>
              <a:t>会员推广方案</a:t>
            </a:r>
            <a:endParaRPr lang="zh-CN" altLang="en-US" sz="2000" b="1" dirty="0"/>
          </a:p>
        </p:txBody>
      </p:sp>
      <p:sp>
        <p:nvSpPr>
          <p:cNvPr id="46" name="矩形 45"/>
          <p:cNvSpPr/>
          <p:nvPr/>
        </p:nvSpPr>
        <p:spPr>
          <a:xfrm>
            <a:off x="7153276" y="4286251"/>
            <a:ext cx="1885950" cy="785812"/>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smtClean="0"/>
              <a:t>线上推广方案</a:t>
            </a:r>
            <a:endParaRPr lang="en-US" altLang="zh-CN" sz="2000" b="1" dirty="0" smtClean="0"/>
          </a:p>
          <a:p>
            <a:pPr algn="ctr"/>
            <a:r>
              <a:rPr lang="zh-CN" altLang="en-US" sz="2000" b="1" dirty="0" smtClean="0"/>
              <a:t>线下推广方案</a:t>
            </a:r>
            <a:endParaRPr lang="zh-CN" altLang="en-US" sz="2000" b="1" dirty="0"/>
          </a:p>
        </p:txBody>
      </p:sp>
      <p:cxnSp>
        <p:nvCxnSpPr>
          <p:cNvPr id="52" name="直接连接符 51"/>
          <p:cNvCxnSpPr>
            <a:endCxn id="42" idx="1"/>
          </p:cNvCxnSpPr>
          <p:nvPr/>
        </p:nvCxnSpPr>
        <p:spPr>
          <a:xfrm>
            <a:off x="6100763" y="2243138"/>
            <a:ext cx="1071563" cy="7144"/>
          </a:xfrm>
          <a:prstGeom prst="line">
            <a:avLst/>
          </a:prstGeom>
        </p:spPr>
        <p:style>
          <a:lnRef idx="1">
            <a:schemeClr val="accent1"/>
          </a:lnRef>
          <a:fillRef idx="0">
            <a:schemeClr val="accent1"/>
          </a:fillRef>
          <a:effectRef idx="0">
            <a:schemeClr val="accent1"/>
          </a:effectRef>
          <a:fontRef idx="minor">
            <a:schemeClr val="tx1"/>
          </a:fontRef>
        </p:style>
      </p:cxnSp>
      <p:cxnSp>
        <p:nvCxnSpPr>
          <p:cNvPr id="57" name="直接连接符 56"/>
          <p:cNvCxnSpPr>
            <a:stCxn id="16" idx="6"/>
            <a:endCxn id="44" idx="1"/>
          </p:cNvCxnSpPr>
          <p:nvPr/>
        </p:nvCxnSpPr>
        <p:spPr>
          <a:xfrm flipV="1">
            <a:off x="6115050" y="3590925"/>
            <a:ext cx="1066800" cy="53643"/>
          </a:xfrm>
          <a:prstGeom prst="line">
            <a:avLst/>
          </a:prstGeom>
        </p:spPr>
        <p:style>
          <a:lnRef idx="1">
            <a:schemeClr val="accent1"/>
          </a:lnRef>
          <a:fillRef idx="0">
            <a:schemeClr val="accent1"/>
          </a:fillRef>
          <a:effectRef idx="0">
            <a:schemeClr val="accent1"/>
          </a:effectRef>
          <a:fontRef idx="minor">
            <a:schemeClr val="tx1"/>
          </a:fontRef>
        </p:style>
      </p:cxnSp>
      <p:cxnSp>
        <p:nvCxnSpPr>
          <p:cNvPr id="78" name="直接连接符 77"/>
          <p:cNvCxnSpPr>
            <a:stCxn id="14" idx="6"/>
          </p:cNvCxnSpPr>
          <p:nvPr/>
        </p:nvCxnSpPr>
        <p:spPr>
          <a:xfrm>
            <a:off x="6157913" y="4820907"/>
            <a:ext cx="1014412" cy="8268"/>
          </a:xfrm>
          <a:prstGeom prst="line">
            <a:avLst/>
          </a:prstGeom>
        </p:spPr>
        <p:style>
          <a:lnRef idx="1">
            <a:schemeClr val="accent1"/>
          </a:lnRef>
          <a:fillRef idx="0">
            <a:schemeClr val="accent1"/>
          </a:fillRef>
          <a:effectRef idx="0">
            <a:schemeClr val="accent1"/>
          </a:effectRef>
          <a:fontRef idx="minor">
            <a:schemeClr val="tx1"/>
          </a:fontRef>
        </p:style>
      </p:cxnSp>
      <p:cxnSp>
        <p:nvCxnSpPr>
          <p:cNvPr id="80" name="直接连接符 79"/>
          <p:cNvCxnSpPr>
            <a:stCxn id="34" idx="6"/>
          </p:cNvCxnSpPr>
          <p:nvPr/>
        </p:nvCxnSpPr>
        <p:spPr>
          <a:xfrm>
            <a:off x="6543675" y="6102020"/>
            <a:ext cx="657225" cy="1303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梯形 24"/>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
          <p:cNvSpPr/>
          <p:nvPr/>
        </p:nvSpPr>
        <p:spPr>
          <a:xfrm>
            <a:off x="-1" y="463025"/>
            <a:ext cx="7786689"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梯形 26"/>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框 4"/>
          <p:cNvSpPr txBox="1"/>
          <p:nvPr/>
        </p:nvSpPr>
        <p:spPr>
          <a:xfrm>
            <a:off x="309434" y="282825"/>
            <a:ext cx="1735583" cy="523220"/>
          </a:xfrm>
          <a:prstGeom prst="rect">
            <a:avLst/>
          </a:prstGeom>
          <a:noFill/>
        </p:spPr>
        <p:txBody>
          <a:bodyPr wrap="square" rtlCol="0">
            <a:spAutoFit/>
          </a:bodyPr>
          <a:lstStyle/>
          <a:p>
            <a:pPr algn="ctr"/>
            <a:r>
              <a:rPr lang="zh-CN" altLang="en-US" sz="2800" b="1" dirty="0" smtClean="0">
                <a:solidFill>
                  <a:schemeClr val="bg1"/>
                </a:solidFill>
                <a:latin typeface="+mj-ea"/>
                <a:ea typeface="+mj-ea"/>
              </a:rPr>
              <a:t>任务</a:t>
            </a:r>
            <a:r>
              <a:rPr lang="en-US" altLang="zh-CN" sz="2800" b="1" dirty="0" smtClean="0">
                <a:solidFill>
                  <a:schemeClr val="bg1"/>
                </a:solidFill>
                <a:latin typeface="+mj-ea"/>
                <a:ea typeface="+mj-ea"/>
              </a:rPr>
              <a:t>7.1</a:t>
            </a:r>
            <a:endParaRPr lang="zh-CN" altLang="en-US" sz="2800" b="1" dirty="0">
              <a:solidFill>
                <a:schemeClr val="bg1"/>
              </a:solidFill>
              <a:latin typeface="+mj-ea"/>
              <a:ea typeface="+mj-ea"/>
            </a:endParaRPr>
          </a:p>
        </p:txBody>
      </p:sp>
      <p:sp>
        <p:nvSpPr>
          <p:cNvPr id="36" name="Rectangle 1"/>
          <p:cNvSpPr>
            <a:spLocks noChangeArrowheads="1"/>
          </p:cNvSpPr>
          <p:nvPr/>
        </p:nvSpPr>
        <p:spPr bwMode="auto">
          <a:xfrm>
            <a:off x="614362" y="1666875"/>
            <a:ext cx="4643437" cy="461665"/>
          </a:xfrm>
          <a:prstGeom prst="rect">
            <a:avLst/>
          </a:prstGeom>
          <a:solidFill>
            <a:schemeClr val="accent4"/>
          </a:solidFill>
          <a:ln w="9525">
            <a:noFill/>
            <a:miter lim="800000"/>
          </a:ln>
          <a:effectLst/>
        </p:spPr>
        <p:txBody>
          <a:bodyPr vert="horz" wrap="square" lIns="91440" tIns="45720" rIns="91440" bIns="45720" numCol="1" anchor="ctr" anchorCtr="0" compatLnSpc="1">
            <a:spAutoFit/>
          </a:bodyPr>
          <a:lstStyle/>
          <a:p>
            <a:pPr lvl="0" fontAlgn="base">
              <a:spcBef>
                <a:spcPct val="0"/>
              </a:spcBef>
              <a:spcAft>
                <a:spcPct val="0"/>
              </a:spcAft>
            </a:pPr>
            <a:r>
              <a:rPr kumimoji="0" lang="en-US" altLang="zh-CN" sz="2400" b="1" i="0" u="none" strike="noStrike" cap="none" normalizeH="0" baseline="0" dirty="0" smtClean="0">
                <a:ln>
                  <a:noFill/>
                </a:ln>
                <a:solidFill>
                  <a:srgbClr val="333333"/>
                </a:solidFill>
                <a:effectLst/>
                <a:latin typeface="+mn-ea"/>
                <a:cs typeface="Times New Roman" panose="02020603050405020304" pitchFamily="18" charset="0"/>
              </a:rPr>
              <a:t>3.</a:t>
            </a:r>
            <a:r>
              <a:rPr lang="zh-CN" altLang="en-US" sz="2400" b="1" dirty="0" smtClean="0"/>
              <a:t>网络推广方案制定的必要工作</a:t>
            </a:r>
            <a:endParaRPr kumimoji="0" lang="zh-CN" altLang="en-US" sz="2400" b="1" i="0" u="none" strike="noStrike" cap="none" normalizeH="0" baseline="0" dirty="0" smtClean="0">
              <a:ln>
                <a:noFill/>
              </a:ln>
              <a:solidFill>
                <a:schemeClr val="tx1"/>
              </a:solidFill>
              <a:effectLst/>
              <a:latin typeface="+mn-ea"/>
              <a:cs typeface="宋体" panose="02010600030101010101" pitchFamily="2" charset="-122"/>
            </a:endParaRPr>
          </a:p>
        </p:txBody>
      </p:sp>
      <p:sp>
        <p:nvSpPr>
          <p:cNvPr id="49" name="圆角矩形 48"/>
          <p:cNvSpPr/>
          <p:nvPr/>
        </p:nvSpPr>
        <p:spPr>
          <a:xfrm>
            <a:off x="1000125" y="2686050"/>
            <a:ext cx="7372350" cy="2486025"/>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zh-CN" altLang="en-US" sz="2400" dirty="0" smtClean="0"/>
              <a:t> </a:t>
            </a:r>
            <a:r>
              <a:rPr lang="zh-CN" altLang="en-US" sz="2400" dirty="0" smtClean="0">
                <a:solidFill>
                  <a:schemeClr val="tx1"/>
                </a:solidFill>
              </a:rPr>
              <a:t>⑴确定网络推广方案的阶段目标。</a:t>
            </a:r>
            <a:endParaRPr lang="en-US" altLang="zh-CN" sz="2400" dirty="0" smtClean="0">
              <a:solidFill>
                <a:schemeClr val="tx1"/>
              </a:solidFill>
            </a:endParaRPr>
          </a:p>
          <a:p>
            <a:pPr>
              <a:lnSpc>
                <a:spcPct val="150000"/>
              </a:lnSpc>
            </a:pPr>
            <a:r>
              <a:rPr lang="en-US" sz="2400" dirty="0" smtClean="0">
                <a:solidFill>
                  <a:schemeClr val="tx1"/>
                </a:solidFill>
              </a:rPr>
              <a:t> </a:t>
            </a:r>
            <a:r>
              <a:rPr lang="zh-CN" altLang="en-US" sz="2400" dirty="0" smtClean="0">
                <a:solidFill>
                  <a:schemeClr val="tx1"/>
                </a:solidFill>
              </a:rPr>
              <a:t>⑵在企业网络运营的不同阶段采取不同的推广方法。</a:t>
            </a:r>
            <a:endParaRPr lang="zh-CN" altLang="en-US" sz="2400" dirty="0" smtClean="0">
              <a:solidFill>
                <a:schemeClr val="tx1"/>
              </a:solidFill>
            </a:endParaRPr>
          </a:p>
          <a:p>
            <a:pPr>
              <a:lnSpc>
                <a:spcPct val="150000"/>
              </a:lnSpc>
            </a:pPr>
            <a:r>
              <a:rPr lang="zh-CN" altLang="en-US" sz="2400" dirty="0" smtClean="0">
                <a:solidFill>
                  <a:schemeClr val="tx1"/>
                </a:solidFill>
              </a:rPr>
              <a:t> ⑶推广策略的控制和效果评价。</a:t>
            </a:r>
            <a:endParaRPr lang="en-US" altLang="zh-CN" sz="2400" dirty="0">
              <a:solidFill>
                <a:schemeClr val="tx1"/>
              </a:solidFill>
            </a:endParaRPr>
          </a:p>
        </p:txBody>
      </p:sp>
      <p:sp>
        <p:nvSpPr>
          <p:cNvPr id="20" name="TextBox 17"/>
          <p:cNvSpPr txBox="1"/>
          <p:nvPr/>
        </p:nvSpPr>
        <p:spPr>
          <a:xfrm>
            <a:off x="2205990" y="609181"/>
            <a:ext cx="5409488" cy="492438"/>
          </a:xfrm>
          <a:prstGeom prst="rect">
            <a:avLst/>
          </a:prstGeom>
          <a:noFill/>
        </p:spPr>
        <p:txBody>
          <a:bodyPr wrap="none" lIns="121917" tIns="60958" rIns="121917" bIns="60958" rtlCol="0">
            <a:spAutoFit/>
          </a:bodyPr>
          <a:lstStyle/>
          <a:p>
            <a:r>
              <a:rPr lang="en-US" sz="2400" b="1" dirty="0" smtClean="0">
                <a:solidFill>
                  <a:schemeClr val="bg1"/>
                </a:solidFill>
              </a:rPr>
              <a:t>7.1.1  </a:t>
            </a:r>
            <a:r>
              <a:rPr lang="zh-CN" altLang="en-US" sz="2400" b="1" dirty="0" smtClean="0">
                <a:solidFill>
                  <a:schemeClr val="bg1"/>
                </a:solidFill>
              </a:rPr>
              <a:t>企业网络推广方案制定的必要性</a:t>
            </a:r>
            <a:endParaRPr lang="en-US" altLang="zh-CN" sz="2400" b="1" dirty="0">
              <a:solidFill>
                <a:schemeClr val="bg1"/>
              </a:solidFill>
              <a:latin typeface="+mj-ea"/>
              <a:ea typeface="+mj-ea"/>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8672513"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1" y="311400"/>
            <a:ext cx="2300288"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知识链接</a:t>
            </a:r>
            <a:r>
              <a:rPr lang="en-US" altLang="zh-CN" sz="2400" b="1" dirty="0" smtClean="0">
                <a:solidFill>
                  <a:schemeClr val="bg1"/>
                </a:solidFill>
              </a:rPr>
              <a:t>】</a:t>
            </a:r>
            <a:endParaRPr lang="zh-CN" altLang="en-US" sz="2400" b="1" dirty="0">
              <a:solidFill>
                <a:schemeClr val="bg1"/>
              </a:solidFill>
            </a:endParaRPr>
          </a:p>
        </p:txBody>
      </p:sp>
      <p:sp>
        <p:nvSpPr>
          <p:cNvPr id="6" name="TextBox 17"/>
          <p:cNvSpPr txBox="1"/>
          <p:nvPr/>
        </p:nvSpPr>
        <p:spPr>
          <a:xfrm>
            <a:off x="2205990" y="609181"/>
            <a:ext cx="6271904" cy="553994"/>
          </a:xfrm>
          <a:prstGeom prst="rect">
            <a:avLst/>
          </a:prstGeom>
          <a:noFill/>
        </p:spPr>
        <p:txBody>
          <a:bodyPr wrap="none" lIns="121917" tIns="60958" rIns="121917" bIns="60958" rtlCol="0">
            <a:spAutoFit/>
          </a:bodyPr>
          <a:lstStyle/>
          <a:p>
            <a:r>
              <a:rPr lang="en-US" sz="2800" b="1" dirty="0" smtClean="0">
                <a:solidFill>
                  <a:schemeClr val="bg1"/>
                </a:solidFill>
              </a:rPr>
              <a:t>7.1.1  </a:t>
            </a:r>
            <a:r>
              <a:rPr lang="zh-CN" altLang="en-US" sz="2800" b="1" dirty="0" smtClean="0">
                <a:solidFill>
                  <a:schemeClr val="bg1"/>
                </a:solidFill>
              </a:rPr>
              <a:t>企业网络推广方案制定的必要性</a:t>
            </a:r>
            <a:endParaRPr lang="en-US" altLang="zh-CN" sz="2800" b="1" dirty="0">
              <a:solidFill>
                <a:schemeClr val="bg1"/>
              </a:solidFill>
              <a:latin typeface="+mj-ea"/>
            </a:endParaRPr>
          </a:p>
        </p:txBody>
      </p:sp>
      <p:sp>
        <p:nvSpPr>
          <p:cNvPr id="27" name="矩形 26"/>
          <p:cNvSpPr/>
          <p:nvPr/>
        </p:nvSpPr>
        <p:spPr>
          <a:xfrm>
            <a:off x="2212171" y="2864643"/>
            <a:ext cx="6995826" cy="707886"/>
          </a:xfrm>
          <a:prstGeom prst="rect">
            <a:avLst/>
          </a:prstGeom>
        </p:spPr>
        <p:txBody>
          <a:bodyPr wrap="none">
            <a:spAutoFit/>
          </a:bodyPr>
          <a:lstStyle/>
          <a:p>
            <a:r>
              <a:rPr lang="en-US" altLang="zh-CN" sz="4000" b="1" dirty="0" smtClean="0"/>
              <a:t>《</a:t>
            </a:r>
            <a:r>
              <a:rPr lang="zh-CN" altLang="en-US" sz="4000" b="1" dirty="0" smtClean="0"/>
              <a:t>小苹果</a:t>
            </a:r>
            <a:r>
              <a:rPr lang="en-US" altLang="zh-CN" sz="4000" b="1" dirty="0" smtClean="0"/>
              <a:t>》</a:t>
            </a:r>
            <a:r>
              <a:rPr lang="zh-CN" altLang="en-US" sz="4000" b="1" dirty="0" smtClean="0"/>
              <a:t>你凭什么这么火？ </a:t>
            </a:r>
            <a:endParaRPr lang="zh-CN" altLang="en-US" sz="4000" dirty="0"/>
          </a:p>
        </p:txBody>
      </p:sp>
      <p:sp>
        <p:nvSpPr>
          <p:cNvPr id="28" name="矩形 27"/>
          <p:cNvSpPr/>
          <p:nvPr/>
        </p:nvSpPr>
        <p:spPr>
          <a:xfrm>
            <a:off x="1216492" y="2891278"/>
            <a:ext cx="967104" cy="66290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800" b="1" dirty="0">
              <a:solidFill>
                <a:schemeClr val="bg1"/>
              </a:solidFill>
            </a:endParaRPr>
          </a:p>
        </p:txBody>
      </p:sp>
      <p:sp>
        <p:nvSpPr>
          <p:cNvPr id="9" name="太阳形 8"/>
          <p:cNvSpPr/>
          <p:nvPr/>
        </p:nvSpPr>
        <p:spPr>
          <a:xfrm>
            <a:off x="1385888" y="2943225"/>
            <a:ext cx="600075" cy="542925"/>
          </a:xfrm>
          <a:prstGeom prst="su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梯形 24"/>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
          <p:cNvSpPr/>
          <p:nvPr/>
        </p:nvSpPr>
        <p:spPr>
          <a:xfrm>
            <a:off x="-1" y="463025"/>
            <a:ext cx="7715251"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梯形 26"/>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框 4"/>
          <p:cNvSpPr txBox="1"/>
          <p:nvPr/>
        </p:nvSpPr>
        <p:spPr>
          <a:xfrm>
            <a:off x="309434" y="282825"/>
            <a:ext cx="1735583" cy="523220"/>
          </a:xfrm>
          <a:prstGeom prst="rect">
            <a:avLst/>
          </a:prstGeom>
          <a:noFill/>
        </p:spPr>
        <p:txBody>
          <a:bodyPr wrap="square" rtlCol="0">
            <a:spAutoFit/>
          </a:bodyPr>
          <a:lstStyle/>
          <a:p>
            <a:pPr algn="ctr"/>
            <a:r>
              <a:rPr lang="zh-CN" altLang="en-US" sz="2800" b="1" dirty="0" smtClean="0">
                <a:solidFill>
                  <a:schemeClr val="bg1"/>
                </a:solidFill>
                <a:latin typeface="+mj-ea"/>
                <a:ea typeface="+mj-ea"/>
              </a:rPr>
              <a:t>任务</a:t>
            </a:r>
            <a:r>
              <a:rPr lang="en-US" altLang="zh-CN" sz="2800" b="1" dirty="0" smtClean="0">
                <a:solidFill>
                  <a:schemeClr val="bg1"/>
                </a:solidFill>
                <a:latin typeface="+mj-ea"/>
                <a:ea typeface="+mj-ea"/>
              </a:rPr>
              <a:t>7.1</a:t>
            </a:r>
            <a:endParaRPr lang="zh-CN" altLang="en-US" sz="2800" b="1" dirty="0">
              <a:solidFill>
                <a:schemeClr val="bg1"/>
              </a:solidFill>
              <a:latin typeface="+mj-ea"/>
              <a:ea typeface="+mj-ea"/>
            </a:endParaRPr>
          </a:p>
        </p:txBody>
      </p:sp>
      <p:sp>
        <p:nvSpPr>
          <p:cNvPr id="29" name="TextBox 17"/>
          <p:cNvSpPr txBox="1"/>
          <p:nvPr/>
        </p:nvSpPr>
        <p:spPr>
          <a:xfrm>
            <a:off x="2205990" y="609181"/>
            <a:ext cx="5016752" cy="492438"/>
          </a:xfrm>
          <a:prstGeom prst="rect">
            <a:avLst/>
          </a:prstGeom>
          <a:noFill/>
        </p:spPr>
        <p:txBody>
          <a:bodyPr wrap="none" lIns="121917" tIns="60958" rIns="121917" bIns="60958" rtlCol="0">
            <a:spAutoFit/>
          </a:bodyPr>
          <a:lstStyle/>
          <a:p>
            <a:r>
              <a:rPr lang="en-US" sz="2400" b="1" dirty="0" smtClean="0">
                <a:solidFill>
                  <a:schemeClr val="bg1"/>
                </a:solidFill>
              </a:rPr>
              <a:t>7.1.2 </a:t>
            </a:r>
            <a:r>
              <a:rPr lang="zh-CN" altLang="en-US" sz="2400" b="1" dirty="0" smtClean="0">
                <a:solidFill>
                  <a:schemeClr val="bg1"/>
                </a:solidFill>
              </a:rPr>
              <a:t>企业网络推广方案的设计内容</a:t>
            </a:r>
            <a:endParaRPr lang="en-US" altLang="zh-CN" sz="2400" b="1" dirty="0">
              <a:solidFill>
                <a:schemeClr val="bg1"/>
              </a:solidFill>
              <a:latin typeface="+mj-ea"/>
              <a:ea typeface="+mj-ea"/>
            </a:endParaRPr>
          </a:p>
        </p:txBody>
      </p:sp>
      <p:sp>
        <p:nvSpPr>
          <p:cNvPr id="19" name="圆角矩形 18"/>
          <p:cNvSpPr/>
          <p:nvPr/>
        </p:nvSpPr>
        <p:spPr>
          <a:xfrm>
            <a:off x="1000125" y="1685926"/>
            <a:ext cx="8972550" cy="4586288"/>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800100">
              <a:lnSpc>
                <a:spcPct val="150000"/>
              </a:lnSpc>
            </a:pPr>
            <a:r>
              <a:rPr lang="zh-CN" altLang="en-US" sz="2400" dirty="0" smtClean="0">
                <a:solidFill>
                  <a:schemeClr val="tx1"/>
                </a:solidFill>
                <a:latin typeface="+mn-ea"/>
              </a:rPr>
              <a:t> ⑴分析自身与竞争对手的网络营销现状</a:t>
            </a:r>
            <a:endParaRPr lang="zh-CN" altLang="en-US" sz="2400" dirty="0" smtClean="0">
              <a:solidFill>
                <a:schemeClr val="tx1"/>
              </a:solidFill>
              <a:latin typeface="+mn-ea"/>
            </a:endParaRPr>
          </a:p>
          <a:p>
            <a:pPr indent="800100">
              <a:lnSpc>
                <a:spcPct val="150000"/>
              </a:lnSpc>
            </a:pPr>
            <a:r>
              <a:rPr lang="en-US" sz="2400" dirty="0" smtClean="0">
                <a:solidFill>
                  <a:schemeClr val="tx1"/>
                </a:solidFill>
                <a:latin typeface="+mn-ea"/>
              </a:rPr>
              <a:t> </a:t>
            </a:r>
            <a:r>
              <a:rPr lang="zh-CN" altLang="en-US" sz="2400" dirty="0" smtClean="0">
                <a:solidFill>
                  <a:schemeClr val="tx1"/>
                </a:solidFill>
                <a:latin typeface="+mn-ea"/>
              </a:rPr>
              <a:t>⑵列出潜在客户群体</a:t>
            </a:r>
            <a:endParaRPr lang="zh-CN" altLang="en-US" sz="2400" dirty="0" smtClean="0">
              <a:solidFill>
                <a:schemeClr val="tx1"/>
              </a:solidFill>
              <a:latin typeface="+mn-ea"/>
            </a:endParaRPr>
          </a:p>
          <a:p>
            <a:pPr indent="800100">
              <a:lnSpc>
                <a:spcPct val="150000"/>
              </a:lnSpc>
            </a:pPr>
            <a:r>
              <a:rPr lang="en-US" sz="2400" dirty="0" smtClean="0">
                <a:solidFill>
                  <a:schemeClr val="tx1"/>
                </a:solidFill>
                <a:latin typeface="+mn-ea"/>
              </a:rPr>
              <a:t> </a:t>
            </a:r>
            <a:r>
              <a:rPr lang="zh-CN" altLang="en-US" sz="2400" dirty="0" smtClean="0">
                <a:solidFill>
                  <a:schemeClr val="tx1"/>
                </a:solidFill>
                <a:latin typeface="+mn-ea"/>
              </a:rPr>
              <a:t>⑶选择网络推广方法及策略</a:t>
            </a:r>
            <a:endParaRPr lang="zh-CN" altLang="en-US" sz="2400" dirty="0" smtClean="0">
              <a:solidFill>
                <a:schemeClr val="tx1"/>
              </a:solidFill>
              <a:latin typeface="+mn-ea"/>
            </a:endParaRPr>
          </a:p>
          <a:p>
            <a:pPr indent="800100">
              <a:lnSpc>
                <a:spcPct val="150000"/>
              </a:lnSpc>
            </a:pPr>
            <a:r>
              <a:rPr lang="en-US" sz="2400" dirty="0" smtClean="0">
                <a:solidFill>
                  <a:schemeClr val="tx1"/>
                </a:solidFill>
                <a:latin typeface="+mn-ea"/>
              </a:rPr>
              <a:t> </a:t>
            </a:r>
            <a:r>
              <a:rPr lang="zh-CN" altLang="en-US" sz="2400" dirty="0" smtClean="0">
                <a:solidFill>
                  <a:schemeClr val="tx1"/>
                </a:solidFill>
                <a:latin typeface="+mn-ea"/>
              </a:rPr>
              <a:t>⑷明确每一阶段目标</a:t>
            </a:r>
            <a:r>
              <a:rPr lang="en-US" sz="2400" dirty="0" smtClean="0">
                <a:solidFill>
                  <a:schemeClr val="tx1"/>
                </a:solidFill>
                <a:latin typeface="+mn-ea"/>
              </a:rPr>
              <a:t> </a:t>
            </a:r>
            <a:endParaRPr lang="en-US" sz="2400" dirty="0" smtClean="0">
              <a:solidFill>
                <a:schemeClr val="tx1"/>
              </a:solidFill>
              <a:latin typeface="+mn-ea"/>
            </a:endParaRPr>
          </a:p>
          <a:p>
            <a:pPr indent="800100">
              <a:lnSpc>
                <a:spcPct val="150000"/>
              </a:lnSpc>
            </a:pPr>
            <a:r>
              <a:rPr lang="en-US" altLang="zh-CN" sz="2400" dirty="0" smtClean="0">
                <a:solidFill>
                  <a:schemeClr val="tx1"/>
                </a:solidFill>
                <a:latin typeface="+mn-ea"/>
              </a:rPr>
              <a:t> </a:t>
            </a:r>
            <a:r>
              <a:rPr lang="zh-CN" altLang="en-US" sz="2400" dirty="0" smtClean="0">
                <a:solidFill>
                  <a:schemeClr val="tx1"/>
                </a:solidFill>
                <a:latin typeface="+mn-ea"/>
              </a:rPr>
              <a:t>⑸工作进度及人员安排</a:t>
            </a:r>
            <a:endParaRPr lang="zh-CN" altLang="en-US" sz="2400" dirty="0" smtClean="0">
              <a:solidFill>
                <a:schemeClr val="tx1"/>
              </a:solidFill>
              <a:latin typeface="+mn-ea"/>
            </a:endParaRPr>
          </a:p>
          <a:p>
            <a:pPr indent="800100">
              <a:lnSpc>
                <a:spcPct val="150000"/>
              </a:lnSpc>
            </a:pPr>
            <a:r>
              <a:rPr lang="en-US" sz="2400" dirty="0" smtClean="0">
                <a:solidFill>
                  <a:schemeClr val="tx1"/>
                </a:solidFill>
                <a:latin typeface="+mn-ea"/>
              </a:rPr>
              <a:t> </a:t>
            </a:r>
            <a:r>
              <a:rPr lang="zh-CN" altLang="en-US" sz="2400" dirty="0" smtClean="0">
                <a:solidFill>
                  <a:schemeClr val="tx1"/>
                </a:solidFill>
                <a:latin typeface="+mn-ea"/>
              </a:rPr>
              <a:t>⑹确认网络广告预算</a:t>
            </a:r>
            <a:endParaRPr lang="zh-CN" altLang="en-US" sz="2400" dirty="0" smtClean="0">
              <a:solidFill>
                <a:schemeClr val="tx1"/>
              </a:solidFill>
              <a:latin typeface="+mn-ea"/>
            </a:endParaRPr>
          </a:p>
          <a:p>
            <a:pPr indent="800100">
              <a:lnSpc>
                <a:spcPct val="150000"/>
              </a:lnSpc>
            </a:pPr>
            <a:r>
              <a:rPr lang="en-US" sz="2400" dirty="0" smtClean="0">
                <a:solidFill>
                  <a:schemeClr val="tx1"/>
                </a:solidFill>
                <a:latin typeface="+mn-ea"/>
              </a:rPr>
              <a:t> </a:t>
            </a:r>
            <a:r>
              <a:rPr lang="zh-CN" altLang="en-US" sz="2400" dirty="0" smtClean="0">
                <a:solidFill>
                  <a:schemeClr val="tx1"/>
                </a:solidFill>
                <a:latin typeface="+mn-ea"/>
              </a:rPr>
              <a:t>⑺效果评估监测</a:t>
            </a:r>
            <a:endParaRPr lang="zh-CN" altLang="en-US" sz="2400" dirty="0" smtClean="0">
              <a:solidFill>
                <a:schemeClr val="tx1"/>
              </a:solidFill>
              <a:latin typeface="+mn-ea"/>
            </a:endParaRPr>
          </a:p>
          <a:p>
            <a:pPr indent="800100">
              <a:lnSpc>
                <a:spcPct val="150000"/>
              </a:lnSpc>
            </a:pPr>
            <a:r>
              <a:rPr lang="en-US" sz="2400" dirty="0" smtClean="0">
                <a:solidFill>
                  <a:schemeClr val="tx1"/>
                </a:solidFill>
                <a:latin typeface="+mn-ea"/>
              </a:rPr>
              <a:t> </a:t>
            </a:r>
            <a:r>
              <a:rPr lang="zh-CN" altLang="en-US" sz="2400" dirty="0" smtClean="0">
                <a:solidFill>
                  <a:schemeClr val="tx1"/>
                </a:solidFill>
                <a:latin typeface="+mn-ea"/>
              </a:rPr>
              <a:t>⑻预备网络推广方案</a:t>
            </a:r>
            <a:endParaRPr lang="zh-CN" altLang="en-US" sz="2400" dirty="0">
              <a:solidFill>
                <a:schemeClr val="tx1"/>
              </a:solidFill>
              <a:latin typeface="+mn-ea"/>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8672513"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171450" y="297113"/>
            <a:ext cx="204311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拓展思考</a:t>
            </a:r>
            <a:r>
              <a:rPr lang="en-US" altLang="zh-CN" sz="2400" b="1" dirty="0" smtClean="0">
                <a:solidFill>
                  <a:schemeClr val="bg1"/>
                </a:solidFill>
              </a:rPr>
              <a:t>】</a:t>
            </a:r>
            <a:endParaRPr lang="zh-CN" altLang="en-US" sz="2400" b="1" dirty="0">
              <a:solidFill>
                <a:schemeClr val="bg1"/>
              </a:solidFill>
            </a:endParaRPr>
          </a:p>
        </p:txBody>
      </p:sp>
      <p:sp>
        <p:nvSpPr>
          <p:cNvPr id="27" name="矩形 26"/>
          <p:cNvSpPr/>
          <p:nvPr/>
        </p:nvSpPr>
        <p:spPr>
          <a:xfrm>
            <a:off x="7197213" y="2627285"/>
            <a:ext cx="4793226" cy="2308324"/>
          </a:xfrm>
          <a:prstGeom prst="rect">
            <a:avLst/>
          </a:prstGeom>
        </p:spPr>
        <p:txBody>
          <a:bodyPr wrap="square">
            <a:spAutoFit/>
          </a:bodyPr>
          <a:lstStyle/>
          <a:p>
            <a:pPr>
              <a:lnSpc>
                <a:spcPct val="150000"/>
              </a:lnSpc>
            </a:pPr>
            <a:r>
              <a:rPr lang="en-US" sz="2400" dirty="0" smtClean="0">
                <a:latin typeface="+mn-ea"/>
              </a:rPr>
              <a:t>1.</a:t>
            </a:r>
            <a:r>
              <a:rPr lang="zh-CN" altLang="en-US" sz="2400" dirty="0" smtClean="0">
                <a:latin typeface="+mn-ea"/>
              </a:rPr>
              <a:t>如何理解图中的</a:t>
            </a:r>
            <a:r>
              <a:rPr lang="en-US" sz="2400" dirty="0" smtClean="0">
                <a:latin typeface="+mn-ea"/>
              </a:rPr>
              <a:t>AIDMA</a:t>
            </a:r>
            <a:r>
              <a:rPr lang="zh-CN" altLang="en-US" sz="2400" dirty="0" smtClean="0">
                <a:latin typeface="+mn-ea"/>
              </a:rPr>
              <a:t>与</a:t>
            </a:r>
            <a:r>
              <a:rPr lang="en-US" sz="2400" dirty="0" smtClean="0">
                <a:latin typeface="+mn-ea"/>
              </a:rPr>
              <a:t>AISAS</a:t>
            </a:r>
            <a:r>
              <a:rPr lang="zh-CN" altLang="en-US" sz="2400" dirty="0" smtClean="0">
                <a:latin typeface="+mn-ea"/>
              </a:rPr>
              <a:t>之间有什么变化，突出什么？</a:t>
            </a:r>
            <a:endParaRPr lang="zh-CN" altLang="en-US" sz="2400" dirty="0" smtClean="0">
              <a:latin typeface="+mn-ea"/>
            </a:endParaRPr>
          </a:p>
          <a:p>
            <a:pPr>
              <a:lnSpc>
                <a:spcPct val="150000"/>
              </a:lnSpc>
            </a:pPr>
            <a:r>
              <a:rPr lang="en-US" sz="2400" dirty="0" smtClean="0">
                <a:latin typeface="+mn-ea"/>
              </a:rPr>
              <a:t>2.</a:t>
            </a:r>
            <a:r>
              <a:rPr lang="zh-CN" altLang="en-US" sz="2400" dirty="0" smtClean="0">
                <a:latin typeface="+mn-ea"/>
              </a:rPr>
              <a:t>对于企业网络推广你有什么好的建议？</a:t>
            </a:r>
            <a:endParaRPr lang="zh-CN" altLang="en-US" sz="2400" dirty="0" smtClean="0">
              <a:latin typeface="+mn-ea"/>
            </a:endParaRPr>
          </a:p>
        </p:txBody>
      </p:sp>
      <p:sp>
        <p:nvSpPr>
          <p:cNvPr id="28" name="矩形 27"/>
          <p:cNvSpPr/>
          <p:nvPr/>
        </p:nvSpPr>
        <p:spPr>
          <a:xfrm>
            <a:off x="7364727" y="1752886"/>
            <a:ext cx="967104" cy="66290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dirty="0" smtClean="0">
                <a:solidFill>
                  <a:schemeClr val="bg1"/>
                </a:solidFill>
              </a:rPr>
              <a:t>讨论</a:t>
            </a:r>
            <a:endParaRPr lang="zh-CN" altLang="en-US" sz="2800" b="1" dirty="0">
              <a:solidFill>
                <a:schemeClr val="bg1"/>
              </a:solidFill>
            </a:endParaRPr>
          </a:p>
        </p:txBody>
      </p:sp>
      <p:pic>
        <p:nvPicPr>
          <p:cNvPr id="1026" name="图片 116" descr="点击查看源网页"/>
          <p:cNvPicPr>
            <a:picLocks noChangeAspect="1" noChangeArrowheads="1"/>
          </p:cNvPicPr>
          <p:nvPr/>
        </p:nvPicPr>
        <p:blipFill>
          <a:blip r:embed="rId1"/>
          <a:srcRect/>
          <a:stretch>
            <a:fillRect/>
          </a:stretch>
        </p:blipFill>
        <p:spPr bwMode="auto">
          <a:xfrm>
            <a:off x="250723" y="1769806"/>
            <a:ext cx="6269284" cy="3982065"/>
          </a:xfrm>
          <a:prstGeom prst="rect">
            <a:avLst/>
          </a:prstGeom>
          <a:noFill/>
          <a:ln w="9525">
            <a:noFill/>
            <a:miter lim="800000"/>
            <a:headEnd/>
            <a:tailEnd/>
          </a:ln>
        </p:spPr>
      </p:pic>
      <p:sp>
        <p:nvSpPr>
          <p:cNvPr id="11" name="矩形 10"/>
          <p:cNvSpPr/>
          <p:nvPr/>
        </p:nvSpPr>
        <p:spPr>
          <a:xfrm>
            <a:off x="1655514" y="5987534"/>
            <a:ext cx="3660041" cy="369332"/>
          </a:xfrm>
          <a:prstGeom prst="rect">
            <a:avLst/>
          </a:prstGeom>
        </p:spPr>
        <p:txBody>
          <a:bodyPr wrap="none">
            <a:spAutoFit/>
          </a:bodyPr>
          <a:lstStyle/>
          <a:p>
            <a:r>
              <a:rPr lang="zh-CN" altLang="en-US" dirty="0" smtClean="0"/>
              <a:t>图</a:t>
            </a:r>
            <a:r>
              <a:rPr lang="en-US" dirty="0" smtClean="0"/>
              <a:t>7-2  AIDMA</a:t>
            </a:r>
            <a:r>
              <a:rPr lang="zh-CN" altLang="en-US" dirty="0" smtClean="0"/>
              <a:t>与</a:t>
            </a:r>
            <a:r>
              <a:rPr lang="en-US" dirty="0" smtClean="0"/>
              <a:t>AISAS</a:t>
            </a:r>
            <a:r>
              <a:rPr lang="zh-CN" altLang="en-US" dirty="0" smtClean="0"/>
              <a:t>之间的关系</a:t>
            </a:r>
            <a:endParaRPr lang="zh-CN" alt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8772526"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任务导入</a:t>
            </a:r>
            <a:r>
              <a:rPr lang="en-US" altLang="zh-CN" sz="2400" b="1" dirty="0" smtClean="0">
                <a:solidFill>
                  <a:schemeClr val="bg1"/>
                </a:solidFill>
              </a:rPr>
              <a:t>】</a:t>
            </a:r>
            <a:endParaRPr lang="zh-CN" altLang="en-US" sz="2400" b="1" dirty="0">
              <a:solidFill>
                <a:schemeClr val="bg1"/>
              </a:solidFill>
            </a:endParaRPr>
          </a:p>
        </p:txBody>
      </p:sp>
      <p:sp>
        <p:nvSpPr>
          <p:cNvPr id="6" name="TextBox 17"/>
          <p:cNvSpPr txBox="1"/>
          <p:nvPr/>
        </p:nvSpPr>
        <p:spPr>
          <a:xfrm>
            <a:off x="2205990" y="609181"/>
            <a:ext cx="3878620" cy="553994"/>
          </a:xfrm>
          <a:prstGeom prst="rect">
            <a:avLst/>
          </a:prstGeom>
          <a:noFill/>
        </p:spPr>
        <p:txBody>
          <a:bodyPr wrap="none" lIns="121917" tIns="60958" rIns="121917" bIns="60958" rtlCol="0">
            <a:spAutoFit/>
          </a:bodyPr>
          <a:lstStyle/>
          <a:p>
            <a:r>
              <a:rPr lang="zh-CN" altLang="en-US" sz="2800" b="1" dirty="0" smtClean="0">
                <a:solidFill>
                  <a:srgbClr val="FF9900"/>
                </a:solidFill>
                <a:latin typeface="+mj-ea"/>
                <a:ea typeface="+mj-ea"/>
              </a:rPr>
              <a:t>任务</a:t>
            </a:r>
            <a:r>
              <a:rPr lang="en-US" sz="2800" b="1" dirty="0" smtClean="0">
                <a:solidFill>
                  <a:srgbClr val="FF9900"/>
                </a:solidFill>
                <a:latin typeface="+mj-ea"/>
                <a:ea typeface="+mj-ea"/>
              </a:rPr>
              <a:t>7.2  </a:t>
            </a:r>
            <a:r>
              <a:rPr lang="zh-CN" altLang="en-US" sz="2800" b="1" dirty="0" smtClean="0">
                <a:solidFill>
                  <a:srgbClr val="FF9900"/>
                </a:solidFill>
              </a:rPr>
              <a:t>搜索引擎推广</a:t>
            </a:r>
            <a:endParaRPr lang="zh-CN" altLang="en-US" sz="2800" b="1" dirty="0">
              <a:solidFill>
                <a:srgbClr val="FF9900"/>
              </a:solidFill>
              <a:latin typeface="+mj-ea"/>
              <a:ea typeface="+mj-ea"/>
            </a:endParaRPr>
          </a:p>
        </p:txBody>
      </p:sp>
      <p:sp>
        <p:nvSpPr>
          <p:cNvPr id="27" name="矩形 26"/>
          <p:cNvSpPr/>
          <p:nvPr/>
        </p:nvSpPr>
        <p:spPr>
          <a:xfrm>
            <a:off x="2212171" y="2864643"/>
            <a:ext cx="4288353" cy="707886"/>
          </a:xfrm>
          <a:prstGeom prst="rect">
            <a:avLst/>
          </a:prstGeom>
        </p:spPr>
        <p:txBody>
          <a:bodyPr wrap="none">
            <a:spAutoFit/>
          </a:bodyPr>
          <a:lstStyle/>
          <a:p>
            <a:r>
              <a:rPr lang="zh-CN" altLang="en-US" sz="4000" b="1" dirty="0" smtClean="0"/>
              <a:t>百度搜索引擎推广</a:t>
            </a:r>
            <a:endParaRPr lang="zh-CN" altLang="en-US" sz="4000" b="1" dirty="0"/>
          </a:p>
        </p:txBody>
      </p:sp>
      <p:sp>
        <p:nvSpPr>
          <p:cNvPr id="28" name="矩形 27"/>
          <p:cNvSpPr/>
          <p:nvPr/>
        </p:nvSpPr>
        <p:spPr>
          <a:xfrm>
            <a:off x="1216492" y="2891278"/>
            <a:ext cx="967104" cy="66290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800" b="1" dirty="0" smtClean="0">
                <a:solidFill>
                  <a:schemeClr val="bg1"/>
                </a:solidFill>
              </a:rPr>
              <a:t>02</a:t>
            </a:r>
            <a:endParaRPr lang="zh-CN" altLang="en-US" sz="4800" b="1" dirty="0">
              <a:solidFill>
                <a:schemeClr val="bg1"/>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9115426"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任务导入</a:t>
            </a:r>
            <a:r>
              <a:rPr lang="en-US" altLang="zh-CN" sz="2400" b="1" dirty="0" smtClean="0">
                <a:solidFill>
                  <a:schemeClr val="bg1"/>
                </a:solidFill>
              </a:rPr>
              <a:t>】</a:t>
            </a:r>
            <a:endParaRPr lang="zh-CN" altLang="en-US" sz="2400" b="1" dirty="0">
              <a:solidFill>
                <a:schemeClr val="bg1"/>
              </a:solidFill>
            </a:endParaRPr>
          </a:p>
        </p:txBody>
      </p:sp>
      <p:sp>
        <p:nvSpPr>
          <p:cNvPr id="6" name="TextBox 17"/>
          <p:cNvSpPr txBox="1"/>
          <p:nvPr/>
        </p:nvSpPr>
        <p:spPr>
          <a:xfrm>
            <a:off x="2205990" y="609181"/>
            <a:ext cx="3118796" cy="553994"/>
          </a:xfrm>
          <a:prstGeom prst="rect">
            <a:avLst/>
          </a:prstGeom>
          <a:noFill/>
        </p:spPr>
        <p:txBody>
          <a:bodyPr wrap="none" lIns="121917" tIns="60958" rIns="121917" bIns="60958" rtlCol="0">
            <a:spAutoFit/>
          </a:bodyPr>
          <a:lstStyle/>
          <a:p>
            <a:r>
              <a:rPr lang="zh-CN" altLang="en-US" sz="2800" b="1" dirty="0" smtClean="0">
                <a:solidFill>
                  <a:schemeClr val="bg1"/>
                </a:solidFill>
              </a:rPr>
              <a:t>百度搜索引擎推广</a:t>
            </a:r>
            <a:endParaRPr lang="zh-CN" altLang="en-US" sz="2800" dirty="0">
              <a:solidFill>
                <a:schemeClr val="bg1"/>
              </a:solidFill>
            </a:endParaRPr>
          </a:p>
        </p:txBody>
      </p:sp>
      <p:sp>
        <p:nvSpPr>
          <p:cNvPr id="1027" name="Rectangle 3"/>
          <p:cNvSpPr>
            <a:spLocks noChangeArrowheads="1"/>
          </p:cNvSpPr>
          <p:nvPr/>
        </p:nvSpPr>
        <p:spPr bwMode="auto">
          <a:xfrm>
            <a:off x="7529513" y="1559643"/>
            <a:ext cx="4357687" cy="4524315"/>
          </a:xfrm>
          <a:prstGeom prst="rect">
            <a:avLst/>
          </a:prstGeom>
          <a:noFill/>
          <a:ln w="28575">
            <a:solidFill>
              <a:schemeClr val="tx1"/>
            </a:solidFill>
            <a:miter lim="800000"/>
          </a:ln>
          <a:effectLst/>
        </p:spPr>
        <p:txBody>
          <a:bodyPr vert="horz" wrap="square" lIns="91440" tIns="45720" rIns="91440" bIns="45720" numCol="1" anchor="ctr" anchorCtr="0" compatLnSpc="1">
            <a:spAutoFit/>
          </a:bodyPr>
          <a:lstStyle/>
          <a:p>
            <a:r>
              <a:rPr lang="en-US" dirty="0" smtClean="0"/>
              <a:t>1999</a:t>
            </a:r>
            <a:r>
              <a:rPr lang="zh-CN" altLang="en-US" dirty="0" smtClean="0"/>
              <a:t>年底，身在美国硅谷的李彦宏看到了中国互联网及中文搜索引擎服务的巨大发展潜力，抱着技术改变世界的梦想，他毅然辞掉硅谷的高薪工作，携搜索引擎专利技术，与徐勇一同回国，于</a:t>
            </a:r>
            <a:r>
              <a:rPr lang="en-US" dirty="0" smtClean="0"/>
              <a:t>2000</a:t>
            </a:r>
            <a:r>
              <a:rPr lang="zh-CN" altLang="en-US" dirty="0" smtClean="0"/>
              <a:t>年</a:t>
            </a:r>
            <a:r>
              <a:rPr lang="en-US" dirty="0" smtClean="0"/>
              <a:t>1</a:t>
            </a:r>
            <a:r>
              <a:rPr lang="zh-CN" altLang="en-US" dirty="0" smtClean="0"/>
              <a:t>月</a:t>
            </a:r>
            <a:r>
              <a:rPr lang="en-US" dirty="0" smtClean="0"/>
              <a:t>1</a:t>
            </a:r>
            <a:r>
              <a:rPr lang="zh-CN" altLang="en-US" dirty="0" smtClean="0"/>
              <a:t>日在中关村创建了百度公司。从最初的不足</a:t>
            </a:r>
            <a:r>
              <a:rPr lang="en-US" dirty="0" smtClean="0"/>
              <a:t>10</a:t>
            </a:r>
            <a:r>
              <a:rPr lang="zh-CN" altLang="en-US" dirty="0" smtClean="0"/>
              <a:t>人发展至今，员工人数超过</a:t>
            </a:r>
            <a:r>
              <a:rPr lang="en-US" dirty="0" smtClean="0"/>
              <a:t>7000</a:t>
            </a:r>
            <a:r>
              <a:rPr lang="zh-CN" altLang="en-US" dirty="0" smtClean="0"/>
              <a:t>人。</a:t>
            </a:r>
            <a:r>
              <a:rPr lang="en-US" dirty="0" smtClean="0"/>
              <a:t>2009</a:t>
            </a:r>
            <a:r>
              <a:rPr lang="zh-CN" altLang="en-US" dirty="0" smtClean="0"/>
              <a:t>年</a:t>
            </a:r>
            <a:r>
              <a:rPr lang="en-US" dirty="0" smtClean="0"/>
              <a:t>1</a:t>
            </a:r>
            <a:r>
              <a:rPr lang="zh-CN" altLang="en-US" dirty="0" smtClean="0"/>
              <a:t>月</a:t>
            </a:r>
            <a:r>
              <a:rPr lang="en-US" dirty="0" smtClean="0"/>
              <a:t>5</a:t>
            </a:r>
            <a:r>
              <a:rPr lang="zh-CN" altLang="en-US" dirty="0" smtClean="0"/>
              <a:t>日，百度获得了</a:t>
            </a:r>
            <a:r>
              <a:rPr lang="en-US" dirty="0" smtClean="0"/>
              <a:t>100</a:t>
            </a:r>
            <a:r>
              <a:rPr lang="zh-CN" altLang="en-US" dirty="0" smtClean="0"/>
              <a:t>万的“中国驰名商标”政府奖励基金。</a:t>
            </a:r>
            <a:r>
              <a:rPr lang="en-US" dirty="0" smtClean="0"/>
              <a:t>2014</a:t>
            </a:r>
            <a:r>
              <a:rPr lang="zh-CN" altLang="en-US" dirty="0" smtClean="0"/>
              <a:t>年，百度一季度收入较上年同比上升</a:t>
            </a:r>
            <a:r>
              <a:rPr lang="en-US" dirty="0" smtClean="0"/>
              <a:t>59%</a:t>
            </a:r>
            <a:r>
              <a:rPr lang="zh-CN" altLang="en-US" dirty="0" smtClean="0"/>
              <a:t>。网销客户量增长</a:t>
            </a:r>
            <a:r>
              <a:rPr lang="en-US" dirty="0" smtClean="0"/>
              <a:t>8.8%</a:t>
            </a:r>
            <a:r>
              <a:rPr lang="zh-CN" altLang="en-US" dirty="0" smtClean="0"/>
              <a:t>，为百度提升了</a:t>
            </a:r>
            <a:r>
              <a:rPr lang="en-US" dirty="0" smtClean="0"/>
              <a:t>24%</a:t>
            </a:r>
            <a:r>
              <a:rPr lang="zh-CN" altLang="en-US" dirty="0" smtClean="0"/>
              <a:t>的纯收入。业绩方面，百度公布每股收益</a:t>
            </a:r>
            <a:r>
              <a:rPr lang="en-US" dirty="0" smtClean="0"/>
              <a:t>1.23</a:t>
            </a:r>
            <a:r>
              <a:rPr lang="zh-CN" altLang="en-US" dirty="0" smtClean="0"/>
              <a:t>美元（约合人民币</a:t>
            </a:r>
            <a:r>
              <a:rPr lang="en-US" dirty="0" smtClean="0"/>
              <a:t>7.63</a:t>
            </a:r>
            <a:r>
              <a:rPr lang="zh-CN" altLang="en-US" dirty="0" smtClean="0"/>
              <a:t>元），远高出市场预期的每股</a:t>
            </a:r>
            <a:r>
              <a:rPr lang="en-US" dirty="0" smtClean="0"/>
              <a:t>1.04</a:t>
            </a:r>
            <a:r>
              <a:rPr lang="zh-CN" altLang="en-US" dirty="0" smtClean="0"/>
              <a:t>美元（约合人民币</a:t>
            </a:r>
            <a:r>
              <a:rPr lang="en-US" dirty="0" smtClean="0"/>
              <a:t>6.45</a:t>
            </a:r>
            <a:r>
              <a:rPr lang="zh-CN" altLang="en-US" dirty="0" smtClean="0"/>
              <a:t>元）。如今的百度，已成为中国最受欢迎、影响力最大的中文网站。</a:t>
            </a:r>
            <a:endParaRPr lang="zh-CN" altLang="en-US" dirty="0"/>
          </a:p>
        </p:txBody>
      </p:sp>
      <p:pic>
        <p:nvPicPr>
          <p:cNvPr id="6146" name="图片 4" descr="3"/>
          <p:cNvPicPr>
            <a:picLocks noChangeAspect="1" noChangeArrowheads="1"/>
          </p:cNvPicPr>
          <p:nvPr/>
        </p:nvPicPr>
        <p:blipFill>
          <a:blip r:embed="rId1"/>
          <a:srcRect/>
          <a:stretch>
            <a:fillRect/>
          </a:stretch>
        </p:blipFill>
        <p:spPr bwMode="auto">
          <a:xfrm>
            <a:off x="514349" y="1600200"/>
            <a:ext cx="6900863" cy="4371975"/>
          </a:xfrm>
          <a:prstGeom prst="rect">
            <a:avLst/>
          </a:prstGeom>
          <a:noFill/>
          <a:ln w="9525">
            <a:noFill/>
            <a:miter lim="800000"/>
            <a:headEnd/>
            <a:tailEnd/>
          </a:ln>
        </p:spPr>
      </p:pic>
      <p:sp>
        <p:nvSpPr>
          <p:cNvPr id="10" name="矩形 9"/>
          <p:cNvSpPr/>
          <p:nvPr/>
        </p:nvSpPr>
        <p:spPr>
          <a:xfrm>
            <a:off x="2537299" y="6116121"/>
            <a:ext cx="2659702" cy="369332"/>
          </a:xfrm>
          <a:prstGeom prst="rect">
            <a:avLst/>
          </a:prstGeom>
        </p:spPr>
        <p:txBody>
          <a:bodyPr wrap="none">
            <a:spAutoFit/>
          </a:bodyPr>
          <a:lstStyle/>
          <a:p>
            <a:r>
              <a:rPr lang="zh-CN" altLang="en-US" dirty="0" smtClean="0"/>
              <a:t>图</a:t>
            </a:r>
            <a:r>
              <a:rPr lang="en-US" dirty="0" smtClean="0"/>
              <a:t>7-3 </a:t>
            </a:r>
            <a:r>
              <a:rPr lang="zh-CN" altLang="en-US" dirty="0" smtClean="0"/>
              <a:t>百度搜索引擎界面</a:t>
            </a:r>
            <a:endParaRPr lang="zh-CN" alt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9115426"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任务导入</a:t>
            </a:r>
            <a:r>
              <a:rPr lang="en-US" altLang="zh-CN" sz="2400" b="1" dirty="0" smtClean="0">
                <a:solidFill>
                  <a:schemeClr val="bg1"/>
                </a:solidFill>
              </a:rPr>
              <a:t>】</a:t>
            </a:r>
            <a:endParaRPr lang="zh-CN" altLang="en-US" sz="2400" b="1" dirty="0">
              <a:solidFill>
                <a:schemeClr val="bg1"/>
              </a:solidFill>
            </a:endParaRPr>
          </a:p>
        </p:txBody>
      </p:sp>
      <p:sp>
        <p:nvSpPr>
          <p:cNvPr id="6" name="TextBox 17"/>
          <p:cNvSpPr txBox="1"/>
          <p:nvPr/>
        </p:nvSpPr>
        <p:spPr>
          <a:xfrm>
            <a:off x="2205990" y="609181"/>
            <a:ext cx="3118796" cy="553994"/>
          </a:xfrm>
          <a:prstGeom prst="rect">
            <a:avLst/>
          </a:prstGeom>
          <a:noFill/>
        </p:spPr>
        <p:txBody>
          <a:bodyPr wrap="none" lIns="121917" tIns="60958" rIns="121917" bIns="60958" rtlCol="0">
            <a:spAutoFit/>
          </a:bodyPr>
          <a:lstStyle/>
          <a:p>
            <a:r>
              <a:rPr lang="zh-CN" altLang="en-US" sz="2800" b="1" dirty="0" smtClean="0">
                <a:solidFill>
                  <a:schemeClr val="bg1"/>
                </a:solidFill>
              </a:rPr>
              <a:t>百度搜索引擎推广</a:t>
            </a:r>
            <a:endParaRPr lang="zh-CN" altLang="en-US" sz="2800" b="1" dirty="0">
              <a:solidFill>
                <a:schemeClr val="bg1"/>
              </a:solidFill>
            </a:endParaRPr>
          </a:p>
        </p:txBody>
      </p:sp>
      <p:sp>
        <p:nvSpPr>
          <p:cNvPr id="1027" name="Rectangle 3"/>
          <p:cNvSpPr>
            <a:spLocks noChangeArrowheads="1"/>
          </p:cNvSpPr>
          <p:nvPr/>
        </p:nvSpPr>
        <p:spPr bwMode="auto">
          <a:xfrm>
            <a:off x="428625" y="1559643"/>
            <a:ext cx="11458575" cy="3970318"/>
          </a:xfrm>
          <a:prstGeom prst="rect">
            <a:avLst/>
          </a:prstGeom>
          <a:noFill/>
          <a:ln w="28575">
            <a:solidFill>
              <a:schemeClr val="tx1"/>
            </a:solidFill>
            <a:miter lim="800000"/>
          </a:ln>
          <a:effectLst/>
        </p:spPr>
        <p:txBody>
          <a:bodyPr vert="horz" wrap="square" lIns="91440" tIns="45720" rIns="91440" bIns="45720" numCol="1" anchor="ctr" anchorCtr="0" compatLnSpc="1">
            <a:spAutoFit/>
          </a:bodyPr>
          <a:lstStyle/>
          <a:p>
            <a:r>
              <a:rPr lang="zh-CN" altLang="en-US" dirty="0" smtClean="0"/>
              <a:t>      百度拥有数以千计的研发工程师，这是中国乃至全球最为优秀的技术团队，这支队伍掌握着世界上最为先进的搜索引擎技术，使百度成为中国掌握世界尖端科学核心技术的中国高科技企业。</a:t>
            </a:r>
            <a:r>
              <a:rPr lang="en-US" dirty="0" smtClean="0"/>
              <a:t> </a:t>
            </a:r>
            <a:endParaRPr lang="zh-CN" altLang="en-US" dirty="0" smtClean="0"/>
          </a:p>
          <a:p>
            <a:r>
              <a:rPr lang="zh-CN" altLang="en-US" dirty="0" smtClean="0"/>
              <a:t>      从创立之初，百度便将“让人们最便捷地获取信息，找到所求”作为自己的使命，十几年来，不断地为网民提供基于搜索引擎的各种产品，其中包括：以网络搜索为主的功能性搜索，以贴吧为主的社区搜索，针对各区域、行业所需的垂直搜索，</a:t>
            </a:r>
            <a:r>
              <a:rPr lang="en-US" dirty="0" smtClean="0"/>
              <a:t>Mp3</a:t>
            </a:r>
            <a:r>
              <a:rPr lang="zh-CN" altLang="en-US" dirty="0" smtClean="0"/>
              <a:t>搜索，以及门户频道、</a:t>
            </a:r>
            <a:r>
              <a:rPr lang="en-US" dirty="0" smtClean="0"/>
              <a:t>IM</a:t>
            </a:r>
            <a:r>
              <a:rPr lang="zh-CN" altLang="en-US" dirty="0" smtClean="0"/>
              <a:t>等，全面覆盖了中文网络世界所有的搜索需求，根据第三方权威数据，百度在中国的搜索份额超过</a:t>
            </a:r>
            <a:r>
              <a:rPr lang="en-US" dirty="0" smtClean="0"/>
              <a:t>77%</a:t>
            </a:r>
            <a:r>
              <a:rPr lang="zh-CN" altLang="en-US" dirty="0" smtClean="0"/>
              <a:t>。见图</a:t>
            </a:r>
            <a:r>
              <a:rPr lang="en-US" dirty="0" smtClean="0"/>
              <a:t>7-3</a:t>
            </a:r>
            <a:r>
              <a:rPr lang="zh-CN" altLang="en-US" dirty="0" smtClean="0"/>
              <a:t>。</a:t>
            </a:r>
            <a:r>
              <a:rPr lang="en-US" dirty="0" smtClean="0"/>
              <a:t> </a:t>
            </a:r>
            <a:endParaRPr lang="zh-CN" altLang="en-US" dirty="0" smtClean="0"/>
          </a:p>
          <a:p>
            <a:r>
              <a:rPr lang="zh-CN" altLang="en-US" dirty="0" smtClean="0"/>
              <a:t>      在面对用户的搜索产品不断丰富的同时，服务于生机勃勃的企业的搜索推广应运而生。多年来，通过搜索推广，极大地促进了中国数十万中小企业的生存与发展。搜索推广，以及基于搜索推广的百度推广也得到迅速发展，以全球以及中国</a:t>
            </a:r>
            <a:r>
              <a:rPr lang="en-US" dirty="0" smtClean="0"/>
              <a:t>500</a:t>
            </a:r>
            <a:r>
              <a:rPr lang="zh-CN" altLang="en-US" dirty="0" smtClean="0"/>
              <a:t>强为主的大型企业，在百度搜索平台上开展以搜索推广为基础的品牌推广，为企业的品牌、产品推广创造了不同凡响的收益。为推动中国数百万中小网站的发展，百度借助超大流量的平台优势，联合所有优质的各类网站，建立了世界上最大的网络联盟，使各类企业的搜索推广、品牌营销的价值、覆盖面均大面积提升。与此同时，各网站也在联盟大家庭的互助下，获得最大的生存与发展机会。</a:t>
            </a:r>
            <a:endParaRPr lang="zh-CN" altLang="en-US" dirty="0" smtClean="0"/>
          </a:p>
          <a:p>
            <a:r>
              <a:rPr lang="en-US" dirty="0" smtClean="0"/>
              <a:t> </a:t>
            </a:r>
            <a:endParaRPr lang="en-US" dirty="0" smtClean="0"/>
          </a:p>
          <a:p>
            <a:pPr algn="r"/>
            <a:r>
              <a:rPr lang="zh-CN" altLang="en-US" dirty="0" smtClean="0"/>
              <a:t>资料来源：全球网站库</a:t>
            </a:r>
            <a:endParaRPr lang="zh-CN" alt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569997" y="1458351"/>
            <a:ext cx="3524250" cy="704850"/>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0" y="1801906"/>
            <a:ext cx="12192000" cy="5056094"/>
          </a:xfrm>
          <a:prstGeom prst="rect">
            <a:avLst/>
          </a:pr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739205" y="1458351"/>
            <a:ext cx="3185832" cy="1329578"/>
          </a:xfrm>
          <a:prstGeom prst="trapezoid">
            <a:avLst>
              <a:gd name="adj" fmla="val 9829"/>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1245383" y="3191896"/>
            <a:ext cx="4134465" cy="523220"/>
          </a:xfrm>
          <a:prstGeom prst="rect">
            <a:avLst/>
          </a:prstGeom>
        </p:spPr>
        <p:txBody>
          <a:bodyPr wrap="none">
            <a:spAutoFit/>
          </a:bodyPr>
          <a:lstStyle/>
          <a:p>
            <a:r>
              <a:rPr lang="zh-CN" altLang="en-US" sz="2800" dirty="0" smtClean="0">
                <a:solidFill>
                  <a:schemeClr val="bg1"/>
                </a:solidFill>
              </a:rPr>
              <a:t>创建网络营销导向型企业</a:t>
            </a:r>
            <a:endParaRPr lang="zh-CN" altLang="en-US" sz="2800" dirty="0">
              <a:solidFill>
                <a:schemeClr val="bg1"/>
              </a:solidFill>
            </a:endParaRPr>
          </a:p>
        </p:txBody>
      </p:sp>
      <p:sp>
        <p:nvSpPr>
          <p:cNvPr id="9" name="矩形 8"/>
          <p:cNvSpPr/>
          <p:nvPr/>
        </p:nvSpPr>
        <p:spPr>
          <a:xfrm>
            <a:off x="504827" y="3266011"/>
            <a:ext cx="661182" cy="422031"/>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dirty="0" smtClean="0">
                <a:solidFill>
                  <a:schemeClr val="bg1"/>
                </a:solidFill>
              </a:rPr>
              <a:t>01</a:t>
            </a:r>
            <a:endParaRPr lang="zh-CN" altLang="en-US" sz="2800" dirty="0">
              <a:solidFill>
                <a:schemeClr val="bg1"/>
              </a:solidFill>
            </a:endParaRPr>
          </a:p>
        </p:txBody>
      </p:sp>
      <p:sp>
        <p:nvSpPr>
          <p:cNvPr id="10" name="矩形 9"/>
          <p:cNvSpPr/>
          <p:nvPr/>
        </p:nvSpPr>
        <p:spPr>
          <a:xfrm>
            <a:off x="1245383" y="3998102"/>
            <a:ext cx="3057247" cy="523220"/>
          </a:xfrm>
          <a:prstGeom prst="rect">
            <a:avLst/>
          </a:prstGeom>
        </p:spPr>
        <p:txBody>
          <a:bodyPr wrap="none">
            <a:spAutoFit/>
          </a:bodyPr>
          <a:lstStyle/>
          <a:p>
            <a:r>
              <a:rPr lang="zh-CN" altLang="en-US" sz="2800" dirty="0" smtClean="0">
                <a:solidFill>
                  <a:schemeClr val="bg1"/>
                </a:solidFill>
              </a:rPr>
              <a:t>开展网络市场调研</a:t>
            </a:r>
            <a:endParaRPr lang="zh-CN" altLang="en-US" sz="2800" dirty="0">
              <a:solidFill>
                <a:schemeClr val="bg1"/>
              </a:solidFill>
            </a:endParaRPr>
          </a:p>
        </p:txBody>
      </p:sp>
      <p:sp>
        <p:nvSpPr>
          <p:cNvPr id="11" name="矩形 10"/>
          <p:cNvSpPr/>
          <p:nvPr/>
        </p:nvSpPr>
        <p:spPr>
          <a:xfrm>
            <a:off x="504827" y="4072217"/>
            <a:ext cx="661182" cy="422031"/>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dirty="0" smtClean="0">
                <a:solidFill>
                  <a:schemeClr val="bg1"/>
                </a:solidFill>
              </a:rPr>
              <a:t>02</a:t>
            </a:r>
            <a:endParaRPr lang="zh-CN" altLang="en-US" sz="2800" dirty="0">
              <a:solidFill>
                <a:schemeClr val="bg1"/>
              </a:solidFill>
            </a:endParaRPr>
          </a:p>
        </p:txBody>
      </p:sp>
      <p:sp>
        <p:nvSpPr>
          <p:cNvPr id="12" name="矩形 11"/>
          <p:cNvSpPr/>
          <p:nvPr/>
        </p:nvSpPr>
        <p:spPr>
          <a:xfrm>
            <a:off x="1245383" y="4804308"/>
            <a:ext cx="3775393" cy="523220"/>
          </a:xfrm>
          <a:prstGeom prst="rect">
            <a:avLst/>
          </a:prstGeom>
        </p:spPr>
        <p:txBody>
          <a:bodyPr wrap="none">
            <a:spAutoFit/>
          </a:bodyPr>
          <a:lstStyle/>
          <a:p>
            <a:r>
              <a:rPr lang="zh-CN" altLang="en-US" sz="2800" dirty="0" smtClean="0">
                <a:solidFill>
                  <a:schemeClr val="bg1"/>
                </a:solidFill>
              </a:rPr>
              <a:t>分析网络营销目标市场</a:t>
            </a:r>
            <a:endParaRPr lang="zh-CN" altLang="en-US" sz="2800" dirty="0">
              <a:solidFill>
                <a:schemeClr val="bg1"/>
              </a:solidFill>
            </a:endParaRPr>
          </a:p>
        </p:txBody>
      </p:sp>
      <p:sp>
        <p:nvSpPr>
          <p:cNvPr id="13" name="矩形 12"/>
          <p:cNvSpPr/>
          <p:nvPr/>
        </p:nvSpPr>
        <p:spPr>
          <a:xfrm>
            <a:off x="504827" y="4878423"/>
            <a:ext cx="661182" cy="422031"/>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dirty="0" smtClean="0">
                <a:solidFill>
                  <a:schemeClr val="bg1"/>
                </a:solidFill>
              </a:rPr>
              <a:t>03</a:t>
            </a:r>
            <a:endParaRPr lang="zh-CN" altLang="en-US" sz="2800" dirty="0">
              <a:solidFill>
                <a:schemeClr val="bg1"/>
              </a:solidFill>
            </a:endParaRPr>
          </a:p>
        </p:txBody>
      </p:sp>
      <p:sp>
        <p:nvSpPr>
          <p:cNvPr id="14" name="矩形 13"/>
          <p:cNvSpPr/>
          <p:nvPr/>
        </p:nvSpPr>
        <p:spPr>
          <a:xfrm>
            <a:off x="1245383" y="5610514"/>
            <a:ext cx="4134465" cy="523220"/>
          </a:xfrm>
          <a:prstGeom prst="rect">
            <a:avLst/>
          </a:prstGeom>
        </p:spPr>
        <p:txBody>
          <a:bodyPr wrap="none">
            <a:spAutoFit/>
          </a:bodyPr>
          <a:lstStyle/>
          <a:p>
            <a:r>
              <a:rPr lang="zh-CN" altLang="en-US" sz="2800" dirty="0" smtClean="0">
                <a:solidFill>
                  <a:schemeClr val="bg1"/>
                </a:solidFill>
              </a:rPr>
              <a:t>制定网络营销战略与计划</a:t>
            </a:r>
            <a:endParaRPr lang="zh-CN" altLang="en-US" sz="2800" dirty="0">
              <a:solidFill>
                <a:schemeClr val="bg1"/>
              </a:solidFill>
            </a:endParaRPr>
          </a:p>
        </p:txBody>
      </p:sp>
      <p:sp>
        <p:nvSpPr>
          <p:cNvPr id="15" name="矩形 14"/>
          <p:cNvSpPr/>
          <p:nvPr/>
        </p:nvSpPr>
        <p:spPr>
          <a:xfrm>
            <a:off x="504827" y="5684629"/>
            <a:ext cx="661182" cy="422031"/>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dirty="0" smtClean="0">
                <a:solidFill>
                  <a:schemeClr val="bg1"/>
                </a:solidFill>
              </a:rPr>
              <a:t>04</a:t>
            </a:r>
            <a:endParaRPr lang="zh-CN" altLang="en-US" sz="2800" dirty="0">
              <a:solidFill>
                <a:schemeClr val="bg1"/>
              </a:solidFill>
            </a:endParaRPr>
          </a:p>
        </p:txBody>
      </p:sp>
      <p:sp>
        <p:nvSpPr>
          <p:cNvPr id="16" name="TextBox 44"/>
          <p:cNvSpPr txBox="1"/>
          <p:nvPr/>
        </p:nvSpPr>
        <p:spPr>
          <a:xfrm>
            <a:off x="1266298" y="1812312"/>
            <a:ext cx="2214322" cy="646331"/>
          </a:xfrm>
          <a:prstGeom prst="rect">
            <a:avLst/>
          </a:prstGeom>
          <a:noFill/>
        </p:spPr>
        <p:txBody>
          <a:bodyPr wrap="square" rtlCol="0">
            <a:spAutoFit/>
          </a:bodyPr>
          <a:lstStyle/>
          <a:p>
            <a:r>
              <a:rPr lang="zh-CN" altLang="en-US" sz="3600" b="1" dirty="0" smtClean="0">
                <a:solidFill>
                  <a:schemeClr val="bg1"/>
                </a:solidFill>
              </a:rPr>
              <a:t>项目索引</a:t>
            </a:r>
            <a:endParaRPr lang="en-US" sz="3600" b="1" dirty="0">
              <a:solidFill>
                <a:schemeClr val="bg1"/>
              </a:solidFill>
            </a:endParaRPr>
          </a:p>
        </p:txBody>
      </p:sp>
      <p:sp>
        <p:nvSpPr>
          <p:cNvPr id="21" name="矩形 20"/>
          <p:cNvSpPr/>
          <p:nvPr/>
        </p:nvSpPr>
        <p:spPr>
          <a:xfrm>
            <a:off x="7179151" y="2503638"/>
            <a:ext cx="3057247" cy="523220"/>
          </a:xfrm>
          <a:prstGeom prst="rect">
            <a:avLst/>
          </a:prstGeom>
        </p:spPr>
        <p:txBody>
          <a:bodyPr wrap="none">
            <a:spAutoFit/>
          </a:bodyPr>
          <a:lstStyle/>
          <a:p>
            <a:r>
              <a:rPr lang="zh-CN" altLang="en-US" sz="2800" dirty="0" smtClean="0">
                <a:solidFill>
                  <a:schemeClr val="bg1"/>
                </a:solidFill>
              </a:rPr>
              <a:t>建设网络营销平台</a:t>
            </a:r>
            <a:endParaRPr lang="zh-CN" altLang="en-US" sz="2800" dirty="0">
              <a:solidFill>
                <a:schemeClr val="bg1"/>
              </a:solidFill>
            </a:endParaRPr>
          </a:p>
        </p:txBody>
      </p:sp>
      <p:sp>
        <p:nvSpPr>
          <p:cNvPr id="22" name="矩形 21"/>
          <p:cNvSpPr/>
          <p:nvPr/>
        </p:nvSpPr>
        <p:spPr>
          <a:xfrm>
            <a:off x="6394350" y="2548256"/>
            <a:ext cx="661182" cy="422031"/>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dirty="0" smtClean="0">
                <a:solidFill>
                  <a:schemeClr val="bg1"/>
                </a:solidFill>
              </a:rPr>
              <a:t>05</a:t>
            </a:r>
            <a:endParaRPr lang="zh-CN" altLang="en-US" sz="2800" dirty="0">
              <a:solidFill>
                <a:schemeClr val="bg1"/>
              </a:solidFill>
            </a:endParaRPr>
          </a:p>
        </p:txBody>
      </p:sp>
      <p:sp>
        <p:nvSpPr>
          <p:cNvPr id="31" name="矩形 30"/>
          <p:cNvSpPr/>
          <p:nvPr/>
        </p:nvSpPr>
        <p:spPr>
          <a:xfrm>
            <a:off x="7105409" y="3241058"/>
            <a:ext cx="3775393" cy="523220"/>
          </a:xfrm>
          <a:prstGeom prst="rect">
            <a:avLst/>
          </a:prstGeom>
        </p:spPr>
        <p:txBody>
          <a:bodyPr wrap="none">
            <a:spAutoFit/>
          </a:bodyPr>
          <a:lstStyle/>
          <a:p>
            <a:r>
              <a:rPr lang="zh-CN" altLang="en-US" sz="2800" dirty="0" smtClean="0">
                <a:solidFill>
                  <a:schemeClr val="bg1"/>
                </a:solidFill>
              </a:rPr>
              <a:t>实施网络营销组合策略</a:t>
            </a:r>
            <a:endParaRPr lang="zh-CN" altLang="en-US" sz="2800" dirty="0">
              <a:solidFill>
                <a:schemeClr val="bg1"/>
              </a:solidFill>
            </a:endParaRPr>
          </a:p>
        </p:txBody>
      </p:sp>
      <p:sp>
        <p:nvSpPr>
          <p:cNvPr id="32" name="矩形 31"/>
          <p:cNvSpPr/>
          <p:nvPr/>
        </p:nvSpPr>
        <p:spPr>
          <a:xfrm>
            <a:off x="6364853" y="3315173"/>
            <a:ext cx="661182" cy="422031"/>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dirty="0" smtClean="0">
                <a:solidFill>
                  <a:schemeClr val="bg1"/>
                </a:solidFill>
              </a:rPr>
              <a:t>06</a:t>
            </a:r>
            <a:endParaRPr lang="zh-CN" altLang="en-US" sz="2800" dirty="0">
              <a:solidFill>
                <a:schemeClr val="bg1"/>
              </a:solidFill>
            </a:endParaRPr>
          </a:p>
        </p:txBody>
      </p:sp>
      <p:sp>
        <p:nvSpPr>
          <p:cNvPr id="33" name="矩形 32"/>
          <p:cNvSpPr/>
          <p:nvPr/>
        </p:nvSpPr>
        <p:spPr>
          <a:xfrm>
            <a:off x="7105409" y="4047264"/>
            <a:ext cx="3156633" cy="523220"/>
          </a:xfrm>
          <a:prstGeom prst="rect">
            <a:avLst/>
          </a:prstGeom>
        </p:spPr>
        <p:txBody>
          <a:bodyPr wrap="none">
            <a:spAutoFit/>
          </a:bodyPr>
          <a:lstStyle/>
          <a:p>
            <a:r>
              <a:rPr lang="zh-CN" altLang="en-US" sz="2800" dirty="0" smtClean="0">
                <a:solidFill>
                  <a:schemeClr val="bg1"/>
                </a:solidFill>
              </a:rPr>
              <a:t> </a:t>
            </a:r>
            <a:r>
              <a:rPr lang="zh-CN" altLang="en-US" sz="2800" b="1" dirty="0" smtClean="0">
                <a:solidFill>
                  <a:srgbClr val="FF9900"/>
                </a:solidFill>
              </a:rPr>
              <a:t>开展企业网络推广</a:t>
            </a:r>
            <a:endParaRPr lang="zh-CN" altLang="en-US" sz="2800" b="1" dirty="0">
              <a:solidFill>
                <a:srgbClr val="FF9900"/>
              </a:solidFill>
            </a:endParaRPr>
          </a:p>
        </p:txBody>
      </p:sp>
      <p:sp>
        <p:nvSpPr>
          <p:cNvPr id="34" name="矩形 33"/>
          <p:cNvSpPr/>
          <p:nvPr/>
        </p:nvSpPr>
        <p:spPr>
          <a:xfrm>
            <a:off x="6364853" y="4121379"/>
            <a:ext cx="661182" cy="422031"/>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dirty="0" smtClean="0">
                <a:solidFill>
                  <a:schemeClr val="bg1"/>
                </a:solidFill>
              </a:rPr>
              <a:t>07</a:t>
            </a:r>
            <a:endParaRPr lang="zh-CN" altLang="en-US" sz="2800" dirty="0">
              <a:solidFill>
                <a:schemeClr val="bg1"/>
              </a:solidFill>
            </a:endParaRPr>
          </a:p>
        </p:txBody>
      </p:sp>
      <p:sp>
        <p:nvSpPr>
          <p:cNvPr id="35" name="矩形 34"/>
          <p:cNvSpPr/>
          <p:nvPr/>
        </p:nvSpPr>
        <p:spPr>
          <a:xfrm>
            <a:off x="7105409" y="4853470"/>
            <a:ext cx="3057247" cy="523220"/>
          </a:xfrm>
          <a:prstGeom prst="rect">
            <a:avLst/>
          </a:prstGeom>
        </p:spPr>
        <p:txBody>
          <a:bodyPr wrap="none">
            <a:spAutoFit/>
          </a:bodyPr>
          <a:lstStyle/>
          <a:p>
            <a:r>
              <a:rPr lang="zh-CN" altLang="en-US" sz="2800" dirty="0" smtClean="0">
                <a:solidFill>
                  <a:schemeClr val="bg1"/>
                </a:solidFill>
              </a:rPr>
              <a:t>创意网络营销策划</a:t>
            </a:r>
            <a:endParaRPr lang="zh-CN" altLang="en-US" sz="2800" dirty="0">
              <a:solidFill>
                <a:schemeClr val="bg1"/>
              </a:solidFill>
            </a:endParaRPr>
          </a:p>
        </p:txBody>
      </p:sp>
      <p:sp>
        <p:nvSpPr>
          <p:cNvPr id="36" name="矩形 35"/>
          <p:cNvSpPr/>
          <p:nvPr/>
        </p:nvSpPr>
        <p:spPr>
          <a:xfrm>
            <a:off x="6364853" y="4927585"/>
            <a:ext cx="661182" cy="422031"/>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dirty="0" smtClean="0">
                <a:solidFill>
                  <a:schemeClr val="bg1"/>
                </a:solidFill>
              </a:rPr>
              <a:t>08</a:t>
            </a:r>
            <a:endParaRPr lang="zh-CN" altLang="en-US" sz="2800" dirty="0">
              <a:solidFill>
                <a:schemeClr val="bg1"/>
              </a:solidFill>
            </a:endParaRPr>
          </a:p>
        </p:txBody>
      </p:sp>
      <p:sp>
        <p:nvSpPr>
          <p:cNvPr id="37" name="矩形 36"/>
          <p:cNvSpPr/>
          <p:nvPr/>
        </p:nvSpPr>
        <p:spPr>
          <a:xfrm>
            <a:off x="7105409" y="5659676"/>
            <a:ext cx="3057247" cy="523220"/>
          </a:xfrm>
          <a:prstGeom prst="rect">
            <a:avLst/>
          </a:prstGeom>
        </p:spPr>
        <p:txBody>
          <a:bodyPr wrap="none">
            <a:spAutoFit/>
          </a:bodyPr>
          <a:lstStyle/>
          <a:p>
            <a:r>
              <a:rPr lang="zh-CN" altLang="en-US" sz="2800" dirty="0" smtClean="0">
                <a:solidFill>
                  <a:schemeClr val="bg1"/>
                </a:solidFill>
              </a:rPr>
              <a:t>管理网络营销活动</a:t>
            </a:r>
            <a:endParaRPr lang="zh-CN" altLang="en-US" sz="2800" dirty="0">
              <a:solidFill>
                <a:schemeClr val="bg1"/>
              </a:solidFill>
            </a:endParaRPr>
          </a:p>
        </p:txBody>
      </p:sp>
      <p:sp>
        <p:nvSpPr>
          <p:cNvPr id="38" name="矩形 37"/>
          <p:cNvSpPr/>
          <p:nvPr/>
        </p:nvSpPr>
        <p:spPr>
          <a:xfrm>
            <a:off x="6364853" y="5733791"/>
            <a:ext cx="661182" cy="422031"/>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dirty="0" smtClean="0">
                <a:solidFill>
                  <a:schemeClr val="bg1"/>
                </a:solidFill>
              </a:rPr>
              <a:t>09</a:t>
            </a:r>
            <a:endParaRPr lang="zh-CN" altLang="en-US" sz="2800" dirty="0">
              <a:solidFill>
                <a:schemeClr val="bg1"/>
              </a:solidFill>
            </a:endParaRPr>
          </a:p>
        </p:txBody>
      </p:sp>
      <p:pic>
        <p:nvPicPr>
          <p:cNvPr id="1026" name="Picture 2"/>
          <p:cNvPicPr>
            <a:picLocks noChangeAspect="1" noChangeArrowheads="1"/>
          </p:cNvPicPr>
          <p:nvPr/>
        </p:nvPicPr>
        <p:blipFill>
          <a:blip r:embed="rId1"/>
          <a:srcRect/>
          <a:stretch>
            <a:fillRect/>
          </a:stretch>
        </p:blipFill>
        <p:spPr bwMode="auto">
          <a:xfrm>
            <a:off x="790577" y="171450"/>
            <a:ext cx="1538286" cy="1243013"/>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grpId="0" nodeType="clickEffect">
                                  <p:stCondLst>
                                    <p:cond delay="0"/>
                                  </p:stCondLst>
                                  <p:childTnLst>
                                    <p:animRot by="21600000">
                                      <p:cBhvr>
                                        <p:cTn id="6" dur="2000" fill="hold"/>
                                        <p:tgtEl>
                                          <p:spTgt spid="31"/>
                                        </p:tgtEl>
                                        <p:attrNameLst>
                                          <p:attrName>r</p:attrName>
                                        </p:attrNameLst>
                                      </p:cBhvr>
                                    </p:animRot>
                                  </p:childTnLst>
                                </p:cTn>
                              </p:par>
                            </p:childTnLst>
                          </p:cTn>
                        </p:par>
                      </p:childTnLst>
                    </p:cTn>
                  </p:par>
                  <p:par>
                    <p:cTn id="7" fill="hold">
                      <p:stCondLst>
                        <p:cond delay="indefinite"/>
                      </p:stCondLst>
                      <p:childTnLst>
                        <p:par>
                          <p:cTn id="8" fill="hold">
                            <p:stCondLst>
                              <p:cond delay="0"/>
                            </p:stCondLst>
                            <p:childTnLst>
                              <p:par>
                                <p:cTn id="9" presetID="8" presetClass="emph" presetSubtype="0" fill="hold" grpId="0" nodeType="clickEffect">
                                  <p:stCondLst>
                                    <p:cond delay="0"/>
                                  </p:stCondLst>
                                  <p:childTnLst>
                                    <p:animRot by="21600000">
                                      <p:cBhvr>
                                        <p:cTn id="10" dur="2000" fill="hold"/>
                                        <p:tgtEl>
                                          <p:spTgt spid="3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8772526"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52285" y="282825"/>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智慧引言</a:t>
            </a:r>
            <a:r>
              <a:rPr lang="en-US" altLang="zh-CN" sz="2400" b="1" dirty="0" smtClean="0">
                <a:solidFill>
                  <a:schemeClr val="bg1"/>
                </a:solidFill>
              </a:rPr>
              <a:t>】</a:t>
            </a:r>
            <a:endParaRPr lang="zh-CN" altLang="en-US" sz="2400" b="1" dirty="0">
              <a:solidFill>
                <a:schemeClr val="bg1"/>
              </a:solidFill>
            </a:endParaRPr>
          </a:p>
        </p:txBody>
      </p:sp>
      <p:sp>
        <p:nvSpPr>
          <p:cNvPr id="9" name="矩形 8"/>
          <p:cNvSpPr/>
          <p:nvPr/>
        </p:nvSpPr>
        <p:spPr>
          <a:xfrm>
            <a:off x="814388" y="1703338"/>
            <a:ext cx="10101262" cy="2345770"/>
          </a:xfrm>
          <a:prstGeom prst="rect">
            <a:avLst/>
          </a:prstGeom>
          <a:ln w="57150">
            <a:solidFill>
              <a:srgbClr val="FF9900"/>
            </a:solidFill>
            <a:prstDash val="sysDot"/>
          </a:ln>
        </p:spPr>
        <p:txBody>
          <a:bodyPr wrap="square">
            <a:spAutoFit/>
          </a:bodyPr>
          <a:lstStyle/>
          <a:p>
            <a:pPr>
              <a:lnSpc>
                <a:spcPct val="150000"/>
              </a:lnSpc>
            </a:pPr>
            <a:r>
              <a:rPr lang="zh-CN" altLang="en-US" sz="2000" b="1" dirty="0" smtClean="0">
                <a:solidFill>
                  <a:srgbClr val="1F487C"/>
                </a:solidFill>
                <a:latin typeface="+mn-ea"/>
              </a:rPr>
              <a:t>      搜索引擎推广是通过搜索引擎优化，搜索引擎排名以及研究关键词的流行程度和相关性在搜索引擎的结果页面取得较高的排名的营销手段。搜索引擎优化对网站的排名至关重要，因为搜索引擎在通过</a:t>
            </a:r>
            <a:r>
              <a:rPr lang="en-US" sz="2000" b="1" dirty="0" smtClean="0">
                <a:solidFill>
                  <a:srgbClr val="1F487C"/>
                </a:solidFill>
                <a:latin typeface="+mn-ea"/>
              </a:rPr>
              <a:t>Crawler</a:t>
            </a:r>
            <a:r>
              <a:rPr lang="zh-CN" altLang="en-US" sz="2000" b="1" dirty="0" smtClean="0">
                <a:solidFill>
                  <a:srgbClr val="1F487C"/>
                </a:solidFill>
                <a:latin typeface="+mn-ea"/>
              </a:rPr>
              <a:t>（或者</a:t>
            </a:r>
            <a:r>
              <a:rPr lang="en-US" sz="2000" b="1" dirty="0" smtClean="0">
                <a:solidFill>
                  <a:srgbClr val="1F487C"/>
                </a:solidFill>
                <a:latin typeface="+mn-ea"/>
              </a:rPr>
              <a:t>Spider</a:t>
            </a:r>
            <a:r>
              <a:rPr lang="zh-CN" altLang="en-US" sz="2000" b="1" dirty="0" smtClean="0">
                <a:solidFill>
                  <a:srgbClr val="1F487C"/>
                </a:solidFill>
                <a:latin typeface="+mn-ea"/>
              </a:rPr>
              <a:t>）程序来收集网页资料后，会根据复杂的算法（各个搜索引擎的算法和排名方法是不尽相同的）来决定网页针对某一个搜索词的相关度并决定其排名的。下面我们来了解一些搜索引擎营销的含义。</a:t>
            </a:r>
            <a:endParaRPr lang="zh-CN" altLang="en-US" sz="2400" b="1" dirty="0">
              <a:solidFill>
                <a:srgbClr val="1F487C"/>
              </a:solidFill>
              <a:latin typeface="+mn-ea"/>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8672513"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学习指南</a:t>
            </a:r>
            <a:r>
              <a:rPr lang="en-US" altLang="zh-CN" sz="2400" b="1" dirty="0" smtClean="0">
                <a:solidFill>
                  <a:schemeClr val="bg1"/>
                </a:solidFill>
              </a:rPr>
              <a:t>】</a:t>
            </a:r>
            <a:endParaRPr lang="zh-CN" altLang="en-US" sz="2400" b="1" dirty="0">
              <a:solidFill>
                <a:schemeClr val="bg1"/>
              </a:solidFill>
            </a:endParaRPr>
          </a:p>
        </p:txBody>
      </p:sp>
      <p:sp>
        <p:nvSpPr>
          <p:cNvPr id="6" name="TextBox 17"/>
          <p:cNvSpPr txBox="1"/>
          <p:nvPr/>
        </p:nvSpPr>
        <p:spPr>
          <a:xfrm>
            <a:off x="2205990" y="609181"/>
            <a:ext cx="4093422" cy="553994"/>
          </a:xfrm>
          <a:prstGeom prst="rect">
            <a:avLst/>
          </a:prstGeom>
          <a:noFill/>
        </p:spPr>
        <p:txBody>
          <a:bodyPr wrap="none" lIns="121917" tIns="60958" rIns="121917" bIns="60958" rtlCol="0">
            <a:spAutoFit/>
          </a:bodyPr>
          <a:lstStyle/>
          <a:p>
            <a:r>
              <a:rPr lang="zh-CN" altLang="en-US" sz="2800" b="1" dirty="0" smtClean="0">
                <a:solidFill>
                  <a:srgbClr val="FF9900"/>
                </a:solidFill>
              </a:rPr>
              <a:t>任务</a:t>
            </a:r>
            <a:r>
              <a:rPr lang="en-US" sz="2800" b="1" dirty="0" smtClean="0">
                <a:solidFill>
                  <a:srgbClr val="FF9900"/>
                </a:solidFill>
                <a:latin typeface="+mn-ea"/>
              </a:rPr>
              <a:t>7.2    </a:t>
            </a:r>
            <a:r>
              <a:rPr lang="zh-CN" altLang="en-US" sz="2800" b="1" dirty="0" smtClean="0">
                <a:solidFill>
                  <a:srgbClr val="FF9900"/>
                </a:solidFill>
              </a:rPr>
              <a:t>搜索引擎推广</a:t>
            </a:r>
            <a:endParaRPr lang="zh-CN" altLang="en-US" sz="2800" b="1" dirty="0">
              <a:solidFill>
                <a:srgbClr val="FF9900"/>
              </a:solidFill>
              <a:latin typeface="+mn-ea"/>
            </a:endParaRPr>
          </a:p>
        </p:txBody>
      </p:sp>
      <p:sp>
        <p:nvSpPr>
          <p:cNvPr id="9" name="矩形 8"/>
          <p:cNvSpPr/>
          <p:nvPr/>
        </p:nvSpPr>
        <p:spPr>
          <a:xfrm>
            <a:off x="2553840" y="2139280"/>
            <a:ext cx="1896240" cy="271712"/>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smtClean="0">
                <a:latin typeface="+mj-ea"/>
                <a:ea typeface="+mj-ea"/>
              </a:rPr>
              <a:t>7.2.1</a:t>
            </a:r>
            <a:endParaRPr lang="zh-CN" altLang="en-US" sz="2400" b="1" dirty="0">
              <a:latin typeface="+mj-ea"/>
              <a:ea typeface="+mj-ea"/>
            </a:endParaRPr>
          </a:p>
        </p:txBody>
      </p:sp>
      <p:sp>
        <p:nvSpPr>
          <p:cNvPr id="11" name="矩形 10"/>
          <p:cNvSpPr/>
          <p:nvPr/>
        </p:nvSpPr>
        <p:spPr>
          <a:xfrm>
            <a:off x="1455441" y="4104512"/>
            <a:ext cx="1045712" cy="1045712"/>
          </a:xfrm>
          <a:prstGeom prst="rect">
            <a:avLst/>
          </a:pr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6347884" y="2139280"/>
            <a:ext cx="1045712" cy="1045712"/>
          </a:xfrm>
          <a:prstGeom prst="rect">
            <a:avLst/>
          </a:pr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1488225" y="2139280"/>
            <a:ext cx="1045712" cy="1045712"/>
          </a:xfrm>
          <a:prstGeom prst="rect">
            <a:avLst/>
          </a:pr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4" name="组合 13"/>
          <p:cNvGrpSpPr/>
          <p:nvPr/>
        </p:nvGrpSpPr>
        <p:grpSpPr>
          <a:xfrm>
            <a:off x="1717026" y="2297486"/>
            <a:ext cx="608013" cy="676275"/>
            <a:chOff x="6735763" y="10544176"/>
            <a:chExt cx="608013" cy="676275"/>
          </a:xfrm>
          <a:solidFill>
            <a:schemeClr val="bg1"/>
          </a:solidFill>
        </p:grpSpPr>
        <p:sp>
          <p:nvSpPr>
            <p:cNvPr id="15" name="Freeform 1008"/>
            <p:cNvSpPr/>
            <p:nvPr/>
          </p:nvSpPr>
          <p:spPr bwMode="auto">
            <a:xfrm>
              <a:off x="6735763" y="10544176"/>
              <a:ext cx="608013" cy="153988"/>
            </a:xfrm>
            <a:custGeom>
              <a:avLst/>
              <a:gdLst>
                <a:gd name="T0" fmla="*/ 0 w 383"/>
                <a:gd name="T1" fmla="*/ 97 h 97"/>
                <a:gd name="T2" fmla="*/ 383 w 383"/>
                <a:gd name="T3" fmla="*/ 97 h 97"/>
                <a:gd name="T4" fmla="*/ 192 w 383"/>
                <a:gd name="T5" fmla="*/ 0 h 97"/>
                <a:gd name="T6" fmla="*/ 0 w 383"/>
                <a:gd name="T7" fmla="*/ 97 h 97"/>
              </a:gdLst>
              <a:ahLst/>
              <a:cxnLst>
                <a:cxn ang="0">
                  <a:pos x="T0" y="T1"/>
                </a:cxn>
                <a:cxn ang="0">
                  <a:pos x="T2" y="T3"/>
                </a:cxn>
                <a:cxn ang="0">
                  <a:pos x="T4" y="T5"/>
                </a:cxn>
                <a:cxn ang="0">
                  <a:pos x="T6" y="T7"/>
                </a:cxn>
              </a:cxnLst>
              <a:rect l="0" t="0" r="r" b="b"/>
              <a:pathLst>
                <a:path w="383" h="97">
                  <a:moveTo>
                    <a:pt x="0" y="97"/>
                  </a:moveTo>
                  <a:lnTo>
                    <a:pt x="383" y="97"/>
                  </a:lnTo>
                  <a:lnTo>
                    <a:pt x="192" y="0"/>
                  </a:lnTo>
                  <a:lnTo>
                    <a:pt x="0" y="9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16" name="Rectangle 1010"/>
            <p:cNvSpPr>
              <a:spLocks noChangeArrowheads="1"/>
            </p:cNvSpPr>
            <p:nvPr/>
          </p:nvSpPr>
          <p:spPr bwMode="auto">
            <a:xfrm>
              <a:off x="6777039" y="10750551"/>
              <a:ext cx="98425" cy="2857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dirty="0"/>
            </a:p>
          </p:txBody>
        </p:sp>
        <p:sp>
          <p:nvSpPr>
            <p:cNvPr id="17" name="Rectangle 1011"/>
            <p:cNvSpPr>
              <a:spLocks noChangeArrowheads="1"/>
            </p:cNvSpPr>
            <p:nvPr/>
          </p:nvSpPr>
          <p:spPr bwMode="auto">
            <a:xfrm>
              <a:off x="6983414" y="10750551"/>
              <a:ext cx="98425" cy="2857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dirty="0"/>
            </a:p>
          </p:txBody>
        </p:sp>
        <p:sp>
          <p:nvSpPr>
            <p:cNvPr id="18" name="Rectangle 1012"/>
            <p:cNvSpPr>
              <a:spLocks noChangeArrowheads="1"/>
            </p:cNvSpPr>
            <p:nvPr/>
          </p:nvSpPr>
          <p:spPr bwMode="auto">
            <a:xfrm>
              <a:off x="7189789" y="10750551"/>
              <a:ext cx="98425" cy="2857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dirty="0"/>
            </a:p>
          </p:txBody>
        </p:sp>
        <p:sp>
          <p:nvSpPr>
            <p:cNvPr id="19" name="Freeform 1013"/>
            <p:cNvSpPr/>
            <p:nvPr/>
          </p:nvSpPr>
          <p:spPr bwMode="auto">
            <a:xfrm>
              <a:off x="6740526" y="11080751"/>
              <a:ext cx="187325" cy="87313"/>
            </a:xfrm>
            <a:custGeom>
              <a:avLst/>
              <a:gdLst>
                <a:gd name="T0" fmla="*/ 50 w 50"/>
                <a:gd name="T1" fmla="*/ 6 h 23"/>
                <a:gd name="T2" fmla="*/ 44 w 50"/>
                <a:gd name="T3" fmla="*/ 0 h 23"/>
                <a:gd name="T4" fmla="*/ 6 w 50"/>
                <a:gd name="T5" fmla="*/ 0 h 23"/>
                <a:gd name="T6" fmla="*/ 0 w 50"/>
                <a:gd name="T7" fmla="*/ 6 h 23"/>
                <a:gd name="T8" fmla="*/ 0 w 50"/>
                <a:gd name="T9" fmla="*/ 17 h 23"/>
                <a:gd name="T10" fmla="*/ 6 w 50"/>
                <a:gd name="T11" fmla="*/ 23 h 23"/>
                <a:gd name="T12" fmla="*/ 44 w 50"/>
                <a:gd name="T13" fmla="*/ 23 h 23"/>
                <a:gd name="T14" fmla="*/ 50 w 50"/>
                <a:gd name="T15" fmla="*/ 17 h 23"/>
                <a:gd name="T16" fmla="*/ 50 w 50"/>
                <a:gd name="T17" fmla="*/ 6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23">
                  <a:moveTo>
                    <a:pt x="50" y="6"/>
                  </a:moveTo>
                  <a:cubicBezTo>
                    <a:pt x="50" y="3"/>
                    <a:pt x="47" y="0"/>
                    <a:pt x="44" y="0"/>
                  </a:cubicBezTo>
                  <a:cubicBezTo>
                    <a:pt x="6" y="0"/>
                    <a:pt x="6" y="0"/>
                    <a:pt x="6" y="0"/>
                  </a:cubicBezTo>
                  <a:cubicBezTo>
                    <a:pt x="3" y="0"/>
                    <a:pt x="0" y="3"/>
                    <a:pt x="0" y="6"/>
                  </a:cubicBezTo>
                  <a:cubicBezTo>
                    <a:pt x="0" y="17"/>
                    <a:pt x="0" y="17"/>
                    <a:pt x="0" y="17"/>
                  </a:cubicBezTo>
                  <a:cubicBezTo>
                    <a:pt x="0" y="20"/>
                    <a:pt x="3" y="23"/>
                    <a:pt x="6" y="23"/>
                  </a:cubicBezTo>
                  <a:cubicBezTo>
                    <a:pt x="44" y="23"/>
                    <a:pt x="44" y="23"/>
                    <a:pt x="44" y="23"/>
                  </a:cubicBezTo>
                  <a:cubicBezTo>
                    <a:pt x="47" y="23"/>
                    <a:pt x="50" y="20"/>
                    <a:pt x="50" y="17"/>
                  </a:cubicBezTo>
                  <a:lnTo>
                    <a:pt x="50" y="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20" name="Freeform 1014"/>
            <p:cNvSpPr/>
            <p:nvPr/>
          </p:nvSpPr>
          <p:spPr bwMode="auto">
            <a:xfrm>
              <a:off x="7148514" y="11080751"/>
              <a:ext cx="187325" cy="87313"/>
            </a:xfrm>
            <a:custGeom>
              <a:avLst/>
              <a:gdLst>
                <a:gd name="T0" fmla="*/ 50 w 50"/>
                <a:gd name="T1" fmla="*/ 6 h 23"/>
                <a:gd name="T2" fmla="*/ 44 w 50"/>
                <a:gd name="T3" fmla="*/ 0 h 23"/>
                <a:gd name="T4" fmla="*/ 6 w 50"/>
                <a:gd name="T5" fmla="*/ 0 h 23"/>
                <a:gd name="T6" fmla="*/ 0 w 50"/>
                <a:gd name="T7" fmla="*/ 6 h 23"/>
                <a:gd name="T8" fmla="*/ 0 w 50"/>
                <a:gd name="T9" fmla="*/ 17 h 23"/>
                <a:gd name="T10" fmla="*/ 6 w 50"/>
                <a:gd name="T11" fmla="*/ 23 h 23"/>
                <a:gd name="T12" fmla="*/ 44 w 50"/>
                <a:gd name="T13" fmla="*/ 23 h 23"/>
                <a:gd name="T14" fmla="*/ 50 w 50"/>
                <a:gd name="T15" fmla="*/ 17 h 23"/>
                <a:gd name="T16" fmla="*/ 50 w 50"/>
                <a:gd name="T17" fmla="*/ 6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23">
                  <a:moveTo>
                    <a:pt x="50" y="6"/>
                  </a:moveTo>
                  <a:cubicBezTo>
                    <a:pt x="50" y="3"/>
                    <a:pt x="47" y="0"/>
                    <a:pt x="44" y="0"/>
                  </a:cubicBezTo>
                  <a:cubicBezTo>
                    <a:pt x="6" y="0"/>
                    <a:pt x="6" y="0"/>
                    <a:pt x="6" y="0"/>
                  </a:cubicBezTo>
                  <a:cubicBezTo>
                    <a:pt x="2" y="0"/>
                    <a:pt x="0" y="3"/>
                    <a:pt x="0" y="6"/>
                  </a:cubicBezTo>
                  <a:cubicBezTo>
                    <a:pt x="0" y="17"/>
                    <a:pt x="0" y="17"/>
                    <a:pt x="0" y="17"/>
                  </a:cubicBezTo>
                  <a:cubicBezTo>
                    <a:pt x="0" y="20"/>
                    <a:pt x="2" y="23"/>
                    <a:pt x="6" y="23"/>
                  </a:cubicBezTo>
                  <a:cubicBezTo>
                    <a:pt x="44" y="23"/>
                    <a:pt x="44" y="23"/>
                    <a:pt x="44" y="23"/>
                  </a:cubicBezTo>
                  <a:cubicBezTo>
                    <a:pt x="47" y="23"/>
                    <a:pt x="50" y="20"/>
                    <a:pt x="50" y="17"/>
                  </a:cubicBezTo>
                  <a:lnTo>
                    <a:pt x="50" y="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21" name="Freeform 1015"/>
            <p:cNvSpPr/>
            <p:nvPr/>
          </p:nvSpPr>
          <p:spPr bwMode="auto">
            <a:xfrm>
              <a:off x="6950075" y="11080751"/>
              <a:ext cx="173038" cy="19050"/>
            </a:xfrm>
            <a:custGeom>
              <a:avLst/>
              <a:gdLst>
                <a:gd name="T0" fmla="*/ 46 w 46"/>
                <a:gd name="T1" fmla="*/ 3 h 5"/>
                <a:gd name="T2" fmla="*/ 42 w 46"/>
                <a:gd name="T3" fmla="*/ 0 h 5"/>
                <a:gd name="T4" fmla="*/ 3 w 46"/>
                <a:gd name="T5" fmla="*/ 0 h 5"/>
                <a:gd name="T6" fmla="*/ 0 w 46"/>
                <a:gd name="T7" fmla="*/ 3 h 5"/>
                <a:gd name="T8" fmla="*/ 0 w 46"/>
                <a:gd name="T9" fmla="*/ 3 h 5"/>
                <a:gd name="T10" fmla="*/ 3 w 46"/>
                <a:gd name="T11" fmla="*/ 5 h 5"/>
                <a:gd name="T12" fmla="*/ 42 w 46"/>
                <a:gd name="T13" fmla="*/ 5 h 5"/>
                <a:gd name="T14" fmla="*/ 46 w 46"/>
                <a:gd name="T15" fmla="*/ 3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 h="5">
                  <a:moveTo>
                    <a:pt x="46" y="3"/>
                  </a:moveTo>
                  <a:cubicBezTo>
                    <a:pt x="46" y="1"/>
                    <a:pt x="45" y="0"/>
                    <a:pt x="42" y="0"/>
                  </a:cubicBezTo>
                  <a:cubicBezTo>
                    <a:pt x="3" y="0"/>
                    <a:pt x="3" y="0"/>
                    <a:pt x="3" y="0"/>
                  </a:cubicBezTo>
                  <a:cubicBezTo>
                    <a:pt x="1" y="0"/>
                    <a:pt x="0" y="1"/>
                    <a:pt x="0" y="3"/>
                  </a:cubicBezTo>
                  <a:cubicBezTo>
                    <a:pt x="0" y="3"/>
                    <a:pt x="0" y="3"/>
                    <a:pt x="0" y="3"/>
                  </a:cubicBezTo>
                  <a:cubicBezTo>
                    <a:pt x="0" y="4"/>
                    <a:pt x="1" y="5"/>
                    <a:pt x="3" y="5"/>
                  </a:cubicBezTo>
                  <a:cubicBezTo>
                    <a:pt x="42" y="5"/>
                    <a:pt x="42" y="5"/>
                    <a:pt x="42" y="5"/>
                  </a:cubicBezTo>
                  <a:cubicBezTo>
                    <a:pt x="45" y="5"/>
                    <a:pt x="46" y="4"/>
                    <a:pt x="4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22" name="Freeform 1016"/>
            <p:cNvSpPr/>
            <p:nvPr/>
          </p:nvSpPr>
          <p:spPr bwMode="auto">
            <a:xfrm>
              <a:off x="6950075" y="11141076"/>
              <a:ext cx="173038" cy="19050"/>
            </a:xfrm>
            <a:custGeom>
              <a:avLst/>
              <a:gdLst>
                <a:gd name="T0" fmla="*/ 46 w 46"/>
                <a:gd name="T1" fmla="*/ 3 h 5"/>
                <a:gd name="T2" fmla="*/ 42 w 46"/>
                <a:gd name="T3" fmla="*/ 0 h 5"/>
                <a:gd name="T4" fmla="*/ 3 w 46"/>
                <a:gd name="T5" fmla="*/ 0 h 5"/>
                <a:gd name="T6" fmla="*/ 0 w 46"/>
                <a:gd name="T7" fmla="*/ 3 h 5"/>
                <a:gd name="T8" fmla="*/ 0 w 46"/>
                <a:gd name="T9" fmla="*/ 3 h 5"/>
                <a:gd name="T10" fmla="*/ 3 w 46"/>
                <a:gd name="T11" fmla="*/ 5 h 5"/>
                <a:gd name="T12" fmla="*/ 42 w 46"/>
                <a:gd name="T13" fmla="*/ 5 h 5"/>
                <a:gd name="T14" fmla="*/ 46 w 46"/>
                <a:gd name="T15" fmla="*/ 3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 h="5">
                  <a:moveTo>
                    <a:pt x="46" y="3"/>
                  </a:moveTo>
                  <a:cubicBezTo>
                    <a:pt x="46" y="1"/>
                    <a:pt x="45" y="0"/>
                    <a:pt x="42" y="0"/>
                  </a:cubicBezTo>
                  <a:cubicBezTo>
                    <a:pt x="3" y="0"/>
                    <a:pt x="3" y="0"/>
                    <a:pt x="3" y="0"/>
                  </a:cubicBezTo>
                  <a:cubicBezTo>
                    <a:pt x="1" y="0"/>
                    <a:pt x="0" y="1"/>
                    <a:pt x="0" y="3"/>
                  </a:cubicBezTo>
                  <a:cubicBezTo>
                    <a:pt x="0" y="3"/>
                    <a:pt x="0" y="3"/>
                    <a:pt x="0" y="3"/>
                  </a:cubicBezTo>
                  <a:cubicBezTo>
                    <a:pt x="0" y="4"/>
                    <a:pt x="1" y="5"/>
                    <a:pt x="3" y="5"/>
                  </a:cubicBezTo>
                  <a:cubicBezTo>
                    <a:pt x="42" y="5"/>
                    <a:pt x="42" y="5"/>
                    <a:pt x="42" y="5"/>
                  </a:cubicBezTo>
                  <a:cubicBezTo>
                    <a:pt x="45" y="5"/>
                    <a:pt x="46" y="4"/>
                    <a:pt x="4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23" name="Freeform 1017"/>
            <p:cNvSpPr/>
            <p:nvPr/>
          </p:nvSpPr>
          <p:spPr bwMode="auto">
            <a:xfrm>
              <a:off x="6950075" y="11201401"/>
              <a:ext cx="173038" cy="19050"/>
            </a:xfrm>
            <a:custGeom>
              <a:avLst/>
              <a:gdLst>
                <a:gd name="T0" fmla="*/ 46 w 46"/>
                <a:gd name="T1" fmla="*/ 3 h 5"/>
                <a:gd name="T2" fmla="*/ 42 w 46"/>
                <a:gd name="T3" fmla="*/ 0 h 5"/>
                <a:gd name="T4" fmla="*/ 3 w 46"/>
                <a:gd name="T5" fmla="*/ 0 h 5"/>
                <a:gd name="T6" fmla="*/ 0 w 46"/>
                <a:gd name="T7" fmla="*/ 3 h 5"/>
                <a:gd name="T8" fmla="*/ 0 w 46"/>
                <a:gd name="T9" fmla="*/ 3 h 5"/>
                <a:gd name="T10" fmla="*/ 3 w 46"/>
                <a:gd name="T11" fmla="*/ 5 h 5"/>
                <a:gd name="T12" fmla="*/ 42 w 46"/>
                <a:gd name="T13" fmla="*/ 5 h 5"/>
                <a:gd name="T14" fmla="*/ 46 w 46"/>
                <a:gd name="T15" fmla="*/ 3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 h="5">
                  <a:moveTo>
                    <a:pt x="46" y="3"/>
                  </a:moveTo>
                  <a:cubicBezTo>
                    <a:pt x="46" y="1"/>
                    <a:pt x="45" y="0"/>
                    <a:pt x="42" y="0"/>
                  </a:cubicBezTo>
                  <a:cubicBezTo>
                    <a:pt x="3" y="0"/>
                    <a:pt x="3" y="0"/>
                    <a:pt x="3" y="0"/>
                  </a:cubicBezTo>
                  <a:cubicBezTo>
                    <a:pt x="1" y="0"/>
                    <a:pt x="0" y="1"/>
                    <a:pt x="0" y="3"/>
                  </a:cubicBezTo>
                  <a:cubicBezTo>
                    <a:pt x="0" y="3"/>
                    <a:pt x="0" y="3"/>
                    <a:pt x="0" y="3"/>
                  </a:cubicBezTo>
                  <a:cubicBezTo>
                    <a:pt x="0" y="4"/>
                    <a:pt x="1" y="5"/>
                    <a:pt x="3" y="5"/>
                  </a:cubicBezTo>
                  <a:cubicBezTo>
                    <a:pt x="42" y="5"/>
                    <a:pt x="42" y="5"/>
                    <a:pt x="42" y="5"/>
                  </a:cubicBezTo>
                  <a:cubicBezTo>
                    <a:pt x="45" y="5"/>
                    <a:pt x="46" y="4"/>
                    <a:pt x="4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grpSp>
      <p:grpSp>
        <p:nvGrpSpPr>
          <p:cNvPr id="24" name="组合 23"/>
          <p:cNvGrpSpPr/>
          <p:nvPr/>
        </p:nvGrpSpPr>
        <p:grpSpPr>
          <a:xfrm>
            <a:off x="6565814" y="2410992"/>
            <a:ext cx="646112" cy="449263"/>
            <a:chOff x="7767638" y="10672763"/>
            <a:chExt cx="646112" cy="449263"/>
          </a:xfrm>
          <a:solidFill>
            <a:schemeClr val="bg1"/>
          </a:solidFill>
        </p:grpSpPr>
        <p:sp>
          <p:nvSpPr>
            <p:cNvPr id="25" name="Freeform 1018"/>
            <p:cNvSpPr/>
            <p:nvPr/>
          </p:nvSpPr>
          <p:spPr bwMode="auto">
            <a:xfrm>
              <a:off x="7959725" y="10672763"/>
              <a:ext cx="261938" cy="123825"/>
            </a:xfrm>
            <a:custGeom>
              <a:avLst/>
              <a:gdLst>
                <a:gd name="T0" fmla="*/ 70 w 70"/>
                <a:gd name="T1" fmla="*/ 26 h 33"/>
                <a:gd name="T2" fmla="*/ 63 w 70"/>
                <a:gd name="T3" fmla="*/ 33 h 33"/>
                <a:gd name="T4" fmla="*/ 7 w 70"/>
                <a:gd name="T5" fmla="*/ 33 h 33"/>
                <a:gd name="T6" fmla="*/ 0 w 70"/>
                <a:gd name="T7" fmla="*/ 26 h 33"/>
                <a:gd name="T8" fmla="*/ 0 w 70"/>
                <a:gd name="T9" fmla="*/ 8 h 33"/>
                <a:gd name="T10" fmla="*/ 7 w 70"/>
                <a:gd name="T11" fmla="*/ 0 h 33"/>
                <a:gd name="T12" fmla="*/ 63 w 70"/>
                <a:gd name="T13" fmla="*/ 0 h 33"/>
                <a:gd name="T14" fmla="*/ 70 w 70"/>
                <a:gd name="T15" fmla="*/ 8 h 33"/>
                <a:gd name="T16" fmla="*/ 70 w 70"/>
                <a:gd name="T17" fmla="*/ 26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0" h="33">
                  <a:moveTo>
                    <a:pt x="70" y="26"/>
                  </a:moveTo>
                  <a:cubicBezTo>
                    <a:pt x="70" y="30"/>
                    <a:pt x="67" y="33"/>
                    <a:pt x="63" y="33"/>
                  </a:cubicBezTo>
                  <a:cubicBezTo>
                    <a:pt x="7" y="33"/>
                    <a:pt x="7" y="33"/>
                    <a:pt x="7" y="33"/>
                  </a:cubicBezTo>
                  <a:cubicBezTo>
                    <a:pt x="3" y="33"/>
                    <a:pt x="0" y="30"/>
                    <a:pt x="0" y="26"/>
                  </a:cubicBezTo>
                  <a:cubicBezTo>
                    <a:pt x="0" y="8"/>
                    <a:pt x="0" y="8"/>
                    <a:pt x="0" y="8"/>
                  </a:cubicBezTo>
                  <a:cubicBezTo>
                    <a:pt x="0" y="4"/>
                    <a:pt x="3" y="0"/>
                    <a:pt x="7" y="0"/>
                  </a:cubicBezTo>
                  <a:cubicBezTo>
                    <a:pt x="63" y="0"/>
                    <a:pt x="63" y="0"/>
                    <a:pt x="63" y="0"/>
                  </a:cubicBezTo>
                  <a:cubicBezTo>
                    <a:pt x="67" y="0"/>
                    <a:pt x="70" y="4"/>
                    <a:pt x="70" y="8"/>
                  </a:cubicBezTo>
                  <a:lnTo>
                    <a:pt x="70" y="2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26" name="Freeform 1019"/>
            <p:cNvSpPr/>
            <p:nvPr/>
          </p:nvSpPr>
          <p:spPr bwMode="auto">
            <a:xfrm>
              <a:off x="7767638" y="10995026"/>
              <a:ext cx="184150" cy="127000"/>
            </a:xfrm>
            <a:custGeom>
              <a:avLst/>
              <a:gdLst>
                <a:gd name="T0" fmla="*/ 49 w 49"/>
                <a:gd name="T1" fmla="*/ 7 h 34"/>
                <a:gd name="T2" fmla="*/ 42 w 49"/>
                <a:gd name="T3" fmla="*/ 0 h 34"/>
                <a:gd name="T4" fmla="*/ 8 w 49"/>
                <a:gd name="T5" fmla="*/ 0 h 34"/>
                <a:gd name="T6" fmla="*/ 0 w 49"/>
                <a:gd name="T7" fmla="*/ 7 h 34"/>
                <a:gd name="T8" fmla="*/ 0 w 49"/>
                <a:gd name="T9" fmla="*/ 26 h 34"/>
                <a:gd name="T10" fmla="*/ 8 w 49"/>
                <a:gd name="T11" fmla="*/ 34 h 34"/>
                <a:gd name="T12" fmla="*/ 42 w 49"/>
                <a:gd name="T13" fmla="*/ 34 h 34"/>
                <a:gd name="T14" fmla="*/ 49 w 49"/>
                <a:gd name="T15" fmla="*/ 26 h 34"/>
                <a:gd name="T16" fmla="*/ 49 w 49"/>
                <a:gd name="T17"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 h="34">
                  <a:moveTo>
                    <a:pt x="49" y="7"/>
                  </a:moveTo>
                  <a:cubicBezTo>
                    <a:pt x="49" y="3"/>
                    <a:pt x="46" y="0"/>
                    <a:pt x="42" y="0"/>
                  </a:cubicBezTo>
                  <a:cubicBezTo>
                    <a:pt x="8" y="0"/>
                    <a:pt x="8" y="0"/>
                    <a:pt x="8" y="0"/>
                  </a:cubicBezTo>
                  <a:cubicBezTo>
                    <a:pt x="4" y="0"/>
                    <a:pt x="0" y="3"/>
                    <a:pt x="0" y="7"/>
                  </a:cubicBezTo>
                  <a:cubicBezTo>
                    <a:pt x="0" y="26"/>
                    <a:pt x="0" y="26"/>
                    <a:pt x="0" y="26"/>
                  </a:cubicBezTo>
                  <a:cubicBezTo>
                    <a:pt x="0" y="30"/>
                    <a:pt x="4" y="34"/>
                    <a:pt x="8" y="34"/>
                  </a:cubicBezTo>
                  <a:cubicBezTo>
                    <a:pt x="42" y="34"/>
                    <a:pt x="42" y="34"/>
                    <a:pt x="42" y="34"/>
                  </a:cubicBezTo>
                  <a:cubicBezTo>
                    <a:pt x="46" y="34"/>
                    <a:pt x="49" y="30"/>
                    <a:pt x="49" y="26"/>
                  </a:cubicBezTo>
                  <a:lnTo>
                    <a:pt x="49" y="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29" name="Freeform 1020"/>
            <p:cNvSpPr/>
            <p:nvPr/>
          </p:nvSpPr>
          <p:spPr bwMode="auto">
            <a:xfrm>
              <a:off x="8001000" y="10995026"/>
              <a:ext cx="179388" cy="127000"/>
            </a:xfrm>
            <a:custGeom>
              <a:avLst/>
              <a:gdLst>
                <a:gd name="T0" fmla="*/ 48 w 48"/>
                <a:gd name="T1" fmla="*/ 7 h 34"/>
                <a:gd name="T2" fmla="*/ 41 w 48"/>
                <a:gd name="T3" fmla="*/ 0 h 34"/>
                <a:gd name="T4" fmla="*/ 7 w 48"/>
                <a:gd name="T5" fmla="*/ 0 h 34"/>
                <a:gd name="T6" fmla="*/ 0 w 48"/>
                <a:gd name="T7" fmla="*/ 7 h 34"/>
                <a:gd name="T8" fmla="*/ 0 w 48"/>
                <a:gd name="T9" fmla="*/ 26 h 34"/>
                <a:gd name="T10" fmla="*/ 7 w 48"/>
                <a:gd name="T11" fmla="*/ 34 h 34"/>
                <a:gd name="T12" fmla="*/ 41 w 48"/>
                <a:gd name="T13" fmla="*/ 34 h 34"/>
                <a:gd name="T14" fmla="*/ 48 w 48"/>
                <a:gd name="T15" fmla="*/ 26 h 34"/>
                <a:gd name="T16" fmla="*/ 48 w 48"/>
                <a:gd name="T17"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34">
                  <a:moveTo>
                    <a:pt x="48" y="7"/>
                  </a:moveTo>
                  <a:cubicBezTo>
                    <a:pt x="48" y="3"/>
                    <a:pt x="45" y="0"/>
                    <a:pt x="41" y="0"/>
                  </a:cubicBezTo>
                  <a:cubicBezTo>
                    <a:pt x="7" y="0"/>
                    <a:pt x="7" y="0"/>
                    <a:pt x="7" y="0"/>
                  </a:cubicBezTo>
                  <a:cubicBezTo>
                    <a:pt x="3" y="0"/>
                    <a:pt x="0" y="3"/>
                    <a:pt x="0" y="7"/>
                  </a:cubicBezTo>
                  <a:cubicBezTo>
                    <a:pt x="0" y="26"/>
                    <a:pt x="0" y="26"/>
                    <a:pt x="0" y="26"/>
                  </a:cubicBezTo>
                  <a:cubicBezTo>
                    <a:pt x="0" y="30"/>
                    <a:pt x="3" y="34"/>
                    <a:pt x="7" y="34"/>
                  </a:cubicBezTo>
                  <a:cubicBezTo>
                    <a:pt x="41" y="34"/>
                    <a:pt x="41" y="34"/>
                    <a:pt x="41" y="34"/>
                  </a:cubicBezTo>
                  <a:cubicBezTo>
                    <a:pt x="45" y="34"/>
                    <a:pt x="48" y="30"/>
                    <a:pt x="48" y="26"/>
                  </a:cubicBezTo>
                  <a:lnTo>
                    <a:pt x="48" y="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30" name="Freeform 1021"/>
            <p:cNvSpPr/>
            <p:nvPr/>
          </p:nvSpPr>
          <p:spPr bwMode="auto">
            <a:xfrm>
              <a:off x="8229600" y="10995026"/>
              <a:ext cx="184150" cy="127000"/>
            </a:xfrm>
            <a:custGeom>
              <a:avLst/>
              <a:gdLst>
                <a:gd name="T0" fmla="*/ 49 w 49"/>
                <a:gd name="T1" fmla="*/ 7 h 34"/>
                <a:gd name="T2" fmla="*/ 41 w 49"/>
                <a:gd name="T3" fmla="*/ 0 h 34"/>
                <a:gd name="T4" fmla="*/ 7 w 49"/>
                <a:gd name="T5" fmla="*/ 0 h 34"/>
                <a:gd name="T6" fmla="*/ 0 w 49"/>
                <a:gd name="T7" fmla="*/ 7 h 34"/>
                <a:gd name="T8" fmla="*/ 0 w 49"/>
                <a:gd name="T9" fmla="*/ 26 h 34"/>
                <a:gd name="T10" fmla="*/ 7 w 49"/>
                <a:gd name="T11" fmla="*/ 34 h 34"/>
                <a:gd name="T12" fmla="*/ 41 w 49"/>
                <a:gd name="T13" fmla="*/ 34 h 34"/>
                <a:gd name="T14" fmla="*/ 49 w 49"/>
                <a:gd name="T15" fmla="*/ 26 h 34"/>
                <a:gd name="T16" fmla="*/ 49 w 49"/>
                <a:gd name="T17"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 h="34">
                  <a:moveTo>
                    <a:pt x="49" y="7"/>
                  </a:moveTo>
                  <a:cubicBezTo>
                    <a:pt x="49" y="3"/>
                    <a:pt x="45" y="0"/>
                    <a:pt x="41" y="0"/>
                  </a:cubicBezTo>
                  <a:cubicBezTo>
                    <a:pt x="7" y="0"/>
                    <a:pt x="7" y="0"/>
                    <a:pt x="7" y="0"/>
                  </a:cubicBezTo>
                  <a:cubicBezTo>
                    <a:pt x="3" y="0"/>
                    <a:pt x="0" y="3"/>
                    <a:pt x="0" y="7"/>
                  </a:cubicBezTo>
                  <a:cubicBezTo>
                    <a:pt x="0" y="26"/>
                    <a:pt x="0" y="26"/>
                    <a:pt x="0" y="26"/>
                  </a:cubicBezTo>
                  <a:cubicBezTo>
                    <a:pt x="0" y="30"/>
                    <a:pt x="3" y="34"/>
                    <a:pt x="7" y="34"/>
                  </a:cubicBezTo>
                  <a:cubicBezTo>
                    <a:pt x="41" y="34"/>
                    <a:pt x="41" y="34"/>
                    <a:pt x="41" y="34"/>
                  </a:cubicBezTo>
                  <a:cubicBezTo>
                    <a:pt x="45" y="34"/>
                    <a:pt x="49" y="30"/>
                    <a:pt x="49" y="26"/>
                  </a:cubicBezTo>
                  <a:lnTo>
                    <a:pt x="49" y="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31" name="Freeform 1022"/>
            <p:cNvSpPr/>
            <p:nvPr/>
          </p:nvSpPr>
          <p:spPr bwMode="auto">
            <a:xfrm>
              <a:off x="7835901" y="10821988"/>
              <a:ext cx="498475" cy="150813"/>
            </a:xfrm>
            <a:custGeom>
              <a:avLst/>
              <a:gdLst>
                <a:gd name="T0" fmla="*/ 123 w 133"/>
                <a:gd name="T1" fmla="*/ 17 h 40"/>
                <a:gd name="T2" fmla="*/ 72 w 133"/>
                <a:gd name="T3" fmla="*/ 17 h 40"/>
                <a:gd name="T4" fmla="*/ 72 w 133"/>
                <a:gd name="T5" fmla="*/ 0 h 40"/>
                <a:gd name="T6" fmla="*/ 65 w 133"/>
                <a:gd name="T7" fmla="*/ 0 h 40"/>
                <a:gd name="T8" fmla="*/ 65 w 133"/>
                <a:gd name="T9" fmla="*/ 17 h 40"/>
                <a:gd name="T10" fmla="*/ 10 w 133"/>
                <a:gd name="T11" fmla="*/ 17 h 40"/>
                <a:gd name="T12" fmla="*/ 0 w 133"/>
                <a:gd name="T13" fmla="*/ 26 h 40"/>
                <a:gd name="T14" fmla="*/ 0 w 133"/>
                <a:gd name="T15" fmla="*/ 40 h 40"/>
                <a:gd name="T16" fmla="*/ 5 w 133"/>
                <a:gd name="T17" fmla="*/ 40 h 40"/>
                <a:gd name="T18" fmla="*/ 5 w 133"/>
                <a:gd name="T19" fmla="*/ 26 h 40"/>
                <a:gd name="T20" fmla="*/ 10 w 133"/>
                <a:gd name="T21" fmla="*/ 22 h 40"/>
                <a:gd name="T22" fmla="*/ 65 w 133"/>
                <a:gd name="T23" fmla="*/ 22 h 40"/>
                <a:gd name="T24" fmla="*/ 65 w 133"/>
                <a:gd name="T25" fmla="*/ 40 h 40"/>
                <a:gd name="T26" fmla="*/ 72 w 133"/>
                <a:gd name="T27" fmla="*/ 40 h 40"/>
                <a:gd name="T28" fmla="*/ 72 w 133"/>
                <a:gd name="T29" fmla="*/ 22 h 40"/>
                <a:gd name="T30" fmla="*/ 123 w 133"/>
                <a:gd name="T31" fmla="*/ 22 h 40"/>
                <a:gd name="T32" fmla="*/ 128 w 133"/>
                <a:gd name="T33" fmla="*/ 26 h 40"/>
                <a:gd name="T34" fmla="*/ 128 w 133"/>
                <a:gd name="T35" fmla="*/ 40 h 40"/>
                <a:gd name="T36" fmla="*/ 133 w 133"/>
                <a:gd name="T37" fmla="*/ 40 h 40"/>
                <a:gd name="T38" fmla="*/ 133 w 133"/>
                <a:gd name="T39" fmla="*/ 26 h 40"/>
                <a:gd name="T40" fmla="*/ 123 w 133"/>
                <a:gd name="T4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33" h="40">
                  <a:moveTo>
                    <a:pt x="123" y="17"/>
                  </a:moveTo>
                  <a:cubicBezTo>
                    <a:pt x="72" y="17"/>
                    <a:pt x="72" y="17"/>
                    <a:pt x="72" y="17"/>
                  </a:cubicBezTo>
                  <a:cubicBezTo>
                    <a:pt x="72" y="0"/>
                    <a:pt x="72" y="0"/>
                    <a:pt x="72" y="0"/>
                  </a:cubicBezTo>
                  <a:cubicBezTo>
                    <a:pt x="65" y="0"/>
                    <a:pt x="65" y="0"/>
                    <a:pt x="65" y="0"/>
                  </a:cubicBezTo>
                  <a:cubicBezTo>
                    <a:pt x="65" y="17"/>
                    <a:pt x="65" y="17"/>
                    <a:pt x="65" y="17"/>
                  </a:cubicBezTo>
                  <a:cubicBezTo>
                    <a:pt x="10" y="17"/>
                    <a:pt x="10" y="17"/>
                    <a:pt x="10" y="17"/>
                  </a:cubicBezTo>
                  <a:cubicBezTo>
                    <a:pt x="4" y="17"/>
                    <a:pt x="0" y="21"/>
                    <a:pt x="0" y="26"/>
                  </a:cubicBezTo>
                  <a:cubicBezTo>
                    <a:pt x="0" y="40"/>
                    <a:pt x="0" y="40"/>
                    <a:pt x="0" y="40"/>
                  </a:cubicBezTo>
                  <a:cubicBezTo>
                    <a:pt x="5" y="40"/>
                    <a:pt x="5" y="40"/>
                    <a:pt x="5" y="40"/>
                  </a:cubicBezTo>
                  <a:cubicBezTo>
                    <a:pt x="5" y="26"/>
                    <a:pt x="5" y="26"/>
                    <a:pt x="5" y="26"/>
                  </a:cubicBezTo>
                  <a:cubicBezTo>
                    <a:pt x="5" y="24"/>
                    <a:pt x="7" y="22"/>
                    <a:pt x="10" y="22"/>
                  </a:cubicBezTo>
                  <a:cubicBezTo>
                    <a:pt x="65" y="22"/>
                    <a:pt x="65" y="22"/>
                    <a:pt x="65" y="22"/>
                  </a:cubicBezTo>
                  <a:cubicBezTo>
                    <a:pt x="65" y="40"/>
                    <a:pt x="65" y="40"/>
                    <a:pt x="65" y="40"/>
                  </a:cubicBezTo>
                  <a:cubicBezTo>
                    <a:pt x="72" y="40"/>
                    <a:pt x="72" y="40"/>
                    <a:pt x="72" y="40"/>
                  </a:cubicBezTo>
                  <a:cubicBezTo>
                    <a:pt x="72" y="22"/>
                    <a:pt x="72" y="22"/>
                    <a:pt x="72" y="22"/>
                  </a:cubicBezTo>
                  <a:cubicBezTo>
                    <a:pt x="123" y="22"/>
                    <a:pt x="123" y="22"/>
                    <a:pt x="123" y="22"/>
                  </a:cubicBezTo>
                  <a:cubicBezTo>
                    <a:pt x="125" y="22"/>
                    <a:pt x="128" y="24"/>
                    <a:pt x="128" y="26"/>
                  </a:cubicBezTo>
                  <a:cubicBezTo>
                    <a:pt x="128" y="40"/>
                    <a:pt x="128" y="40"/>
                    <a:pt x="128" y="40"/>
                  </a:cubicBezTo>
                  <a:cubicBezTo>
                    <a:pt x="133" y="40"/>
                    <a:pt x="133" y="40"/>
                    <a:pt x="133" y="40"/>
                  </a:cubicBezTo>
                  <a:cubicBezTo>
                    <a:pt x="133" y="26"/>
                    <a:pt x="133" y="26"/>
                    <a:pt x="133" y="26"/>
                  </a:cubicBezTo>
                  <a:cubicBezTo>
                    <a:pt x="133" y="21"/>
                    <a:pt x="128" y="17"/>
                    <a:pt x="123"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grpSp>
      <p:sp>
        <p:nvSpPr>
          <p:cNvPr id="32" name="Freeform 898"/>
          <p:cNvSpPr>
            <a:spLocks noEditPoints="1"/>
          </p:cNvSpPr>
          <p:nvPr/>
        </p:nvSpPr>
        <p:spPr bwMode="auto">
          <a:xfrm>
            <a:off x="1627332" y="4341672"/>
            <a:ext cx="787400" cy="541338"/>
          </a:xfrm>
          <a:custGeom>
            <a:avLst/>
            <a:gdLst>
              <a:gd name="T0" fmla="*/ 107 w 210"/>
              <a:gd name="T1" fmla="*/ 101 h 144"/>
              <a:gd name="T2" fmla="*/ 94 w 210"/>
              <a:gd name="T3" fmla="*/ 89 h 144"/>
              <a:gd name="T4" fmla="*/ 94 w 210"/>
              <a:gd name="T5" fmla="*/ 80 h 144"/>
              <a:gd name="T6" fmla="*/ 100 w 210"/>
              <a:gd name="T7" fmla="*/ 67 h 144"/>
              <a:gd name="T8" fmla="*/ 102 w 210"/>
              <a:gd name="T9" fmla="*/ 50 h 144"/>
              <a:gd name="T10" fmla="*/ 101 w 210"/>
              <a:gd name="T11" fmla="*/ 32 h 144"/>
              <a:gd name="T12" fmla="*/ 96 w 210"/>
              <a:gd name="T13" fmla="*/ 11 h 144"/>
              <a:gd name="T14" fmla="*/ 88 w 210"/>
              <a:gd name="T15" fmla="*/ 7 h 144"/>
              <a:gd name="T16" fmla="*/ 46 w 210"/>
              <a:gd name="T17" fmla="*/ 45 h 144"/>
              <a:gd name="T18" fmla="*/ 48 w 210"/>
              <a:gd name="T19" fmla="*/ 69 h 144"/>
              <a:gd name="T20" fmla="*/ 53 w 210"/>
              <a:gd name="T21" fmla="*/ 81 h 144"/>
              <a:gd name="T22" fmla="*/ 54 w 210"/>
              <a:gd name="T23" fmla="*/ 89 h 144"/>
              <a:gd name="T24" fmla="*/ 41 w 210"/>
              <a:gd name="T25" fmla="*/ 101 h 144"/>
              <a:gd name="T26" fmla="*/ 1 w 210"/>
              <a:gd name="T27" fmla="*/ 122 h 144"/>
              <a:gd name="T28" fmla="*/ 147 w 210"/>
              <a:gd name="T29" fmla="*/ 144 h 144"/>
              <a:gd name="T30" fmla="*/ 130 w 210"/>
              <a:gd name="T31" fmla="*/ 111 h 144"/>
              <a:gd name="T32" fmla="*/ 155 w 210"/>
              <a:gd name="T33" fmla="*/ 103 h 144"/>
              <a:gd name="T34" fmla="*/ 146 w 210"/>
              <a:gd name="T35" fmla="*/ 95 h 144"/>
              <a:gd name="T36" fmla="*/ 146 w 210"/>
              <a:gd name="T37" fmla="*/ 88 h 144"/>
              <a:gd name="T38" fmla="*/ 150 w 210"/>
              <a:gd name="T39" fmla="*/ 79 h 144"/>
              <a:gd name="T40" fmla="*/ 152 w 210"/>
              <a:gd name="T41" fmla="*/ 67 h 144"/>
              <a:gd name="T42" fmla="*/ 151 w 210"/>
              <a:gd name="T43" fmla="*/ 54 h 144"/>
              <a:gd name="T44" fmla="*/ 147 w 210"/>
              <a:gd name="T45" fmla="*/ 39 h 144"/>
              <a:gd name="T46" fmla="*/ 142 w 210"/>
              <a:gd name="T47" fmla="*/ 36 h 144"/>
              <a:gd name="T48" fmla="*/ 111 w 210"/>
              <a:gd name="T49" fmla="*/ 63 h 144"/>
              <a:gd name="T50" fmla="*/ 113 w 210"/>
              <a:gd name="T51" fmla="*/ 80 h 144"/>
              <a:gd name="T52" fmla="*/ 116 w 210"/>
              <a:gd name="T53" fmla="*/ 89 h 144"/>
              <a:gd name="T54" fmla="*/ 117 w 210"/>
              <a:gd name="T55" fmla="*/ 95 h 144"/>
              <a:gd name="T56" fmla="*/ 122 w 210"/>
              <a:gd name="T57" fmla="*/ 104 h 144"/>
              <a:gd name="T58" fmla="*/ 136 w 210"/>
              <a:gd name="T59" fmla="*/ 109 h 144"/>
              <a:gd name="T60" fmla="*/ 151 w 210"/>
              <a:gd name="T61" fmla="*/ 121 h 144"/>
              <a:gd name="T62" fmla="*/ 151 w 210"/>
              <a:gd name="T63" fmla="*/ 130 h 144"/>
              <a:gd name="T64" fmla="*/ 184 w 210"/>
              <a:gd name="T65" fmla="*/ 134 h 144"/>
              <a:gd name="T66" fmla="*/ 171 w 210"/>
              <a:gd name="T67" fmla="*/ 110 h 144"/>
              <a:gd name="T68" fmla="*/ 201 w 210"/>
              <a:gd name="T69" fmla="*/ 108 h 144"/>
              <a:gd name="T70" fmla="*/ 186 w 210"/>
              <a:gd name="T71" fmla="*/ 102 h 144"/>
              <a:gd name="T72" fmla="*/ 181 w 210"/>
              <a:gd name="T73" fmla="*/ 97 h 144"/>
              <a:gd name="T74" fmla="*/ 184 w 210"/>
              <a:gd name="T75" fmla="*/ 88 h 144"/>
              <a:gd name="T76" fmla="*/ 187 w 210"/>
              <a:gd name="T77" fmla="*/ 83 h 144"/>
              <a:gd name="T78" fmla="*/ 186 w 210"/>
              <a:gd name="T79" fmla="*/ 76 h 144"/>
              <a:gd name="T80" fmla="*/ 186 w 210"/>
              <a:gd name="T81" fmla="*/ 61 h 144"/>
              <a:gd name="T82" fmla="*/ 182 w 210"/>
              <a:gd name="T83" fmla="*/ 58 h 144"/>
              <a:gd name="T84" fmla="*/ 165 w 210"/>
              <a:gd name="T85" fmla="*/ 57 h 144"/>
              <a:gd name="T86" fmla="*/ 158 w 210"/>
              <a:gd name="T87" fmla="*/ 79 h 144"/>
              <a:gd name="T88" fmla="*/ 162 w 210"/>
              <a:gd name="T89" fmla="*/ 87 h 144"/>
              <a:gd name="T90" fmla="*/ 165 w 210"/>
              <a:gd name="T91" fmla="*/ 97 h 144"/>
              <a:gd name="T92" fmla="*/ 161 w 210"/>
              <a:gd name="T93" fmla="*/ 102 h 144"/>
              <a:gd name="T94" fmla="*/ 173 w 210"/>
              <a:gd name="T95" fmla="*/ 107 h 144"/>
              <a:gd name="T96" fmla="*/ 187 w 210"/>
              <a:gd name="T97" fmla="*/ 117 h 144"/>
              <a:gd name="T98" fmla="*/ 187 w 210"/>
              <a:gd name="T99" fmla="*/ 118 h 144"/>
              <a:gd name="T100" fmla="*/ 187 w 210"/>
              <a:gd name="T101" fmla="*/ 125 h 144"/>
              <a:gd name="T102" fmla="*/ 210 w 210"/>
              <a:gd name="T103" fmla="*/ 113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10" h="144">
                <a:moveTo>
                  <a:pt x="130" y="111"/>
                </a:moveTo>
                <a:cubicBezTo>
                  <a:pt x="122" y="108"/>
                  <a:pt x="114" y="104"/>
                  <a:pt x="107" y="101"/>
                </a:cubicBezTo>
                <a:cubicBezTo>
                  <a:pt x="105" y="100"/>
                  <a:pt x="102" y="100"/>
                  <a:pt x="100" y="99"/>
                </a:cubicBezTo>
                <a:cubicBezTo>
                  <a:pt x="98" y="98"/>
                  <a:pt x="95" y="92"/>
                  <a:pt x="94" y="89"/>
                </a:cubicBezTo>
                <a:cubicBezTo>
                  <a:pt x="93" y="89"/>
                  <a:pt x="91" y="89"/>
                  <a:pt x="90" y="88"/>
                </a:cubicBezTo>
                <a:cubicBezTo>
                  <a:pt x="90" y="84"/>
                  <a:pt x="93" y="84"/>
                  <a:pt x="94" y="80"/>
                </a:cubicBezTo>
                <a:cubicBezTo>
                  <a:pt x="95" y="77"/>
                  <a:pt x="94" y="73"/>
                  <a:pt x="96" y="71"/>
                </a:cubicBezTo>
                <a:cubicBezTo>
                  <a:pt x="97" y="69"/>
                  <a:pt x="99" y="69"/>
                  <a:pt x="100" y="67"/>
                </a:cubicBezTo>
                <a:cubicBezTo>
                  <a:pt x="101" y="66"/>
                  <a:pt x="102" y="63"/>
                  <a:pt x="102" y="61"/>
                </a:cubicBezTo>
                <a:cubicBezTo>
                  <a:pt x="103" y="58"/>
                  <a:pt x="103" y="53"/>
                  <a:pt x="102" y="50"/>
                </a:cubicBezTo>
                <a:cubicBezTo>
                  <a:pt x="101" y="48"/>
                  <a:pt x="100" y="48"/>
                  <a:pt x="100" y="46"/>
                </a:cubicBezTo>
                <a:cubicBezTo>
                  <a:pt x="100" y="43"/>
                  <a:pt x="101" y="34"/>
                  <a:pt x="101" y="32"/>
                </a:cubicBezTo>
                <a:cubicBezTo>
                  <a:pt x="101" y="26"/>
                  <a:pt x="101" y="22"/>
                  <a:pt x="100" y="17"/>
                </a:cubicBezTo>
                <a:cubicBezTo>
                  <a:pt x="100" y="17"/>
                  <a:pt x="98" y="12"/>
                  <a:pt x="96" y="11"/>
                </a:cubicBezTo>
                <a:cubicBezTo>
                  <a:pt x="91" y="10"/>
                  <a:pt x="91" y="10"/>
                  <a:pt x="91" y="10"/>
                </a:cubicBezTo>
                <a:cubicBezTo>
                  <a:pt x="88" y="7"/>
                  <a:pt x="88" y="7"/>
                  <a:pt x="88" y="7"/>
                </a:cubicBezTo>
                <a:cubicBezTo>
                  <a:pt x="77" y="0"/>
                  <a:pt x="64" y="5"/>
                  <a:pt x="57" y="8"/>
                </a:cubicBezTo>
                <a:cubicBezTo>
                  <a:pt x="48" y="11"/>
                  <a:pt x="41" y="25"/>
                  <a:pt x="46" y="45"/>
                </a:cubicBezTo>
                <a:cubicBezTo>
                  <a:pt x="46" y="49"/>
                  <a:pt x="44" y="50"/>
                  <a:pt x="44" y="52"/>
                </a:cubicBezTo>
                <a:cubicBezTo>
                  <a:pt x="44" y="56"/>
                  <a:pt x="44" y="66"/>
                  <a:pt x="48" y="69"/>
                </a:cubicBezTo>
                <a:cubicBezTo>
                  <a:pt x="49" y="69"/>
                  <a:pt x="51" y="70"/>
                  <a:pt x="51" y="69"/>
                </a:cubicBezTo>
                <a:cubicBezTo>
                  <a:pt x="52" y="73"/>
                  <a:pt x="52" y="77"/>
                  <a:pt x="53" y="81"/>
                </a:cubicBezTo>
                <a:cubicBezTo>
                  <a:pt x="54" y="84"/>
                  <a:pt x="56" y="84"/>
                  <a:pt x="57" y="88"/>
                </a:cubicBezTo>
                <a:cubicBezTo>
                  <a:pt x="54" y="89"/>
                  <a:pt x="54" y="89"/>
                  <a:pt x="54" y="89"/>
                </a:cubicBezTo>
                <a:cubicBezTo>
                  <a:pt x="52" y="92"/>
                  <a:pt x="50" y="98"/>
                  <a:pt x="47" y="99"/>
                </a:cubicBezTo>
                <a:cubicBezTo>
                  <a:pt x="45" y="100"/>
                  <a:pt x="43" y="100"/>
                  <a:pt x="41" y="101"/>
                </a:cubicBezTo>
                <a:cubicBezTo>
                  <a:pt x="34" y="104"/>
                  <a:pt x="25" y="108"/>
                  <a:pt x="18" y="111"/>
                </a:cubicBezTo>
                <a:cubicBezTo>
                  <a:pt x="11" y="114"/>
                  <a:pt x="3" y="115"/>
                  <a:pt x="1" y="122"/>
                </a:cubicBezTo>
                <a:cubicBezTo>
                  <a:pt x="1" y="127"/>
                  <a:pt x="0" y="138"/>
                  <a:pt x="0" y="144"/>
                </a:cubicBezTo>
                <a:cubicBezTo>
                  <a:pt x="147" y="144"/>
                  <a:pt x="147" y="144"/>
                  <a:pt x="147" y="144"/>
                </a:cubicBezTo>
                <a:cubicBezTo>
                  <a:pt x="147" y="138"/>
                  <a:pt x="147" y="127"/>
                  <a:pt x="147" y="122"/>
                </a:cubicBezTo>
                <a:cubicBezTo>
                  <a:pt x="145" y="115"/>
                  <a:pt x="137" y="114"/>
                  <a:pt x="130" y="111"/>
                </a:cubicBezTo>
                <a:close/>
                <a:moveTo>
                  <a:pt x="171" y="110"/>
                </a:moveTo>
                <a:cubicBezTo>
                  <a:pt x="166" y="108"/>
                  <a:pt x="160" y="105"/>
                  <a:pt x="155" y="103"/>
                </a:cubicBezTo>
                <a:cubicBezTo>
                  <a:pt x="153" y="103"/>
                  <a:pt x="152" y="102"/>
                  <a:pt x="150" y="102"/>
                </a:cubicBezTo>
                <a:cubicBezTo>
                  <a:pt x="149" y="101"/>
                  <a:pt x="147" y="97"/>
                  <a:pt x="146" y="95"/>
                </a:cubicBezTo>
                <a:cubicBezTo>
                  <a:pt x="145" y="94"/>
                  <a:pt x="144" y="94"/>
                  <a:pt x="143" y="94"/>
                </a:cubicBezTo>
                <a:cubicBezTo>
                  <a:pt x="143" y="91"/>
                  <a:pt x="145" y="91"/>
                  <a:pt x="146" y="88"/>
                </a:cubicBezTo>
                <a:cubicBezTo>
                  <a:pt x="147" y="86"/>
                  <a:pt x="146" y="84"/>
                  <a:pt x="147" y="82"/>
                </a:cubicBezTo>
                <a:cubicBezTo>
                  <a:pt x="148" y="80"/>
                  <a:pt x="150" y="80"/>
                  <a:pt x="150" y="79"/>
                </a:cubicBezTo>
                <a:cubicBezTo>
                  <a:pt x="151" y="78"/>
                  <a:pt x="152" y="76"/>
                  <a:pt x="152" y="75"/>
                </a:cubicBezTo>
                <a:cubicBezTo>
                  <a:pt x="152" y="72"/>
                  <a:pt x="153" y="69"/>
                  <a:pt x="152" y="67"/>
                </a:cubicBezTo>
                <a:cubicBezTo>
                  <a:pt x="151" y="65"/>
                  <a:pt x="150" y="65"/>
                  <a:pt x="150" y="64"/>
                </a:cubicBezTo>
                <a:cubicBezTo>
                  <a:pt x="150" y="62"/>
                  <a:pt x="151" y="55"/>
                  <a:pt x="151" y="54"/>
                </a:cubicBezTo>
                <a:cubicBezTo>
                  <a:pt x="151" y="50"/>
                  <a:pt x="151" y="47"/>
                  <a:pt x="150" y="43"/>
                </a:cubicBezTo>
                <a:cubicBezTo>
                  <a:pt x="150" y="43"/>
                  <a:pt x="149" y="40"/>
                  <a:pt x="147" y="39"/>
                </a:cubicBezTo>
                <a:cubicBezTo>
                  <a:pt x="144" y="38"/>
                  <a:pt x="144" y="38"/>
                  <a:pt x="144" y="38"/>
                </a:cubicBezTo>
                <a:cubicBezTo>
                  <a:pt x="142" y="36"/>
                  <a:pt x="142" y="36"/>
                  <a:pt x="142" y="36"/>
                </a:cubicBezTo>
                <a:cubicBezTo>
                  <a:pt x="133" y="31"/>
                  <a:pt x="124" y="35"/>
                  <a:pt x="120" y="37"/>
                </a:cubicBezTo>
                <a:cubicBezTo>
                  <a:pt x="113" y="39"/>
                  <a:pt x="108" y="49"/>
                  <a:pt x="111" y="63"/>
                </a:cubicBezTo>
                <a:cubicBezTo>
                  <a:pt x="112" y="66"/>
                  <a:pt x="110" y="67"/>
                  <a:pt x="110" y="68"/>
                </a:cubicBezTo>
                <a:cubicBezTo>
                  <a:pt x="110" y="71"/>
                  <a:pt x="111" y="78"/>
                  <a:pt x="113" y="80"/>
                </a:cubicBezTo>
                <a:cubicBezTo>
                  <a:pt x="114" y="80"/>
                  <a:pt x="116" y="81"/>
                  <a:pt x="116" y="81"/>
                </a:cubicBezTo>
                <a:cubicBezTo>
                  <a:pt x="116" y="84"/>
                  <a:pt x="116" y="86"/>
                  <a:pt x="116" y="89"/>
                </a:cubicBezTo>
                <a:cubicBezTo>
                  <a:pt x="117" y="91"/>
                  <a:pt x="119" y="91"/>
                  <a:pt x="119" y="94"/>
                </a:cubicBezTo>
                <a:cubicBezTo>
                  <a:pt x="117" y="95"/>
                  <a:pt x="117" y="95"/>
                  <a:pt x="117" y="95"/>
                </a:cubicBezTo>
                <a:cubicBezTo>
                  <a:pt x="116" y="96"/>
                  <a:pt x="115" y="99"/>
                  <a:pt x="114" y="100"/>
                </a:cubicBezTo>
                <a:cubicBezTo>
                  <a:pt x="117" y="101"/>
                  <a:pt x="119" y="103"/>
                  <a:pt x="122" y="104"/>
                </a:cubicBezTo>
                <a:cubicBezTo>
                  <a:pt x="125" y="105"/>
                  <a:pt x="128" y="106"/>
                  <a:pt x="131" y="108"/>
                </a:cubicBezTo>
                <a:cubicBezTo>
                  <a:pt x="133" y="108"/>
                  <a:pt x="134" y="109"/>
                  <a:pt x="136" y="109"/>
                </a:cubicBezTo>
                <a:cubicBezTo>
                  <a:pt x="141" y="111"/>
                  <a:pt x="148" y="114"/>
                  <a:pt x="150" y="121"/>
                </a:cubicBezTo>
                <a:cubicBezTo>
                  <a:pt x="151" y="121"/>
                  <a:pt x="151" y="121"/>
                  <a:pt x="151" y="121"/>
                </a:cubicBezTo>
                <a:cubicBezTo>
                  <a:pt x="151" y="122"/>
                  <a:pt x="151" y="122"/>
                  <a:pt x="151" y="122"/>
                </a:cubicBezTo>
                <a:cubicBezTo>
                  <a:pt x="151" y="124"/>
                  <a:pt x="151" y="127"/>
                  <a:pt x="151" y="130"/>
                </a:cubicBezTo>
                <a:cubicBezTo>
                  <a:pt x="151" y="131"/>
                  <a:pt x="151" y="133"/>
                  <a:pt x="151" y="134"/>
                </a:cubicBezTo>
                <a:cubicBezTo>
                  <a:pt x="184" y="134"/>
                  <a:pt x="184" y="134"/>
                  <a:pt x="184" y="134"/>
                </a:cubicBezTo>
                <a:cubicBezTo>
                  <a:pt x="184" y="130"/>
                  <a:pt x="184" y="121"/>
                  <a:pt x="184" y="118"/>
                </a:cubicBezTo>
                <a:cubicBezTo>
                  <a:pt x="182" y="113"/>
                  <a:pt x="176" y="112"/>
                  <a:pt x="171" y="110"/>
                </a:cubicBezTo>
                <a:close/>
                <a:moveTo>
                  <a:pt x="210" y="113"/>
                </a:moveTo>
                <a:cubicBezTo>
                  <a:pt x="208" y="110"/>
                  <a:pt x="204" y="109"/>
                  <a:pt x="201" y="108"/>
                </a:cubicBezTo>
                <a:cubicBezTo>
                  <a:pt x="197" y="106"/>
                  <a:pt x="193" y="105"/>
                  <a:pt x="190" y="103"/>
                </a:cubicBezTo>
                <a:cubicBezTo>
                  <a:pt x="188" y="103"/>
                  <a:pt x="187" y="103"/>
                  <a:pt x="186" y="102"/>
                </a:cubicBezTo>
                <a:cubicBezTo>
                  <a:pt x="185" y="101"/>
                  <a:pt x="184" y="99"/>
                  <a:pt x="183" y="97"/>
                </a:cubicBezTo>
                <a:cubicBezTo>
                  <a:pt x="183" y="97"/>
                  <a:pt x="182" y="97"/>
                  <a:pt x="181" y="97"/>
                </a:cubicBezTo>
                <a:cubicBezTo>
                  <a:pt x="181" y="95"/>
                  <a:pt x="183" y="95"/>
                  <a:pt x="183" y="93"/>
                </a:cubicBezTo>
                <a:cubicBezTo>
                  <a:pt x="184" y="91"/>
                  <a:pt x="183" y="89"/>
                  <a:pt x="184" y="88"/>
                </a:cubicBezTo>
                <a:cubicBezTo>
                  <a:pt x="185" y="87"/>
                  <a:pt x="186" y="87"/>
                  <a:pt x="186" y="86"/>
                </a:cubicBezTo>
                <a:cubicBezTo>
                  <a:pt x="187" y="86"/>
                  <a:pt x="187" y="84"/>
                  <a:pt x="187" y="83"/>
                </a:cubicBezTo>
                <a:cubicBezTo>
                  <a:pt x="188" y="82"/>
                  <a:pt x="188" y="79"/>
                  <a:pt x="187" y="78"/>
                </a:cubicBezTo>
                <a:cubicBezTo>
                  <a:pt x="187" y="77"/>
                  <a:pt x="186" y="77"/>
                  <a:pt x="186" y="76"/>
                </a:cubicBezTo>
                <a:cubicBezTo>
                  <a:pt x="186" y="74"/>
                  <a:pt x="187" y="70"/>
                  <a:pt x="187" y="69"/>
                </a:cubicBezTo>
                <a:cubicBezTo>
                  <a:pt x="187" y="66"/>
                  <a:pt x="187" y="64"/>
                  <a:pt x="186" y="61"/>
                </a:cubicBezTo>
                <a:cubicBezTo>
                  <a:pt x="186" y="61"/>
                  <a:pt x="185" y="59"/>
                  <a:pt x="184" y="58"/>
                </a:cubicBezTo>
                <a:cubicBezTo>
                  <a:pt x="182" y="58"/>
                  <a:pt x="182" y="58"/>
                  <a:pt x="182" y="58"/>
                </a:cubicBezTo>
                <a:cubicBezTo>
                  <a:pt x="180" y="57"/>
                  <a:pt x="180" y="57"/>
                  <a:pt x="180" y="57"/>
                </a:cubicBezTo>
                <a:cubicBezTo>
                  <a:pt x="175" y="53"/>
                  <a:pt x="168" y="55"/>
                  <a:pt x="165" y="57"/>
                </a:cubicBezTo>
                <a:cubicBezTo>
                  <a:pt x="160" y="58"/>
                  <a:pt x="157" y="65"/>
                  <a:pt x="159" y="75"/>
                </a:cubicBezTo>
                <a:cubicBezTo>
                  <a:pt x="160" y="77"/>
                  <a:pt x="158" y="78"/>
                  <a:pt x="158" y="79"/>
                </a:cubicBezTo>
                <a:cubicBezTo>
                  <a:pt x="158" y="81"/>
                  <a:pt x="159" y="86"/>
                  <a:pt x="160" y="87"/>
                </a:cubicBezTo>
                <a:cubicBezTo>
                  <a:pt x="161" y="87"/>
                  <a:pt x="162" y="87"/>
                  <a:pt x="162" y="87"/>
                </a:cubicBezTo>
                <a:cubicBezTo>
                  <a:pt x="162" y="89"/>
                  <a:pt x="162" y="91"/>
                  <a:pt x="163" y="93"/>
                </a:cubicBezTo>
                <a:cubicBezTo>
                  <a:pt x="163" y="95"/>
                  <a:pt x="164" y="95"/>
                  <a:pt x="165" y="97"/>
                </a:cubicBezTo>
                <a:cubicBezTo>
                  <a:pt x="163" y="97"/>
                  <a:pt x="163" y="97"/>
                  <a:pt x="163" y="97"/>
                </a:cubicBezTo>
                <a:cubicBezTo>
                  <a:pt x="163" y="98"/>
                  <a:pt x="162" y="101"/>
                  <a:pt x="161" y="102"/>
                </a:cubicBezTo>
                <a:cubicBezTo>
                  <a:pt x="162" y="103"/>
                  <a:pt x="164" y="103"/>
                  <a:pt x="166" y="104"/>
                </a:cubicBezTo>
                <a:cubicBezTo>
                  <a:pt x="168" y="105"/>
                  <a:pt x="171" y="106"/>
                  <a:pt x="173" y="107"/>
                </a:cubicBezTo>
                <a:cubicBezTo>
                  <a:pt x="174" y="107"/>
                  <a:pt x="175" y="108"/>
                  <a:pt x="176" y="108"/>
                </a:cubicBezTo>
                <a:cubicBezTo>
                  <a:pt x="180" y="110"/>
                  <a:pt x="185" y="111"/>
                  <a:pt x="187" y="117"/>
                </a:cubicBezTo>
                <a:cubicBezTo>
                  <a:pt x="187" y="117"/>
                  <a:pt x="187" y="117"/>
                  <a:pt x="187" y="117"/>
                </a:cubicBezTo>
                <a:cubicBezTo>
                  <a:pt x="187" y="118"/>
                  <a:pt x="187" y="118"/>
                  <a:pt x="187" y="118"/>
                </a:cubicBezTo>
                <a:cubicBezTo>
                  <a:pt x="187" y="119"/>
                  <a:pt x="187" y="121"/>
                  <a:pt x="187" y="124"/>
                </a:cubicBezTo>
                <a:cubicBezTo>
                  <a:pt x="187" y="124"/>
                  <a:pt x="187" y="124"/>
                  <a:pt x="187" y="125"/>
                </a:cubicBezTo>
                <a:cubicBezTo>
                  <a:pt x="210" y="125"/>
                  <a:pt x="210" y="125"/>
                  <a:pt x="210" y="125"/>
                </a:cubicBezTo>
                <a:cubicBezTo>
                  <a:pt x="210" y="121"/>
                  <a:pt x="210" y="116"/>
                  <a:pt x="210" y="113"/>
                </a:cubicBezTo>
                <a:close/>
              </a:path>
            </a:pathLst>
          </a:custGeom>
          <a:solidFill>
            <a:schemeClr val="bg1"/>
          </a:solidFill>
          <a:ln>
            <a:noFill/>
          </a:ln>
        </p:spPr>
        <p:txBody>
          <a:bodyPr vert="horz" wrap="square" lIns="91440" tIns="45720" rIns="91440" bIns="45720" numCol="1" anchor="t" anchorCtr="0" compatLnSpc="1"/>
          <a:lstStyle/>
          <a:p>
            <a:endParaRPr lang="en-US" dirty="0"/>
          </a:p>
        </p:txBody>
      </p:sp>
      <p:sp>
        <p:nvSpPr>
          <p:cNvPr id="34" name="矩形 33"/>
          <p:cNvSpPr/>
          <p:nvPr/>
        </p:nvSpPr>
        <p:spPr>
          <a:xfrm>
            <a:off x="2521473" y="2451059"/>
            <a:ext cx="2979215" cy="861770"/>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dirty="0" smtClean="0"/>
              <a:t>了解搜索引擎营销的含义</a:t>
            </a:r>
            <a:endParaRPr lang="en-US" altLang="zh-CN" sz="2400" dirty="0">
              <a:solidFill>
                <a:schemeClr val="tx1">
                  <a:lumMod val="75000"/>
                  <a:lumOff val="25000"/>
                </a:schemeClr>
              </a:solidFill>
            </a:endParaRPr>
          </a:p>
        </p:txBody>
      </p:sp>
      <p:sp>
        <p:nvSpPr>
          <p:cNvPr id="35" name="矩形 34"/>
          <p:cNvSpPr/>
          <p:nvPr/>
        </p:nvSpPr>
        <p:spPr>
          <a:xfrm>
            <a:off x="7418745" y="2139280"/>
            <a:ext cx="1896240" cy="271712"/>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smtClean="0">
                <a:latin typeface="+mj-ea"/>
              </a:rPr>
              <a:t>7.2.2</a:t>
            </a:r>
            <a:endParaRPr lang="zh-CN" altLang="en-US" sz="2400" b="1" dirty="0">
              <a:latin typeface="+mj-ea"/>
            </a:endParaRPr>
          </a:p>
        </p:txBody>
      </p:sp>
      <p:sp>
        <p:nvSpPr>
          <p:cNvPr id="36" name="矩形 35"/>
          <p:cNvSpPr/>
          <p:nvPr/>
        </p:nvSpPr>
        <p:spPr>
          <a:xfrm>
            <a:off x="7386378" y="2451059"/>
            <a:ext cx="3165773" cy="861770"/>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dirty="0" smtClean="0"/>
              <a:t>学习搜索引擎营销的形式</a:t>
            </a:r>
            <a:endParaRPr lang="en-US" altLang="zh-CN" sz="2400" dirty="0">
              <a:solidFill>
                <a:schemeClr val="tx1">
                  <a:lumMod val="75000"/>
                  <a:lumOff val="25000"/>
                </a:schemeClr>
              </a:solidFill>
            </a:endParaRPr>
          </a:p>
        </p:txBody>
      </p:sp>
      <p:sp>
        <p:nvSpPr>
          <p:cNvPr id="39" name="矩形 38"/>
          <p:cNvSpPr/>
          <p:nvPr/>
        </p:nvSpPr>
        <p:spPr>
          <a:xfrm>
            <a:off x="2535784" y="4104309"/>
            <a:ext cx="1896240" cy="271712"/>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smtClean="0">
                <a:latin typeface="+mj-ea"/>
              </a:rPr>
              <a:t>7.2.3</a:t>
            </a:r>
            <a:endParaRPr lang="zh-CN" altLang="en-US" sz="2400" b="1" dirty="0" smtClean="0">
              <a:latin typeface="+mj-ea"/>
            </a:endParaRPr>
          </a:p>
        </p:txBody>
      </p:sp>
      <p:sp>
        <p:nvSpPr>
          <p:cNvPr id="40" name="矩形 39"/>
          <p:cNvSpPr/>
          <p:nvPr/>
        </p:nvSpPr>
        <p:spPr>
          <a:xfrm>
            <a:off x="2503417" y="4416088"/>
            <a:ext cx="3368746" cy="492438"/>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dirty="0" smtClean="0"/>
              <a:t>运用搜索引擎营销策略</a:t>
            </a:r>
            <a:endParaRPr lang="en-US" altLang="zh-CN" sz="2400" dirty="0">
              <a:solidFill>
                <a:schemeClr val="tx1">
                  <a:lumMod val="75000"/>
                  <a:lumOff val="25000"/>
                </a:schemeClr>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梯形 24"/>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
          <p:cNvSpPr/>
          <p:nvPr/>
        </p:nvSpPr>
        <p:spPr>
          <a:xfrm>
            <a:off x="-1" y="463025"/>
            <a:ext cx="7786689"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梯形 26"/>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框 4"/>
          <p:cNvSpPr txBox="1"/>
          <p:nvPr/>
        </p:nvSpPr>
        <p:spPr>
          <a:xfrm>
            <a:off x="309434" y="282825"/>
            <a:ext cx="1735583" cy="523220"/>
          </a:xfrm>
          <a:prstGeom prst="rect">
            <a:avLst/>
          </a:prstGeom>
          <a:noFill/>
        </p:spPr>
        <p:txBody>
          <a:bodyPr wrap="square" rtlCol="0">
            <a:spAutoFit/>
          </a:bodyPr>
          <a:lstStyle/>
          <a:p>
            <a:pPr algn="ctr"/>
            <a:r>
              <a:rPr lang="zh-CN" altLang="en-US" sz="2800" b="1" dirty="0" smtClean="0">
                <a:solidFill>
                  <a:schemeClr val="bg1"/>
                </a:solidFill>
                <a:latin typeface="+mj-ea"/>
                <a:ea typeface="+mj-ea"/>
              </a:rPr>
              <a:t>任务</a:t>
            </a:r>
            <a:r>
              <a:rPr lang="en-US" altLang="zh-CN" sz="2800" b="1" dirty="0" smtClean="0">
                <a:solidFill>
                  <a:schemeClr val="bg1"/>
                </a:solidFill>
                <a:latin typeface="+mj-ea"/>
                <a:ea typeface="+mj-ea"/>
              </a:rPr>
              <a:t>7.2</a:t>
            </a:r>
            <a:endParaRPr lang="zh-CN" altLang="en-US" sz="2800" b="1" dirty="0">
              <a:solidFill>
                <a:schemeClr val="bg1"/>
              </a:solidFill>
              <a:latin typeface="+mj-ea"/>
              <a:ea typeface="+mj-ea"/>
            </a:endParaRPr>
          </a:p>
        </p:txBody>
      </p:sp>
      <p:sp>
        <p:nvSpPr>
          <p:cNvPr id="19" name="矩形 18"/>
          <p:cNvSpPr/>
          <p:nvPr/>
        </p:nvSpPr>
        <p:spPr>
          <a:xfrm>
            <a:off x="411176" y="1586983"/>
            <a:ext cx="3432162" cy="461665"/>
          </a:xfrm>
          <a:prstGeom prst="rect">
            <a:avLst/>
          </a:prstGeom>
          <a:solidFill>
            <a:schemeClr val="accent4"/>
          </a:solidFill>
        </p:spPr>
        <p:txBody>
          <a:bodyPr wrap="square">
            <a:spAutoFit/>
          </a:bodyPr>
          <a:lstStyle/>
          <a:p>
            <a:r>
              <a:rPr lang="en-US" sz="2400" b="1" dirty="0" smtClean="0"/>
              <a:t>1.</a:t>
            </a:r>
            <a:r>
              <a:rPr lang="zh-CN" altLang="en-US" sz="2400" b="1" dirty="0" smtClean="0"/>
              <a:t>搜索引擎的含义</a:t>
            </a:r>
            <a:endParaRPr lang="zh-CN" altLang="en-US" sz="2400" b="1" dirty="0"/>
          </a:p>
        </p:txBody>
      </p:sp>
      <p:sp>
        <p:nvSpPr>
          <p:cNvPr id="50" name="圆角矩形 49"/>
          <p:cNvSpPr/>
          <p:nvPr/>
        </p:nvSpPr>
        <p:spPr>
          <a:xfrm>
            <a:off x="1428751" y="2224088"/>
            <a:ext cx="9586912" cy="2605087"/>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zh-CN" altLang="en-US" sz="2000" b="1" dirty="0" smtClean="0">
                <a:solidFill>
                  <a:schemeClr val="tx1"/>
                </a:solidFill>
                <a:latin typeface="+mn-ea"/>
              </a:rPr>
              <a:t>搜索引擎（</a:t>
            </a:r>
            <a:r>
              <a:rPr lang="en-US" sz="2000" b="1" dirty="0" smtClean="0">
                <a:solidFill>
                  <a:schemeClr val="tx1"/>
                </a:solidFill>
                <a:latin typeface="+mn-ea"/>
              </a:rPr>
              <a:t>Search Engine</a:t>
            </a:r>
            <a:r>
              <a:rPr lang="zh-CN" altLang="en-US" sz="2000" b="1" dirty="0" smtClean="0">
                <a:solidFill>
                  <a:schemeClr val="tx1"/>
                </a:solidFill>
                <a:latin typeface="+mn-ea"/>
              </a:rPr>
              <a:t>）</a:t>
            </a:r>
            <a:r>
              <a:rPr lang="zh-CN" altLang="en-US" sz="2000" dirty="0" smtClean="0">
                <a:solidFill>
                  <a:schemeClr val="tx1"/>
                </a:solidFill>
                <a:latin typeface="+mn-ea"/>
              </a:rPr>
              <a:t>是指根据一定的策略、运用特定的计算机程序从互联网上搜集信息，在对信息进行组织和处理后，为用户提供检索服务，将用户检索相关的信息展示给用户的系统。</a:t>
            </a:r>
            <a:endParaRPr lang="en-US" altLang="zh-CN" sz="2000" dirty="0" smtClean="0">
              <a:solidFill>
                <a:schemeClr val="tx1"/>
              </a:solidFill>
              <a:latin typeface="+mn-ea"/>
            </a:endParaRPr>
          </a:p>
          <a:p>
            <a:pPr>
              <a:lnSpc>
                <a:spcPct val="150000"/>
              </a:lnSpc>
            </a:pPr>
            <a:r>
              <a:rPr lang="zh-CN" altLang="en-US" sz="2000" dirty="0" smtClean="0">
                <a:solidFill>
                  <a:schemeClr val="tx1"/>
                </a:solidFill>
                <a:latin typeface="+mn-ea"/>
              </a:rPr>
              <a:t>搜索引擎包括</a:t>
            </a:r>
            <a:r>
              <a:rPr lang="zh-CN" altLang="en-US" sz="2000" b="1" dirty="0" smtClean="0">
                <a:solidFill>
                  <a:srgbClr val="FF9900"/>
                </a:solidFill>
                <a:latin typeface="+mn-ea"/>
              </a:rPr>
              <a:t>全文索引、目录索引、元搜索引擎、垂直搜索引擎、集合式搜索引擎、门户搜索引擎与免费链接列表</a:t>
            </a:r>
            <a:r>
              <a:rPr lang="zh-CN" altLang="en-US" sz="2000" dirty="0" smtClean="0">
                <a:solidFill>
                  <a:schemeClr val="tx1"/>
                </a:solidFill>
                <a:latin typeface="+mn-ea"/>
              </a:rPr>
              <a:t>等。</a:t>
            </a:r>
            <a:endParaRPr lang="en-US" altLang="zh-CN" sz="2000" dirty="0">
              <a:solidFill>
                <a:schemeClr val="tx1"/>
              </a:solidFill>
              <a:latin typeface="+mn-ea"/>
            </a:endParaRPr>
          </a:p>
        </p:txBody>
      </p:sp>
      <p:sp>
        <p:nvSpPr>
          <p:cNvPr id="20" name="TextBox 17"/>
          <p:cNvSpPr txBox="1"/>
          <p:nvPr/>
        </p:nvSpPr>
        <p:spPr>
          <a:xfrm>
            <a:off x="2205990" y="609181"/>
            <a:ext cx="5239570" cy="492438"/>
          </a:xfrm>
          <a:prstGeom prst="rect">
            <a:avLst/>
          </a:prstGeom>
          <a:noFill/>
        </p:spPr>
        <p:txBody>
          <a:bodyPr wrap="none" lIns="121917" tIns="60958" rIns="121917" bIns="60958" rtlCol="0">
            <a:spAutoFit/>
          </a:bodyPr>
          <a:lstStyle/>
          <a:p>
            <a:r>
              <a:rPr lang="en-US" sz="2400" b="1" dirty="0" smtClean="0">
                <a:solidFill>
                  <a:schemeClr val="bg1"/>
                </a:solidFill>
              </a:rPr>
              <a:t>7.2.1</a:t>
            </a:r>
            <a:r>
              <a:rPr lang="zh-CN" altLang="en-US" sz="2400" b="1" dirty="0" smtClean="0">
                <a:solidFill>
                  <a:schemeClr val="bg1"/>
                </a:solidFill>
              </a:rPr>
              <a:t>搜索引擎营销的含义及工作过程</a:t>
            </a:r>
            <a:endParaRPr lang="en-US" altLang="zh-CN" sz="2400" b="1" dirty="0">
              <a:solidFill>
                <a:schemeClr val="bg1"/>
              </a:solidFill>
              <a:latin typeface="+mj-ea"/>
              <a:ea typeface="+mj-ea"/>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梯形 24"/>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
          <p:cNvSpPr/>
          <p:nvPr/>
        </p:nvSpPr>
        <p:spPr>
          <a:xfrm>
            <a:off x="-1" y="463025"/>
            <a:ext cx="7786689"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梯形 26"/>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框 4"/>
          <p:cNvSpPr txBox="1"/>
          <p:nvPr/>
        </p:nvSpPr>
        <p:spPr>
          <a:xfrm>
            <a:off x="309434" y="282825"/>
            <a:ext cx="1735583" cy="523220"/>
          </a:xfrm>
          <a:prstGeom prst="rect">
            <a:avLst/>
          </a:prstGeom>
          <a:noFill/>
        </p:spPr>
        <p:txBody>
          <a:bodyPr wrap="square" rtlCol="0">
            <a:spAutoFit/>
          </a:bodyPr>
          <a:lstStyle/>
          <a:p>
            <a:pPr algn="ctr"/>
            <a:r>
              <a:rPr lang="zh-CN" altLang="en-US" sz="2800" b="1" dirty="0" smtClean="0">
                <a:solidFill>
                  <a:schemeClr val="bg1"/>
                </a:solidFill>
                <a:latin typeface="+mj-ea"/>
                <a:ea typeface="+mj-ea"/>
              </a:rPr>
              <a:t>任务</a:t>
            </a:r>
            <a:r>
              <a:rPr lang="en-US" altLang="zh-CN" sz="2800" b="1" dirty="0" smtClean="0">
                <a:solidFill>
                  <a:schemeClr val="bg1"/>
                </a:solidFill>
                <a:latin typeface="+mj-ea"/>
                <a:ea typeface="+mj-ea"/>
              </a:rPr>
              <a:t>7.2</a:t>
            </a:r>
            <a:endParaRPr lang="zh-CN" altLang="en-US" sz="2800" b="1" dirty="0">
              <a:solidFill>
                <a:schemeClr val="bg1"/>
              </a:solidFill>
              <a:latin typeface="+mj-ea"/>
              <a:ea typeface="+mj-ea"/>
            </a:endParaRPr>
          </a:p>
        </p:txBody>
      </p:sp>
      <p:sp>
        <p:nvSpPr>
          <p:cNvPr id="19" name="矩形 18"/>
          <p:cNvSpPr/>
          <p:nvPr/>
        </p:nvSpPr>
        <p:spPr>
          <a:xfrm>
            <a:off x="6940563" y="1701283"/>
            <a:ext cx="3432162" cy="461665"/>
          </a:xfrm>
          <a:prstGeom prst="rect">
            <a:avLst/>
          </a:prstGeom>
          <a:solidFill>
            <a:schemeClr val="accent4"/>
          </a:solidFill>
        </p:spPr>
        <p:txBody>
          <a:bodyPr wrap="square">
            <a:spAutoFit/>
          </a:bodyPr>
          <a:lstStyle/>
          <a:p>
            <a:r>
              <a:rPr lang="en-US" sz="2400" b="1" dirty="0" smtClean="0"/>
              <a:t>3.</a:t>
            </a:r>
            <a:r>
              <a:rPr lang="zh-CN" altLang="en-US" sz="2400" b="1" dirty="0" smtClean="0"/>
              <a:t>搜索引擎的基本要素</a:t>
            </a:r>
            <a:endParaRPr lang="zh-CN" altLang="en-US" sz="2400" b="1" dirty="0"/>
          </a:p>
        </p:txBody>
      </p:sp>
      <p:sp>
        <p:nvSpPr>
          <p:cNvPr id="50" name="圆角矩形 49"/>
          <p:cNvSpPr/>
          <p:nvPr/>
        </p:nvSpPr>
        <p:spPr>
          <a:xfrm>
            <a:off x="6986588" y="2809875"/>
            <a:ext cx="3714749" cy="281940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zh-CN" altLang="en-US" sz="2000" dirty="0" smtClean="0">
                <a:solidFill>
                  <a:schemeClr val="tx1"/>
                </a:solidFill>
              </a:rPr>
              <a:t>信息源（网页）</a:t>
            </a:r>
            <a:endParaRPr lang="en-US" altLang="zh-CN" sz="2000" dirty="0" smtClean="0">
              <a:solidFill>
                <a:schemeClr val="tx1"/>
              </a:solidFill>
            </a:endParaRPr>
          </a:p>
          <a:p>
            <a:pPr>
              <a:lnSpc>
                <a:spcPct val="150000"/>
              </a:lnSpc>
            </a:pPr>
            <a:r>
              <a:rPr lang="zh-CN" altLang="en-US" sz="2000" dirty="0" smtClean="0">
                <a:solidFill>
                  <a:schemeClr val="tx1"/>
                </a:solidFill>
              </a:rPr>
              <a:t>索引擎信息索引数据库</a:t>
            </a:r>
            <a:endParaRPr lang="en-US" altLang="zh-CN" sz="2000" dirty="0" smtClean="0">
              <a:solidFill>
                <a:schemeClr val="tx1"/>
              </a:solidFill>
            </a:endParaRPr>
          </a:p>
          <a:p>
            <a:pPr>
              <a:lnSpc>
                <a:spcPct val="150000"/>
              </a:lnSpc>
            </a:pPr>
            <a:r>
              <a:rPr lang="zh-CN" altLang="en-US" sz="2000" dirty="0" smtClean="0">
                <a:solidFill>
                  <a:schemeClr val="tx1"/>
                </a:solidFill>
              </a:rPr>
              <a:t>用户的检索行为和检索结果</a:t>
            </a:r>
            <a:endParaRPr lang="en-US" altLang="zh-CN" sz="2000" dirty="0" smtClean="0">
              <a:solidFill>
                <a:schemeClr val="tx1"/>
              </a:solidFill>
            </a:endParaRPr>
          </a:p>
          <a:p>
            <a:pPr>
              <a:lnSpc>
                <a:spcPct val="150000"/>
              </a:lnSpc>
            </a:pPr>
            <a:r>
              <a:rPr lang="zh-CN" altLang="en-US" sz="2000" dirty="0" smtClean="0">
                <a:solidFill>
                  <a:schemeClr val="tx1"/>
                </a:solidFill>
              </a:rPr>
              <a:t>用户对检索结果的分析判断</a:t>
            </a:r>
            <a:endParaRPr lang="en-US" altLang="zh-CN" sz="2000" dirty="0" smtClean="0">
              <a:solidFill>
                <a:schemeClr val="tx1"/>
              </a:solidFill>
            </a:endParaRPr>
          </a:p>
          <a:p>
            <a:pPr>
              <a:lnSpc>
                <a:spcPct val="150000"/>
              </a:lnSpc>
            </a:pPr>
            <a:r>
              <a:rPr lang="zh-CN" altLang="en-US" sz="2000" dirty="0" smtClean="0">
                <a:solidFill>
                  <a:schemeClr val="tx1"/>
                </a:solidFill>
              </a:rPr>
              <a:t>对选中检索结果的点击</a:t>
            </a:r>
            <a:endParaRPr lang="en-US" altLang="zh-CN" sz="2000" dirty="0">
              <a:solidFill>
                <a:schemeClr val="tx1"/>
              </a:solidFill>
            </a:endParaRPr>
          </a:p>
        </p:txBody>
      </p:sp>
      <p:sp>
        <p:nvSpPr>
          <p:cNvPr id="20" name="TextBox 17"/>
          <p:cNvSpPr txBox="1"/>
          <p:nvPr/>
        </p:nvSpPr>
        <p:spPr>
          <a:xfrm>
            <a:off x="2205990" y="609181"/>
            <a:ext cx="5239570" cy="492438"/>
          </a:xfrm>
          <a:prstGeom prst="rect">
            <a:avLst/>
          </a:prstGeom>
          <a:noFill/>
        </p:spPr>
        <p:txBody>
          <a:bodyPr wrap="none" lIns="121917" tIns="60958" rIns="121917" bIns="60958" rtlCol="0">
            <a:spAutoFit/>
          </a:bodyPr>
          <a:lstStyle/>
          <a:p>
            <a:r>
              <a:rPr lang="en-US" sz="2400" b="1" dirty="0" smtClean="0">
                <a:solidFill>
                  <a:schemeClr val="bg1"/>
                </a:solidFill>
              </a:rPr>
              <a:t>7.2.1</a:t>
            </a:r>
            <a:r>
              <a:rPr lang="zh-CN" altLang="en-US" sz="2400" b="1" dirty="0" smtClean="0">
                <a:solidFill>
                  <a:schemeClr val="bg1"/>
                </a:solidFill>
              </a:rPr>
              <a:t>搜索引擎营销的含义及工作过程</a:t>
            </a:r>
            <a:endParaRPr lang="en-US" altLang="zh-CN" sz="2400" b="1" dirty="0">
              <a:solidFill>
                <a:schemeClr val="bg1"/>
              </a:solidFill>
              <a:latin typeface="+mj-ea"/>
              <a:ea typeface="+mj-ea"/>
            </a:endParaRPr>
          </a:p>
        </p:txBody>
      </p:sp>
      <p:sp>
        <p:nvSpPr>
          <p:cNvPr id="9" name="矩形 8"/>
          <p:cNvSpPr/>
          <p:nvPr/>
        </p:nvSpPr>
        <p:spPr>
          <a:xfrm>
            <a:off x="1177939" y="1739384"/>
            <a:ext cx="3608374" cy="461665"/>
          </a:xfrm>
          <a:prstGeom prst="rect">
            <a:avLst/>
          </a:prstGeom>
          <a:solidFill>
            <a:schemeClr val="accent4"/>
          </a:solidFill>
        </p:spPr>
        <p:txBody>
          <a:bodyPr wrap="square">
            <a:spAutoFit/>
          </a:bodyPr>
          <a:lstStyle/>
          <a:p>
            <a:r>
              <a:rPr lang="en-US" sz="2400" b="1" dirty="0" smtClean="0"/>
              <a:t>2.</a:t>
            </a:r>
            <a:r>
              <a:rPr lang="zh-CN" altLang="en-US" sz="2400" b="1" dirty="0" smtClean="0"/>
              <a:t>搜索引擎的价值</a:t>
            </a:r>
            <a:endParaRPr lang="zh-CN" altLang="en-US" sz="2400" b="1" dirty="0"/>
          </a:p>
        </p:txBody>
      </p:sp>
      <p:sp>
        <p:nvSpPr>
          <p:cNvPr id="10" name="圆角矩形 9"/>
          <p:cNvSpPr/>
          <p:nvPr/>
        </p:nvSpPr>
        <p:spPr>
          <a:xfrm>
            <a:off x="1095374" y="2705100"/>
            <a:ext cx="3890963" cy="3538538"/>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zh-CN" altLang="en-US" sz="2000" dirty="0" smtClean="0">
                <a:solidFill>
                  <a:schemeClr val="tx1"/>
                </a:solidFill>
              </a:rPr>
              <a:t>带来更多的点击与关注、带来更多的商业机会、树立行业品牌；增加网站广度、提升品牌知名度、增加网站曝光度、根据关键词，通过创意和描述提供相关介绍。</a:t>
            </a:r>
            <a:endParaRPr lang="en-US" altLang="zh-CN" sz="2000" dirty="0">
              <a:solidFill>
                <a:schemeClr val="tx1"/>
              </a:solidFill>
              <a:latin typeface="+mn-ea"/>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梯形 24"/>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
          <p:cNvSpPr/>
          <p:nvPr/>
        </p:nvSpPr>
        <p:spPr>
          <a:xfrm>
            <a:off x="-1" y="463025"/>
            <a:ext cx="7786689"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梯形 26"/>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框 4"/>
          <p:cNvSpPr txBox="1"/>
          <p:nvPr/>
        </p:nvSpPr>
        <p:spPr>
          <a:xfrm>
            <a:off x="309434" y="282825"/>
            <a:ext cx="1735583" cy="523220"/>
          </a:xfrm>
          <a:prstGeom prst="rect">
            <a:avLst/>
          </a:prstGeom>
          <a:noFill/>
        </p:spPr>
        <p:txBody>
          <a:bodyPr wrap="square" rtlCol="0">
            <a:spAutoFit/>
          </a:bodyPr>
          <a:lstStyle/>
          <a:p>
            <a:pPr algn="ctr"/>
            <a:r>
              <a:rPr lang="zh-CN" altLang="en-US" sz="2800" b="1" dirty="0" smtClean="0">
                <a:solidFill>
                  <a:schemeClr val="bg1"/>
                </a:solidFill>
                <a:latin typeface="+mj-ea"/>
                <a:ea typeface="+mj-ea"/>
              </a:rPr>
              <a:t>任务</a:t>
            </a:r>
            <a:r>
              <a:rPr lang="en-US" altLang="zh-CN" sz="2800" b="1" dirty="0" smtClean="0">
                <a:solidFill>
                  <a:schemeClr val="bg1"/>
                </a:solidFill>
                <a:latin typeface="+mj-ea"/>
                <a:ea typeface="+mj-ea"/>
              </a:rPr>
              <a:t>7.2</a:t>
            </a:r>
            <a:endParaRPr lang="zh-CN" altLang="en-US" sz="2800" b="1" dirty="0">
              <a:solidFill>
                <a:schemeClr val="bg1"/>
              </a:solidFill>
              <a:latin typeface="+mj-ea"/>
              <a:ea typeface="+mj-ea"/>
            </a:endParaRPr>
          </a:p>
        </p:txBody>
      </p:sp>
      <p:sp>
        <p:nvSpPr>
          <p:cNvPr id="19" name="矩形 18"/>
          <p:cNvSpPr/>
          <p:nvPr/>
        </p:nvSpPr>
        <p:spPr>
          <a:xfrm>
            <a:off x="411176" y="1586983"/>
            <a:ext cx="3432162" cy="461665"/>
          </a:xfrm>
          <a:prstGeom prst="rect">
            <a:avLst/>
          </a:prstGeom>
          <a:solidFill>
            <a:schemeClr val="accent4"/>
          </a:solidFill>
        </p:spPr>
        <p:txBody>
          <a:bodyPr wrap="square">
            <a:spAutoFit/>
          </a:bodyPr>
          <a:lstStyle/>
          <a:p>
            <a:r>
              <a:rPr lang="en-US" sz="2400" b="1" dirty="0" smtClean="0"/>
              <a:t>4.</a:t>
            </a:r>
            <a:r>
              <a:rPr lang="zh-CN" altLang="en-US" sz="2400" b="1" dirty="0" smtClean="0"/>
              <a:t>搜索引擎的基本过程</a:t>
            </a:r>
            <a:endParaRPr lang="zh-CN" altLang="en-US" sz="2400" b="1" dirty="0"/>
          </a:p>
        </p:txBody>
      </p:sp>
      <p:sp>
        <p:nvSpPr>
          <p:cNvPr id="50" name="圆角矩形 49"/>
          <p:cNvSpPr/>
          <p:nvPr/>
        </p:nvSpPr>
        <p:spPr>
          <a:xfrm>
            <a:off x="728664" y="2438401"/>
            <a:ext cx="10387011" cy="344805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en-US" sz="2000" dirty="0" smtClean="0">
                <a:solidFill>
                  <a:schemeClr val="tx1"/>
                </a:solidFill>
              </a:rPr>
              <a:t>⑴</a:t>
            </a:r>
            <a:r>
              <a:rPr lang="zh-CN" altLang="en-US" sz="2000" dirty="0" smtClean="0">
                <a:solidFill>
                  <a:schemeClr val="tx1"/>
                </a:solidFill>
              </a:rPr>
              <a:t>企业信息发布在网站上成为以网页形式存在的信息源（包括企业内部信息源及外部信息源）；搜索引擎将网站</a:t>
            </a:r>
            <a:r>
              <a:rPr lang="en-US" sz="2000" dirty="0" smtClean="0">
                <a:solidFill>
                  <a:schemeClr val="tx1"/>
                </a:solidFill>
              </a:rPr>
              <a:t>/</a:t>
            </a:r>
            <a:r>
              <a:rPr lang="zh-CN" altLang="en-US" sz="2000" dirty="0" smtClean="0">
                <a:solidFill>
                  <a:schemeClr val="tx1"/>
                </a:solidFill>
              </a:rPr>
              <a:t>网页信息收录到索引数据库。</a:t>
            </a:r>
            <a:endParaRPr lang="zh-CN" altLang="en-US" sz="2000" dirty="0" smtClean="0">
              <a:solidFill>
                <a:schemeClr val="tx1"/>
              </a:solidFill>
            </a:endParaRPr>
          </a:p>
          <a:p>
            <a:pPr>
              <a:lnSpc>
                <a:spcPct val="150000"/>
              </a:lnSpc>
            </a:pPr>
            <a:r>
              <a:rPr lang="en-US" sz="2000" dirty="0" smtClean="0">
                <a:solidFill>
                  <a:schemeClr val="tx1"/>
                </a:solidFill>
              </a:rPr>
              <a:t>⑵</a:t>
            </a:r>
            <a:r>
              <a:rPr lang="zh-CN" altLang="en-US" sz="2000" dirty="0" smtClean="0">
                <a:solidFill>
                  <a:schemeClr val="tx1"/>
                </a:solidFill>
              </a:rPr>
              <a:t>用户利用关键词进行检索（对于分类目录则是逐级目录查询）；检索结果中罗列相关的索引信息及其链接</a:t>
            </a:r>
            <a:r>
              <a:rPr lang="en-US" sz="2000" dirty="0" smtClean="0">
                <a:solidFill>
                  <a:schemeClr val="tx1"/>
                </a:solidFill>
              </a:rPr>
              <a:t>URL</a:t>
            </a:r>
            <a:r>
              <a:rPr lang="zh-CN" altLang="en-US" sz="2000" dirty="0" smtClean="0">
                <a:solidFill>
                  <a:schemeClr val="tx1"/>
                </a:solidFill>
              </a:rPr>
              <a:t>。</a:t>
            </a:r>
            <a:endParaRPr lang="zh-CN" altLang="en-US" sz="2000" dirty="0" smtClean="0">
              <a:solidFill>
                <a:schemeClr val="tx1"/>
              </a:solidFill>
            </a:endParaRPr>
          </a:p>
          <a:p>
            <a:pPr>
              <a:lnSpc>
                <a:spcPct val="150000"/>
              </a:lnSpc>
            </a:pPr>
            <a:r>
              <a:rPr lang="en-US" sz="2000" dirty="0" smtClean="0">
                <a:solidFill>
                  <a:schemeClr val="tx1"/>
                </a:solidFill>
              </a:rPr>
              <a:t>⑶</a:t>
            </a:r>
            <a:r>
              <a:rPr lang="zh-CN" altLang="en-US" sz="2000" dirty="0" smtClean="0">
                <a:solidFill>
                  <a:schemeClr val="tx1"/>
                </a:solidFill>
              </a:rPr>
              <a:t>根据用户对检索结果的判断选择有兴趣的信息并点击</a:t>
            </a:r>
            <a:r>
              <a:rPr lang="en-US" sz="2000" dirty="0" smtClean="0">
                <a:solidFill>
                  <a:schemeClr val="tx1"/>
                </a:solidFill>
              </a:rPr>
              <a:t>URL</a:t>
            </a:r>
            <a:r>
              <a:rPr lang="zh-CN" altLang="en-US" sz="2000" dirty="0" smtClean="0">
                <a:solidFill>
                  <a:schemeClr val="tx1"/>
                </a:solidFill>
              </a:rPr>
              <a:t>进入信息源所在网页。</a:t>
            </a:r>
            <a:endParaRPr lang="zh-CN" altLang="en-US" sz="2000" dirty="0" smtClean="0">
              <a:solidFill>
                <a:schemeClr val="tx1"/>
              </a:solidFill>
            </a:endParaRPr>
          </a:p>
          <a:p>
            <a:pPr>
              <a:lnSpc>
                <a:spcPct val="150000"/>
              </a:lnSpc>
            </a:pPr>
            <a:r>
              <a:rPr lang="en-US" sz="2000" dirty="0" smtClean="0">
                <a:solidFill>
                  <a:schemeClr val="tx1"/>
                </a:solidFill>
              </a:rPr>
              <a:t>⑷</a:t>
            </a:r>
            <a:r>
              <a:rPr lang="zh-CN" altLang="en-US" sz="2000" dirty="0" smtClean="0">
                <a:solidFill>
                  <a:schemeClr val="tx1"/>
                </a:solidFill>
              </a:rPr>
              <a:t>搜索关键词、看到搜索结果、点击链接、浏览企业网站、实现转化。</a:t>
            </a:r>
            <a:endParaRPr lang="en-US" altLang="zh-CN" sz="2000" dirty="0">
              <a:solidFill>
                <a:schemeClr val="tx1"/>
              </a:solidFill>
            </a:endParaRPr>
          </a:p>
        </p:txBody>
      </p:sp>
      <p:sp>
        <p:nvSpPr>
          <p:cNvPr id="20" name="TextBox 17"/>
          <p:cNvSpPr txBox="1"/>
          <p:nvPr/>
        </p:nvSpPr>
        <p:spPr>
          <a:xfrm>
            <a:off x="2205990" y="609181"/>
            <a:ext cx="5239570" cy="492438"/>
          </a:xfrm>
          <a:prstGeom prst="rect">
            <a:avLst/>
          </a:prstGeom>
          <a:noFill/>
        </p:spPr>
        <p:txBody>
          <a:bodyPr wrap="none" lIns="121917" tIns="60958" rIns="121917" bIns="60958" rtlCol="0">
            <a:spAutoFit/>
          </a:bodyPr>
          <a:lstStyle/>
          <a:p>
            <a:r>
              <a:rPr lang="en-US" sz="2400" b="1" dirty="0" smtClean="0">
                <a:solidFill>
                  <a:schemeClr val="bg1"/>
                </a:solidFill>
              </a:rPr>
              <a:t>7.2.1</a:t>
            </a:r>
            <a:r>
              <a:rPr lang="zh-CN" altLang="en-US" sz="2400" b="1" dirty="0" smtClean="0">
                <a:solidFill>
                  <a:schemeClr val="bg1"/>
                </a:solidFill>
              </a:rPr>
              <a:t>搜索引擎营销的含义及工作过程</a:t>
            </a:r>
            <a:endParaRPr lang="en-US" altLang="zh-CN" sz="2400" b="1" dirty="0">
              <a:solidFill>
                <a:schemeClr val="bg1"/>
              </a:solidFill>
              <a:latin typeface="+mj-ea"/>
              <a:ea typeface="+mj-ea"/>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梯形 24"/>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
          <p:cNvSpPr/>
          <p:nvPr/>
        </p:nvSpPr>
        <p:spPr>
          <a:xfrm>
            <a:off x="-1" y="463025"/>
            <a:ext cx="7786689"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梯形 26"/>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框 4"/>
          <p:cNvSpPr txBox="1"/>
          <p:nvPr/>
        </p:nvSpPr>
        <p:spPr>
          <a:xfrm>
            <a:off x="309434" y="282825"/>
            <a:ext cx="1735583" cy="523220"/>
          </a:xfrm>
          <a:prstGeom prst="rect">
            <a:avLst/>
          </a:prstGeom>
          <a:noFill/>
        </p:spPr>
        <p:txBody>
          <a:bodyPr wrap="square" rtlCol="0">
            <a:spAutoFit/>
          </a:bodyPr>
          <a:lstStyle/>
          <a:p>
            <a:pPr algn="ctr"/>
            <a:r>
              <a:rPr lang="zh-CN" altLang="en-US" sz="2800" b="1" dirty="0" smtClean="0">
                <a:solidFill>
                  <a:schemeClr val="bg1"/>
                </a:solidFill>
                <a:latin typeface="+mj-ea"/>
                <a:ea typeface="+mj-ea"/>
              </a:rPr>
              <a:t>任务</a:t>
            </a:r>
            <a:r>
              <a:rPr lang="en-US" altLang="zh-CN" sz="2800" b="1" dirty="0" smtClean="0">
                <a:solidFill>
                  <a:schemeClr val="bg1"/>
                </a:solidFill>
                <a:latin typeface="+mj-ea"/>
                <a:ea typeface="+mj-ea"/>
              </a:rPr>
              <a:t>7.2</a:t>
            </a:r>
            <a:endParaRPr lang="zh-CN" altLang="en-US" sz="2800" b="1" dirty="0">
              <a:solidFill>
                <a:schemeClr val="bg1"/>
              </a:solidFill>
              <a:latin typeface="+mj-ea"/>
              <a:ea typeface="+mj-ea"/>
            </a:endParaRPr>
          </a:p>
        </p:txBody>
      </p:sp>
      <p:sp>
        <p:nvSpPr>
          <p:cNvPr id="19" name="矩形 18"/>
          <p:cNvSpPr/>
          <p:nvPr/>
        </p:nvSpPr>
        <p:spPr>
          <a:xfrm>
            <a:off x="411176" y="1586983"/>
            <a:ext cx="3432162" cy="461665"/>
          </a:xfrm>
          <a:prstGeom prst="rect">
            <a:avLst/>
          </a:prstGeom>
          <a:solidFill>
            <a:schemeClr val="accent4"/>
          </a:solidFill>
        </p:spPr>
        <p:txBody>
          <a:bodyPr wrap="square">
            <a:spAutoFit/>
          </a:bodyPr>
          <a:lstStyle/>
          <a:p>
            <a:r>
              <a:rPr lang="en-US" sz="2400" b="1" dirty="0" smtClean="0"/>
              <a:t>5.</a:t>
            </a:r>
            <a:r>
              <a:rPr lang="zh-CN" altLang="en-US" sz="2400" b="1" dirty="0" smtClean="0"/>
              <a:t>搜索引擎的目标层次</a:t>
            </a:r>
            <a:endParaRPr lang="zh-CN" altLang="en-US" sz="2400" b="1" dirty="0"/>
          </a:p>
        </p:txBody>
      </p:sp>
      <p:sp>
        <p:nvSpPr>
          <p:cNvPr id="50" name="圆角矩形 49"/>
          <p:cNvSpPr/>
          <p:nvPr/>
        </p:nvSpPr>
        <p:spPr>
          <a:xfrm>
            <a:off x="685801" y="2138362"/>
            <a:ext cx="11115674" cy="4105276"/>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zh-CN" altLang="en-US" sz="2000" b="1" dirty="0" smtClean="0">
                <a:solidFill>
                  <a:srgbClr val="FF9900"/>
                </a:solidFill>
                <a:latin typeface="+mn-ea"/>
              </a:rPr>
              <a:t>搜索引擎可分为四个层次，可分别简单描述为：存在层、表现层、关注层和转化层。</a:t>
            </a:r>
            <a:endParaRPr lang="en-US" altLang="zh-CN" sz="2000" b="1" dirty="0" smtClean="0">
              <a:solidFill>
                <a:srgbClr val="FF9900"/>
              </a:solidFill>
              <a:latin typeface="+mn-ea"/>
            </a:endParaRPr>
          </a:p>
          <a:p>
            <a:pPr>
              <a:lnSpc>
                <a:spcPct val="150000"/>
              </a:lnSpc>
            </a:pPr>
            <a:r>
              <a:rPr lang="zh-CN" altLang="en-US" sz="2000" dirty="0" smtClean="0">
                <a:solidFill>
                  <a:schemeClr val="tx1"/>
                </a:solidFill>
                <a:latin typeface="+mn-ea"/>
              </a:rPr>
              <a:t>第一层是搜索引擎营销的存在层，其目标是在主要的搜索引擎／分类目录中获得被收录的机会，这是搜索引擎营销的基础</a:t>
            </a:r>
            <a:endParaRPr lang="en-US" altLang="zh-CN" sz="2000" dirty="0" smtClean="0">
              <a:solidFill>
                <a:schemeClr val="tx1"/>
              </a:solidFill>
              <a:latin typeface="+mn-ea"/>
            </a:endParaRPr>
          </a:p>
          <a:p>
            <a:pPr>
              <a:lnSpc>
                <a:spcPct val="150000"/>
              </a:lnSpc>
            </a:pPr>
            <a:r>
              <a:rPr lang="zh-CN" altLang="en-US" sz="2000" dirty="0" smtClean="0">
                <a:solidFill>
                  <a:schemeClr val="tx1"/>
                </a:solidFill>
                <a:latin typeface="+mn-ea"/>
              </a:rPr>
              <a:t>第二层的目标则是在被搜索引擎收录的基础上尽可能获得好的排名，即在搜索结果中有良好的表现，因而可称为表现层。</a:t>
            </a:r>
            <a:endParaRPr lang="en-US" altLang="zh-CN" sz="2000" dirty="0" smtClean="0">
              <a:solidFill>
                <a:schemeClr val="tx1"/>
              </a:solidFill>
              <a:latin typeface="+mn-ea"/>
            </a:endParaRPr>
          </a:p>
          <a:p>
            <a:pPr>
              <a:lnSpc>
                <a:spcPct val="150000"/>
              </a:lnSpc>
            </a:pPr>
            <a:r>
              <a:rPr lang="zh-CN" altLang="en-US" sz="2000" dirty="0" smtClean="0">
                <a:solidFill>
                  <a:schemeClr val="tx1"/>
                </a:solidFill>
                <a:latin typeface="+mn-ea"/>
              </a:rPr>
              <a:t>第三个关注层目标则直接表现为网站访问量指标方面，也就是通过搜索结果点击率的增加来达到提高网站访问量的目的。</a:t>
            </a:r>
            <a:endParaRPr lang="zh-CN" altLang="en-US" sz="2000" dirty="0" smtClean="0">
              <a:solidFill>
                <a:schemeClr val="tx1"/>
              </a:solidFill>
              <a:latin typeface="+mn-ea"/>
            </a:endParaRPr>
          </a:p>
          <a:p>
            <a:pPr>
              <a:lnSpc>
                <a:spcPct val="150000"/>
              </a:lnSpc>
            </a:pPr>
            <a:r>
              <a:rPr lang="zh-CN" altLang="en-US" sz="2000" dirty="0" smtClean="0">
                <a:solidFill>
                  <a:schemeClr val="tx1"/>
                </a:solidFill>
                <a:latin typeface="+mn-ea"/>
              </a:rPr>
              <a:t>第四个目标，即通过访问量的增加转化为企业最终实现收益的提高，可称为转化层</a:t>
            </a:r>
            <a:r>
              <a:rPr lang="zh-CN" altLang="en-US" sz="2000" dirty="0" smtClean="0">
                <a:solidFill>
                  <a:schemeClr val="tx1"/>
                </a:solidFill>
              </a:rPr>
              <a:t>。</a:t>
            </a:r>
            <a:endParaRPr lang="en-US" altLang="zh-CN" sz="2000" dirty="0">
              <a:solidFill>
                <a:schemeClr val="tx1"/>
              </a:solidFill>
            </a:endParaRPr>
          </a:p>
        </p:txBody>
      </p:sp>
      <p:sp>
        <p:nvSpPr>
          <p:cNvPr id="20" name="TextBox 17"/>
          <p:cNvSpPr txBox="1"/>
          <p:nvPr/>
        </p:nvSpPr>
        <p:spPr>
          <a:xfrm>
            <a:off x="2205990" y="609181"/>
            <a:ext cx="5239570" cy="492438"/>
          </a:xfrm>
          <a:prstGeom prst="rect">
            <a:avLst/>
          </a:prstGeom>
          <a:noFill/>
        </p:spPr>
        <p:txBody>
          <a:bodyPr wrap="none" lIns="121917" tIns="60958" rIns="121917" bIns="60958" rtlCol="0">
            <a:spAutoFit/>
          </a:bodyPr>
          <a:lstStyle/>
          <a:p>
            <a:r>
              <a:rPr lang="en-US" sz="2400" b="1" dirty="0" smtClean="0">
                <a:solidFill>
                  <a:schemeClr val="bg1"/>
                </a:solidFill>
              </a:rPr>
              <a:t>7.2.1</a:t>
            </a:r>
            <a:r>
              <a:rPr lang="zh-CN" altLang="en-US" sz="2400" b="1" dirty="0" smtClean="0">
                <a:solidFill>
                  <a:schemeClr val="bg1"/>
                </a:solidFill>
              </a:rPr>
              <a:t>搜索引擎营销的含义及工作过程</a:t>
            </a:r>
            <a:endParaRPr lang="en-US" altLang="zh-CN" sz="2400" b="1" dirty="0">
              <a:solidFill>
                <a:schemeClr val="bg1"/>
              </a:solidFill>
              <a:latin typeface="+mj-ea"/>
              <a:ea typeface="+mj-ea"/>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梯形 24"/>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
          <p:cNvSpPr/>
          <p:nvPr/>
        </p:nvSpPr>
        <p:spPr>
          <a:xfrm>
            <a:off x="-1" y="463025"/>
            <a:ext cx="7786689"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梯形 26"/>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框 4"/>
          <p:cNvSpPr txBox="1"/>
          <p:nvPr/>
        </p:nvSpPr>
        <p:spPr>
          <a:xfrm>
            <a:off x="309434" y="282825"/>
            <a:ext cx="1735583" cy="523220"/>
          </a:xfrm>
          <a:prstGeom prst="rect">
            <a:avLst/>
          </a:prstGeom>
          <a:noFill/>
        </p:spPr>
        <p:txBody>
          <a:bodyPr wrap="square" rtlCol="0">
            <a:spAutoFit/>
          </a:bodyPr>
          <a:lstStyle/>
          <a:p>
            <a:pPr algn="ctr"/>
            <a:r>
              <a:rPr lang="zh-CN" altLang="en-US" sz="2800" b="1" dirty="0" smtClean="0">
                <a:solidFill>
                  <a:schemeClr val="bg1"/>
                </a:solidFill>
                <a:latin typeface="+mj-ea"/>
                <a:ea typeface="+mj-ea"/>
              </a:rPr>
              <a:t>任务</a:t>
            </a:r>
            <a:r>
              <a:rPr lang="en-US" altLang="zh-CN" sz="2800" b="1" dirty="0" smtClean="0">
                <a:solidFill>
                  <a:schemeClr val="bg1"/>
                </a:solidFill>
                <a:latin typeface="+mj-ea"/>
                <a:ea typeface="+mj-ea"/>
              </a:rPr>
              <a:t>7.2</a:t>
            </a:r>
            <a:endParaRPr lang="zh-CN" altLang="en-US" sz="2800" b="1" dirty="0">
              <a:solidFill>
                <a:schemeClr val="bg1"/>
              </a:solidFill>
              <a:latin typeface="+mj-ea"/>
              <a:ea typeface="+mj-ea"/>
            </a:endParaRPr>
          </a:p>
        </p:txBody>
      </p:sp>
      <p:sp>
        <p:nvSpPr>
          <p:cNvPr id="19" name="矩形 18"/>
          <p:cNvSpPr/>
          <p:nvPr/>
        </p:nvSpPr>
        <p:spPr>
          <a:xfrm>
            <a:off x="411176" y="1586983"/>
            <a:ext cx="3432162" cy="461665"/>
          </a:xfrm>
          <a:prstGeom prst="rect">
            <a:avLst/>
          </a:prstGeom>
          <a:solidFill>
            <a:schemeClr val="accent4"/>
          </a:solidFill>
        </p:spPr>
        <p:txBody>
          <a:bodyPr wrap="square">
            <a:spAutoFit/>
          </a:bodyPr>
          <a:lstStyle/>
          <a:p>
            <a:r>
              <a:rPr lang="en-US" sz="2400" b="1" dirty="0" smtClean="0"/>
              <a:t>6.</a:t>
            </a:r>
            <a:r>
              <a:rPr lang="zh-CN" altLang="en-US" sz="2400" b="1" dirty="0" smtClean="0"/>
              <a:t>搜索引擎营销的特点</a:t>
            </a:r>
            <a:endParaRPr lang="zh-CN" altLang="en-US" sz="2400" b="1" dirty="0"/>
          </a:p>
        </p:txBody>
      </p:sp>
      <p:sp>
        <p:nvSpPr>
          <p:cNvPr id="50" name="圆角矩形 49"/>
          <p:cNvSpPr/>
          <p:nvPr/>
        </p:nvSpPr>
        <p:spPr>
          <a:xfrm>
            <a:off x="1343026" y="2495551"/>
            <a:ext cx="3243261" cy="281940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en-US" sz="2000" dirty="0" smtClean="0">
                <a:solidFill>
                  <a:schemeClr val="tx1"/>
                </a:solidFill>
                <a:latin typeface="+mn-ea"/>
              </a:rPr>
              <a:t>⑴</a:t>
            </a:r>
            <a:r>
              <a:rPr lang="zh-CN" altLang="en-US" sz="2000" dirty="0" smtClean="0">
                <a:solidFill>
                  <a:schemeClr val="tx1"/>
                </a:solidFill>
                <a:latin typeface="+mn-ea"/>
              </a:rPr>
              <a:t>相关性</a:t>
            </a:r>
            <a:endParaRPr lang="en-US" altLang="zh-CN" sz="2000" dirty="0" smtClean="0">
              <a:solidFill>
                <a:schemeClr val="tx1"/>
              </a:solidFill>
              <a:latin typeface="+mn-ea"/>
            </a:endParaRPr>
          </a:p>
          <a:p>
            <a:pPr>
              <a:lnSpc>
                <a:spcPct val="150000"/>
              </a:lnSpc>
            </a:pPr>
            <a:r>
              <a:rPr lang="en-US" sz="2000" dirty="0" smtClean="0">
                <a:solidFill>
                  <a:schemeClr val="tx1"/>
                </a:solidFill>
                <a:latin typeface="+mn-ea"/>
              </a:rPr>
              <a:t>⑵</a:t>
            </a:r>
            <a:r>
              <a:rPr lang="zh-CN" altLang="en-US" sz="2000" dirty="0" smtClean="0">
                <a:solidFill>
                  <a:schemeClr val="tx1"/>
                </a:solidFill>
                <a:latin typeface="+mn-ea"/>
              </a:rPr>
              <a:t>系统性</a:t>
            </a:r>
            <a:endParaRPr lang="zh-CN" altLang="en-US" sz="2000" dirty="0" smtClean="0">
              <a:solidFill>
                <a:schemeClr val="tx1"/>
              </a:solidFill>
              <a:latin typeface="+mn-ea"/>
            </a:endParaRPr>
          </a:p>
          <a:p>
            <a:pPr>
              <a:lnSpc>
                <a:spcPct val="150000"/>
              </a:lnSpc>
            </a:pPr>
            <a:r>
              <a:rPr lang="en-US" sz="2000" dirty="0" smtClean="0">
                <a:solidFill>
                  <a:schemeClr val="tx1"/>
                </a:solidFill>
                <a:latin typeface="+mn-ea"/>
              </a:rPr>
              <a:t>⑶</a:t>
            </a:r>
            <a:r>
              <a:rPr lang="zh-CN" altLang="en-US" sz="2000" dirty="0" smtClean="0">
                <a:solidFill>
                  <a:schemeClr val="tx1"/>
                </a:solidFill>
                <a:latin typeface="+mn-ea"/>
              </a:rPr>
              <a:t>难控性</a:t>
            </a:r>
            <a:endParaRPr lang="en-US" altLang="zh-CN" sz="2000" dirty="0" smtClean="0">
              <a:solidFill>
                <a:schemeClr val="tx1"/>
              </a:solidFill>
              <a:latin typeface="+mn-ea"/>
            </a:endParaRPr>
          </a:p>
          <a:p>
            <a:pPr>
              <a:lnSpc>
                <a:spcPct val="150000"/>
              </a:lnSpc>
            </a:pPr>
            <a:r>
              <a:rPr lang="en-US" sz="2000" dirty="0" smtClean="0">
                <a:solidFill>
                  <a:schemeClr val="tx1"/>
                </a:solidFill>
                <a:latin typeface="+mn-ea"/>
              </a:rPr>
              <a:t>⑷</a:t>
            </a:r>
            <a:r>
              <a:rPr lang="zh-CN" altLang="en-US" sz="2000" dirty="0" smtClean="0">
                <a:solidFill>
                  <a:schemeClr val="tx1"/>
                </a:solidFill>
                <a:latin typeface="+mn-ea"/>
              </a:rPr>
              <a:t>间接性</a:t>
            </a:r>
            <a:endParaRPr lang="en-US" altLang="zh-CN" sz="2000" dirty="0">
              <a:solidFill>
                <a:schemeClr val="tx1"/>
              </a:solidFill>
              <a:latin typeface="+mn-ea"/>
            </a:endParaRPr>
          </a:p>
        </p:txBody>
      </p:sp>
      <p:sp>
        <p:nvSpPr>
          <p:cNvPr id="20" name="TextBox 17"/>
          <p:cNvSpPr txBox="1"/>
          <p:nvPr/>
        </p:nvSpPr>
        <p:spPr>
          <a:xfrm>
            <a:off x="2205990" y="609181"/>
            <a:ext cx="5239570" cy="492438"/>
          </a:xfrm>
          <a:prstGeom prst="rect">
            <a:avLst/>
          </a:prstGeom>
          <a:noFill/>
        </p:spPr>
        <p:txBody>
          <a:bodyPr wrap="none" lIns="121917" tIns="60958" rIns="121917" bIns="60958" rtlCol="0">
            <a:spAutoFit/>
          </a:bodyPr>
          <a:lstStyle/>
          <a:p>
            <a:r>
              <a:rPr lang="en-US" sz="2400" b="1" dirty="0" smtClean="0">
                <a:solidFill>
                  <a:schemeClr val="bg1"/>
                </a:solidFill>
              </a:rPr>
              <a:t>7.2.1</a:t>
            </a:r>
            <a:r>
              <a:rPr lang="zh-CN" altLang="en-US" sz="2400" b="1" dirty="0" smtClean="0">
                <a:solidFill>
                  <a:schemeClr val="bg1"/>
                </a:solidFill>
              </a:rPr>
              <a:t>搜索引擎营销的含义及工作过程</a:t>
            </a:r>
            <a:endParaRPr lang="en-US" altLang="zh-CN" sz="2400" b="1" dirty="0">
              <a:solidFill>
                <a:schemeClr val="bg1"/>
              </a:solidFill>
              <a:latin typeface="+mj-ea"/>
              <a:ea typeface="+mj-ea"/>
            </a:endParaRPr>
          </a:p>
        </p:txBody>
      </p:sp>
      <p:pic>
        <p:nvPicPr>
          <p:cNvPr id="9" name="图片 8"/>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6071413" y="1814513"/>
            <a:ext cx="5311127" cy="3537211"/>
          </a:xfrm>
          <a:prstGeom prst="rect">
            <a:avLst/>
          </a:prstGeom>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8672513"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1" y="311400"/>
            <a:ext cx="2300288"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知识链接</a:t>
            </a:r>
            <a:r>
              <a:rPr lang="en-US" altLang="zh-CN" sz="2400" b="1" dirty="0" smtClean="0">
                <a:solidFill>
                  <a:schemeClr val="bg1"/>
                </a:solidFill>
              </a:rPr>
              <a:t>】</a:t>
            </a:r>
            <a:endParaRPr lang="zh-CN" altLang="en-US" sz="2400" b="1" dirty="0">
              <a:solidFill>
                <a:schemeClr val="bg1"/>
              </a:solidFill>
            </a:endParaRPr>
          </a:p>
        </p:txBody>
      </p:sp>
      <p:sp>
        <p:nvSpPr>
          <p:cNvPr id="27" name="矩形 26"/>
          <p:cNvSpPr/>
          <p:nvPr/>
        </p:nvSpPr>
        <p:spPr>
          <a:xfrm>
            <a:off x="2212171" y="2864643"/>
            <a:ext cx="7366119" cy="707886"/>
          </a:xfrm>
          <a:prstGeom prst="rect">
            <a:avLst/>
          </a:prstGeom>
        </p:spPr>
        <p:txBody>
          <a:bodyPr wrap="none">
            <a:spAutoFit/>
          </a:bodyPr>
          <a:lstStyle/>
          <a:p>
            <a:r>
              <a:rPr lang="zh-CN" altLang="en-US" sz="4000" b="1" dirty="0" smtClean="0"/>
              <a:t>阿里巴巴搜索引擎营销案例分析</a:t>
            </a:r>
            <a:endParaRPr lang="zh-CN" altLang="en-US" sz="4000" dirty="0"/>
          </a:p>
        </p:txBody>
      </p:sp>
      <p:sp>
        <p:nvSpPr>
          <p:cNvPr id="28" name="矩形 27"/>
          <p:cNvSpPr/>
          <p:nvPr/>
        </p:nvSpPr>
        <p:spPr>
          <a:xfrm>
            <a:off x="1216492" y="2891278"/>
            <a:ext cx="967104" cy="66290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800" b="1" dirty="0">
              <a:solidFill>
                <a:schemeClr val="bg1"/>
              </a:solidFill>
            </a:endParaRPr>
          </a:p>
        </p:txBody>
      </p:sp>
      <p:sp>
        <p:nvSpPr>
          <p:cNvPr id="9" name="太阳形 8"/>
          <p:cNvSpPr/>
          <p:nvPr/>
        </p:nvSpPr>
        <p:spPr>
          <a:xfrm>
            <a:off x="1385888" y="2943225"/>
            <a:ext cx="600075" cy="542925"/>
          </a:xfrm>
          <a:prstGeom prst="su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梯形 24"/>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
          <p:cNvSpPr/>
          <p:nvPr/>
        </p:nvSpPr>
        <p:spPr>
          <a:xfrm>
            <a:off x="-1" y="463025"/>
            <a:ext cx="7786689"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梯形 26"/>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框 4"/>
          <p:cNvSpPr txBox="1"/>
          <p:nvPr/>
        </p:nvSpPr>
        <p:spPr>
          <a:xfrm>
            <a:off x="309434" y="282825"/>
            <a:ext cx="1735583" cy="523220"/>
          </a:xfrm>
          <a:prstGeom prst="rect">
            <a:avLst/>
          </a:prstGeom>
          <a:noFill/>
        </p:spPr>
        <p:txBody>
          <a:bodyPr wrap="square" rtlCol="0">
            <a:spAutoFit/>
          </a:bodyPr>
          <a:lstStyle/>
          <a:p>
            <a:pPr algn="ctr"/>
            <a:r>
              <a:rPr lang="zh-CN" altLang="en-US" sz="2800" b="1" dirty="0" smtClean="0">
                <a:solidFill>
                  <a:schemeClr val="bg1"/>
                </a:solidFill>
                <a:latin typeface="+mj-ea"/>
                <a:ea typeface="+mj-ea"/>
              </a:rPr>
              <a:t>任务</a:t>
            </a:r>
            <a:r>
              <a:rPr lang="en-US" altLang="zh-CN" sz="2800" b="1" dirty="0" smtClean="0">
                <a:solidFill>
                  <a:schemeClr val="bg1"/>
                </a:solidFill>
                <a:latin typeface="+mj-ea"/>
                <a:ea typeface="+mj-ea"/>
              </a:rPr>
              <a:t>7.2</a:t>
            </a:r>
            <a:endParaRPr lang="zh-CN" altLang="en-US" sz="2800" b="1" dirty="0">
              <a:solidFill>
                <a:schemeClr val="bg1"/>
              </a:solidFill>
              <a:latin typeface="+mj-ea"/>
              <a:ea typeface="+mj-ea"/>
            </a:endParaRPr>
          </a:p>
        </p:txBody>
      </p:sp>
      <p:sp>
        <p:nvSpPr>
          <p:cNvPr id="20" name="TextBox 17"/>
          <p:cNvSpPr txBox="1"/>
          <p:nvPr/>
        </p:nvSpPr>
        <p:spPr>
          <a:xfrm>
            <a:off x="2205990" y="609181"/>
            <a:ext cx="4040524" cy="492438"/>
          </a:xfrm>
          <a:prstGeom prst="rect">
            <a:avLst/>
          </a:prstGeom>
          <a:noFill/>
        </p:spPr>
        <p:txBody>
          <a:bodyPr wrap="none" lIns="121917" tIns="60958" rIns="121917" bIns="60958" rtlCol="0">
            <a:spAutoFit/>
          </a:bodyPr>
          <a:lstStyle/>
          <a:p>
            <a:r>
              <a:rPr lang="en-US" sz="2400" b="1" dirty="0" smtClean="0">
                <a:solidFill>
                  <a:schemeClr val="bg1"/>
                </a:solidFill>
              </a:rPr>
              <a:t>7.2.2    </a:t>
            </a:r>
            <a:r>
              <a:rPr lang="zh-CN" altLang="en-US" sz="2400" b="1" dirty="0" smtClean="0">
                <a:solidFill>
                  <a:schemeClr val="bg1"/>
                </a:solidFill>
              </a:rPr>
              <a:t>搜索引擎营销的形式</a:t>
            </a:r>
            <a:endParaRPr lang="en-US" altLang="zh-CN" sz="2400" b="1" dirty="0">
              <a:solidFill>
                <a:schemeClr val="bg1"/>
              </a:solidFill>
              <a:latin typeface="+mj-ea"/>
              <a:ea typeface="+mj-ea"/>
            </a:endParaRPr>
          </a:p>
        </p:txBody>
      </p:sp>
      <p:pic>
        <p:nvPicPr>
          <p:cNvPr id="2050" name="图片 5" descr="吃v"/>
          <p:cNvPicPr>
            <a:picLocks noChangeAspect="1" noChangeArrowheads="1"/>
          </p:cNvPicPr>
          <p:nvPr/>
        </p:nvPicPr>
        <p:blipFill>
          <a:blip r:embed="rId1"/>
          <a:srcRect/>
          <a:stretch>
            <a:fillRect/>
          </a:stretch>
        </p:blipFill>
        <p:spPr bwMode="auto">
          <a:xfrm>
            <a:off x="400050" y="1630935"/>
            <a:ext cx="6972300" cy="4672160"/>
          </a:xfrm>
          <a:prstGeom prst="rect">
            <a:avLst/>
          </a:prstGeom>
          <a:noFill/>
          <a:ln w="9525">
            <a:noFill/>
            <a:miter lim="800000"/>
            <a:headEnd/>
            <a:tailEnd/>
          </a:ln>
        </p:spPr>
      </p:pic>
      <p:sp>
        <p:nvSpPr>
          <p:cNvPr id="11" name="矩形 10"/>
          <p:cNvSpPr/>
          <p:nvPr/>
        </p:nvSpPr>
        <p:spPr>
          <a:xfrm>
            <a:off x="8229598" y="2085975"/>
            <a:ext cx="3243264" cy="3046988"/>
          </a:xfrm>
          <a:prstGeom prst="rect">
            <a:avLst/>
          </a:prstGeom>
          <a:solidFill>
            <a:schemeClr val="accent5">
              <a:lumMod val="20000"/>
              <a:lumOff val="80000"/>
            </a:schemeClr>
          </a:solidFill>
        </p:spPr>
        <p:txBody>
          <a:bodyPr wrap="square">
            <a:spAutoFit/>
          </a:bodyPr>
          <a:lstStyle/>
          <a:p>
            <a:r>
              <a:rPr lang="zh-CN" altLang="en-US" sz="2400" dirty="0" smtClean="0"/>
              <a:t>搜索引擎推广的方法又可以分为多种不同的形式，常见的有：</a:t>
            </a:r>
            <a:r>
              <a:rPr lang="zh-CN" altLang="en-US" sz="2400" b="1" dirty="0" smtClean="0">
                <a:solidFill>
                  <a:srgbClr val="FF9900"/>
                </a:solidFill>
              </a:rPr>
              <a:t>登录免费分类目录、登录付费分类目录、搜索引擎优化、关键词广告、关键词竞价排名、网页内容定位广告</a:t>
            </a:r>
            <a:r>
              <a:rPr lang="zh-CN" altLang="en-US" sz="2400" dirty="0" smtClean="0"/>
              <a:t>等。</a:t>
            </a:r>
            <a:endParaRPr lang="zh-CN" altLang="en-US" sz="2400"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8672513"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1" y="311400"/>
            <a:ext cx="2300288"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知识链接</a:t>
            </a:r>
            <a:r>
              <a:rPr lang="en-US" altLang="zh-CN" sz="2400" b="1" dirty="0" smtClean="0">
                <a:solidFill>
                  <a:schemeClr val="bg1"/>
                </a:solidFill>
              </a:rPr>
              <a:t>】</a:t>
            </a:r>
            <a:endParaRPr lang="zh-CN" altLang="en-US" sz="2400" b="1" dirty="0">
              <a:solidFill>
                <a:schemeClr val="bg1"/>
              </a:solidFill>
            </a:endParaRPr>
          </a:p>
        </p:txBody>
      </p:sp>
      <p:sp>
        <p:nvSpPr>
          <p:cNvPr id="27" name="矩形 26"/>
          <p:cNvSpPr/>
          <p:nvPr/>
        </p:nvSpPr>
        <p:spPr>
          <a:xfrm>
            <a:off x="2212171" y="2864643"/>
            <a:ext cx="9417963" cy="1200329"/>
          </a:xfrm>
          <a:prstGeom prst="rect">
            <a:avLst/>
          </a:prstGeom>
        </p:spPr>
        <p:txBody>
          <a:bodyPr wrap="none">
            <a:spAutoFit/>
          </a:bodyPr>
          <a:lstStyle/>
          <a:p>
            <a:r>
              <a:rPr lang="zh-CN" altLang="en-US" sz="3600" b="1" dirty="0" smtClean="0"/>
              <a:t>美联航空</a:t>
            </a:r>
            <a:endParaRPr lang="en-US" altLang="zh-CN" sz="3600" b="1" dirty="0" smtClean="0"/>
          </a:p>
          <a:p>
            <a:r>
              <a:rPr lang="en-US" altLang="zh-CN" sz="3600" b="1" dirty="0" smtClean="0"/>
              <a:t>——</a:t>
            </a:r>
            <a:r>
              <a:rPr lang="zh-CN" altLang="en-US" sz="3600" b="1" dirty="0" smtClean="0"/>
              <a:t>优化关键词选取，达成机票销量翻番增长</a:t>
            </a:r>
            <a:endParaRPr lang="zh-CN" altLang="en-US" sz="3600" dirty="0"/>
          </a:p>
        </p:txBody>
      </p:sp>
      <p:sp>
        <p:nvSpPr>
          <p:cNvPr id="28" name="矩形 27"/>
          <p:cNvSpPr/>
          <p:nvPr/>
        </p:nvSpPr>
        <p:spPr>
          <a:xfrm>
            <a:off x="1216492" y="2891278"/>
            <a:ext cx="967104" cy="66290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800" b="1" dirty="0">
              <a:solidFill>
                <a:schemeClr val="bg1"/>
              </a:solidFill>
            </a:endParaRPr>
          </a:p>
        </p:txBody>
      </p:sp>
      <p:sp>
        <p:nvSpPr>
          <p:cNvPr id="9" name="太阳形 8"/>
          <p:cNvSpPr/>
          <p:nvPr/>
        </p:nvSpPr>
        <p:spPr>
          <a:xfrm>
            <a:off x="1385888" y="2943225"/>
            <a:ext cx="600075" cy="542925"/>
          </a:xfrm>
          <a:prstGeom prst="su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TextBox 17"/>
          <p:cNvSpPr txBox="1"/>
          <p:nvPr/>
        </p:nvSpPr>
        <p:spPr>
          <a:xfrm>
            <a:off x="2205990" y="609181"/>
            <a:ext cx="4040524" cy="492438"/>
          </a:xfrm>
          <a:prstGeom prst="rect">
            <a:avLst/>
          </a:prstGeom>
          <a:noFill/>
        </p:spPr>
        <p:txBody>
          <a:bodyPr wrap="none" lIns="121917" tIns="60958" rIns="121917" bIns="60958" rtlCol="0">
            <a:spAutoFit/>
          </a:bodyPr>
          <a:lstStyle/>
          <a:p>
            <a:r>
              <a:rPr lang="en-US" sz="2400" b="1" dirty="0" smtClean="0">
                <a:solidFill>
                  <a:schemeClr val="bg1"/>
                </a:solidFill>
              </a:rPr>
              <a:t>7.2.2    </a:t>
            </a:r>
            <a:r>
              <a:rPr lang="zh-CN" altLang="en-US" sz="2400" b="1" dirty="0" smtClean="0">
                <a:solidFill>
                  <a:schemeClr val="bg1"/>
                </a:solidFill>
              </a:rPr>
              <a:t>搜索引擎营销的形式</a:t>
            </a:r>
            <a:endParaRPr lang="en-US" altLang="zh-CN" sz="2400" b="1" dirty="0">
              <a:solidFill>
                <a:schemeClr val="bg1"/>
              </a:solidFill>
              <a:latin typeface="+mj-ea"/>
              <a:ea typeface="+mj-ea"/>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梯形 6"/>
          <p:cNvSpPr/>
          <p:nvPr/>
        </p:nvSpPr>
        <p:spPr>
          <a:xfrm>
            <a:off x="4333876" y="3857625"/>
            <a:ext cx="3524250" cy="704850"/>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0" y="2471738"/>
            <a:ext cx="12192000" cy="2386012"/>
          </a:xfrm>
          <a:prstGeom prst="rect">
            <a:avLst/>
          </a:pr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 name="梯形 4"/>
          <p:cNvSpPr/>
          <p:nvPr/>
        </p:nvSpPr>
        <p:spPr>
          <a:xfrm flipV="1">
            <a:off x="4317346" y="2228850"/>
            <a:ext cx="3185832" cy="819150"/>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p:cNvSpPr txBox="1"/>
          <p:nvPr/>
        </p:nvSpPr>
        <p:spPr>
          <a:xfrm>
            <a:off x="5096243" y="2290758"/>
            <a:ext cx="1569661" cy="646331"/>
          </a:xfrm>
          <a:prstGeom prst="rect">
            <a:avLst/>
          </a:prstGeom>
          <a:noFill/>
        </p:spPr>
        <p:txBody>
          <a:bodyPr wrap="none" rtlCol="0">
            <a:spAutoFit/>
          </a:bodyPr>
          <a:lstStyle/>
          <a:p>
            <a:pPr algn="ctr"/>
            <a:r>
              <a:rPr lang="zh-CN" altLang="en-US" sz="3600" b="1" dirty="0" smtClean="0">
                <a:solidFill>
                  <a:schemeClr val="bg1"/>
                </a:solidFill>
              </a:rPr>
              <a:t>项目七</a:t>
            </a:r>
            <a:endParaRPr lang="zh-CN" altLang="en-US" sz="3600" b="1" dirty="0">
              <a:solidFill>
                <a:schemeClr val="bg1"/>
              </a:solidFill>
            </a:endParaRPr>
          </a:p>
        </p:txBody>
      </p:sp>
      <p:sp>
        <p:nvSpPr>
          <p:cNvPr id="14" name="TextBox 976"/>
          <p:cNvSpPr txBox="1"/>
          <p:nvPr/>
        </p:nvSpPr>
        <p:spPr>
          <a:xfrm>
            <a:off x="4793527" y="5991373"/>
            <a:ext cx="2698176" cy="523220"/>
          </a:xfrm>
          <a:prstGeom prst="rect">
            <a:avLst/>
          </a:prstGeom>
          <a:noFill/>
        </p:spPr>
        <p:txBody>
          <a:bodyPr wrap="none" rtlCol="0">
            <a:spAutoFit/>
          </a:bodyPr>
          <a:lstStyle/>
          <a:p>
            <a:pPr algn="ctr"/>
            <a:r>
              <a:rPr lang="zh-CN" altLang="en-US" sz="2800" dirty="0" smtClean="0">
                <a:solidFill>
                  <a:schemeClr val="bg1"/>
                </a:solidFill>
              </a:rPr>
              <a:t>高等教育出版社</a:t>
            </a:r>
            <a:endParaRPr lang="en-US" sz="2800" dirty="0">
              <a:solidFill>
                <a:schemeClr val="bg1"/>
              </a:solidFill>
            </a:endParaRPr>
          </a:p>
        </p:txBody>
      </p:sp>
      <p:pic>
        <p:nvPicPr>
          <p:cNvPr id="12" name="Picture 3"/>
          <p:cNvPicPr>
            <a:picLocks noChangeAspect="1" noChangeArrowheads="1"/>
          </p:cNvPicPr>
          <p:nvPr/>
        </p:nvPicPr>
        <p:blipFill>
          <a:blip r:embed="rId1"/>
          <a:srcRect/>
          <a:stretch>
            <a:fillRect/>
          </a:stretch>
        </p:blipFill>
        <p:spPr bwMode="auto">
          <a:xfrm>
            <a:off x="-1815846" y="5743575"/>
            <a:ext cx="1149096" cy="1114425"/>
          </a:xfrm>
          <a:prstGeom prst="rect">
            <a:avLst/>
          </a:prstGeom>
          <a:noFill/>
          <a:ln w="9525">
            <a:noFill/>
            <a:miter lim="800000"/>
            <a:headEnd/>
            <a:tailEnd/>
          </a:ln>
          <a:effectLst/>
        </p:spPr>
      </p:pic>
      <p:sp>
        <p:nvSpPr>
          <p:cNvPr id="16" name="TextBox 15"/>
          <p:cNvSpPr txBox="1"/>
          <p:nvPr/>
        </p:nvSpPr>
        <p:spPr>
          <a:xfrm>
            <a:off x="3406877" y="3574181"/>
            <a:ext cx="6681020" cy="769441"/>
          </a:xfrm>
          <a:prstGeom prst="rect">
            <a:avLst/>
          </a:prstGeom>
          <a:noFill/>
        </p:spPr>
        <p:txBody>
          <a:bodyPr wrap="square" rtlCol="0">
            <a:spAutoFit/>
          </a:bodyPr>
          <a:lstStyle/>
          <a:p>
            <a:r>
              <a:rPr lang="en-US" sz="4400" b="1" dirty="0" smtClean="0">
                <a:solidFill>
                  <a:schemeClr val="bg1"/>
                </a:solidFill>
              </a:rPr>
              <a:t> </a:t>
            </a:r>
            <a:r>
              <a:rPr lang="zh-CN" altLang="en-US" sz="4400" b="1" dirty="0" smtClean="0">
                <a:solidFill>
                  <a:schemeClr val="bg1"/>
                </a:solidFill>
              </a:rPr>
              <a:t>开展企业网络推广</a:t>
            </a:r>
            <a:endParaRPr lang="zh-CN" altLang="en-US" sz="4400" dirty="0">
              <a:solidFill>
                <a:schemeClr val="bg1"/>
              </a:solidFill>
            </a:endParaRPr>
          </a:p>
        </p:txBody>
      </p:sp>
      <p:pic>
        <p:nvPicPr>
          <p:cNvPr id="10242" name="Picture 2"/>
          <p:cNvPicPr>
            <a:picLocks noChangeAspect="1" noChangeArrowheads="1"/>
          </p:cNvPicPr>
          <p:nvPr/>
        </p:nvPicPr>
        <p:blipFill>
          <a:blip r:embed="rId2"/>
          <a:srcRect/>
          <a:stretch>
            <a:fillRect/>
          </a:stretch>
        </p:blipFill>
        <p:spPr bwMode="auto">
          <a:xfrm>
            <a:off x="452745" y="239815"/>
            <a:ext cx="2466975" cy="22193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梯形 24"/>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
          <p:cNvSpPr/>
          <p:nvPr/>
        </p:nvSpPr>
        <p:spPr>
          <a:xfrm>
            <a:off x="-1" y="463025"/>
            <a:ext cx="7786689"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梯形 26"/>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框 4"/>
          <p:cNvSpPr txBox="1"/>
          <p:nvPr/>
        </p:nvSpPr>
        <p:spPr>
          <a:xfrm>
            <a:off x="309434" y="282825"/>
            <a:ext cx="1735583" cy="523220"/>
          </a:xfrm>
          <a:prstGeom prst="rect">
            <a:avLst/>
          </a:prstGeom>
          <a:noFill/>
        </p:spPr>
        <p:txBody>
          <a:bodyPr wrap="square" rtlCol="0">
            <a:spAutoFit/>
          </a:bodyPr>
          <a:lstStyle/>
          <a:p>
            <a:pPr algn="ctr"/>
            <a:r>
              <a:rPr lang="zh-CN" altLang="en-US" sz="2800" b="1" dirty="0" smtClean="0">
                <a:solidFill>
                  <a:schemeClr val="bg1"/>
                </a:solidFill>
                <a:latin typeface="+mj-ea"/>
                <a:ea typeface="+mj-ea"/>
              </a:rPr>
              <a:t>任务</a:t>
            </a:r>
            <a:r>
              <a:rPr lang="en-US" altLang="zh-CN" sz="2800" b="1" dirty="0" smtClean="0">
                <a:solidFill>
                  <a:schemeClr val="bg1"/>
                </a:solidFill>
                <a:latin typeface="+mj-ea"/>
                <a:ea typeface="+mj-ea"/>
              </a:rPr>
              <a:t>7.2</a:t>
            </a:r>
            <a:endParaRPr lang="zh-CN" altLang="en-US" sz="2800" b="1" dirty="0">
              <a:solidFill>
                <a:schemeClr val="bg1"/>
              </a:solidFill>
              <a:latin typeface="+mj-ea"/>
              <a:ea typeface="+mj-ea"/>
            </a:endParaRPr>
          </a:p>
        </p:txBody>
      </p:sp>
      <p:sp>
        <p:nvSpPr>
          <p:cNvPr id="20" name="TextBox 17"/>
          <p:cNvSpPr txBox="1"/>
          <p:nvPr/>
        </p:nvSpPr>
        <p:spPr>
          <a:xfrm>
            <a:off x="2205990" y="609181"/>
            <a:ext cx="3543593" cy="492438"/>
          </a:xfrm>
          <a:prstGeom prst="rect">
            <a:avLst/>
          </a:prstGeom>
          <a:noFill/>
        </p:spPr>
        <p:txBody>
          <a:bodyPr wrap="none" lIns="121917" tIns="60958" rIns="121917" bIns="60958" rtlCol="0">
            <a:spAutoFit/>
          </a:bodyPr>
          <a:lstStyle/>
          <a:p>
            <a:r>
              <a:rPr lang="en-US" sz="2400" b="1" dirty="0" smtClean="0">
                <a:solidFill>
                  <a:schemeClr val="bg1"/>
                </a:solidFill>
                <a:latin typeface="+mn-ea"/>
              </a:rPr>
              <a:t>7.2.3 </a:t>
            </a:r>
            <a:r>
              <a:rPr lang="zh-CN" altLang="en-US" sz="2400" b="1" dirty="0" smtClean="0">
                <a:solidFill>
                  <a:schemeClr val="bg1"/>
                </a:solidFill>
                <a:latin typeface="+mn-ea"/>
              </a:rPr>
              <a:t>搜索引擎营销策略</a:t>
            </a:r>
            <a:endParaRPr lang="zh-CN" altLang="en-US" sz="2400" dirty="0">
              <a:solidFill>
                <a:schemeClr val="bg1"/>
              </a:solidFill>
              <a:latin typeface="+mn-ea"/>
            </a:endParaRPr>
          </a:p>
        </p:txBody>
      </p:sp>
      <p:sp>
        <p:nvSpPr>
          <p:cNvPr id="9" name="圆角矩形 8"/>
          <p:cNvSpPr/>
          <p:nvPr/>
        </p:nvSpPr>
        <p:spPr>
          <a:xfrm>
            <a:off x="1271588" y="2024064"/>
            <a:ext cx="9129712" cy="3533774"/>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en-US" sz="2400" dirty="0" smtClean="0">
                <a:solidFill>
                  <a:schemeClr val="tx1"/>
                </a:solidFill>
              </a:rPr>
              <a:t>1.</a:t>
            </a:r>
            <a:r>
              <a:rPr lang="zh-CN" altLang="en-US" sz="2400" dirty="0" smtClean="0">
                <a:solidFill>
                  <a:schemeClr val="tx1"/>
                </a:solidFill>
              </a:rPr>
              <a:t>收费登录分类目录</a:t>
            </a:r>
            <a:r>
              <a:rPr lang="zh-CN" altLang="en-US" sz="2400" b="1" dirty="0" smtClean="0">
                <a:solidFill>
                  <a:schemeClr val="tx1"/>
                </a:solidFill>
              </a:rPr>
              <a:t> </a:t>
            </a:r>
            <a:endParaRPr lang="zh-CN" altLang="en-US" sz="2400" dirty="0" smtClean="0">
              <a:solidFill>
                <a:schemeClr val="tx1"/>
              </a:solidFill>
            </a:endParaRPr>
          </a:p>
          <a:p>
            <a:pPr>
              <a:lnSpc>
                <a:spcPct val="150000"/>
              </a:lnSpc>
            </a:pPr>
            <a:r>
              <a:rPr lang="en-US" sz="2400" b="1" dirty="0" smtClean="0">
                <a:solidFill>
                  <a:schemeClr val="tx1"/>
                </a:solidFill>
              </a:rPr>
              <a:t>2.</a:t>
            </a:r>
            <a:r>
              <a:rPr lang="en-US" sz="2400" dirty="0" smtClean="0">
                <a:solidFill>
                  <a:schemeClr val="tx1"/>
                </a:solidFill>
              </a:rPr>
              <a:t> </a:t>
            </a:r>
            <a:r>
              <a:rPr lang="zh-CN" altLang="en-US" sz="2400" dirty="0" smtClean="0">
                <a:solidFill>
                  <a:schemeClr val="tx1"/>
                </a:solidFill>
              </a:rPr>
              <a:t>搜索引擎优化</a:t>
            </a:r>
            <a:r>
              <a:rPr lang="en-US" sz="2400" b="1" dirty="0" smtClean="0">
                <a:solidFill>
                  <a:schemeClr val="tx1"/>
                </a:solidFill>
              </a:rPr>
              <a:t>SEO</a:t>
            </a:r>
            <a:r>
              <a:rPr lang="zh-CN" altLang="en-US" sz="2400" dirty="0" smtClean="0">
                <a:solidFill>
                  <a:schemeClr val="tx1"/>
                </a:solidFill>
              </a:rPr>
              <a:t>（</a:t>
            </a:r>
            <a:r>
              <a:rPr lang="en-US" sz="2400" dirty="0" smtClean="0">
                <a:solidFill>
                  <a:schemeClr val="tx1"/>
                </a:solidFill>
              </a:rPr>
              <a:t>Search Engine Optimization)</a:t>
            </a:r>
            <a:endParaRPr lang="zh-CN" altLang="en-US" sz="2400" dirty="0" smtClean="0">
              <a:solidFill>
                <a:schemeClr val="tx1"/>
              </a:solidFill>
            </a:endParaRPr>
          </a:p>
          <a:p>
            <a:pPr>
              <a:lnSpc>
                <a:spcPct val="150000"/>
              </a:lnSpc>
            </a:pPr>
            <a:r>
              <a:rPr lang="en-US" sz="2400" b="1" dirty="0" smtClean="0">
                <a:solidFill>
                  <a:schemeClr val="tx1"/>
                </a:solidFill>
              </a:rPr>
              <a:t>3.</a:t>
            </a:r>
            <a:r>
              <a:rPr lang="zh-CN" altLang="en-US" sz="2400" dirty="0" smtClean="0">
                <a:solidFill>
                  <a:schemeClr val="tx1"/>
                </a:solidFill>
              </a:rPr>
              <a:t>关键词广告 </a:t>
            </a:r>
            <a:endParaRPr lang="zh-CN" altLang="en-US" sz="2400" dirty="0" smtClean="0">
              <a:solidFill>
                <a:schemeClr val="tx1"/>
              </a:solidFill>
            </a:endParaRPr>
          </a:p>
          <a:p>
            <a:pPr>
              <a:lnSpc>
                <a:spcPct val="150000"/>
              </a:lnSpc>
            </a:pPr>
            <a:r>
              <a:rPr lang="en-US" sz="2400" b="1" dirty="0" smtClean="0">
                <a:solidFill>
                  <a:schemeClr val="tx1"/>
                </a:solidFill>
              </a:rPr>
              <a:t>4.</a:t>
            </a:r>
            <a:r>
              <a:rPr lang="zh-CN" altLang="en-US" sz="2400" dirty="0" smtClean="0">
                <a:solidFill>
                  <a:schemeClr val="tx1"/>
                </a:solidFill>
              </a:rPr>
              <a:t>关键词竞价排名</a:t>
            </a:r>
            <a:endParaRPr lang="zh-CN" altLang="en-US" sz="2400" dirty="0" smtClean="0">
              <a:solidFill>
                <a:schemeClr val="tx1"/>
              </a:solidFill>
            </a:endParaRPr>
          </a:p>
          <a:p>
            <a:pPr>
              <a:lnSpc>
                <a:spcPct val="150000"/>
              </a:lnSpc>
            </a:pPr>
            <a:r>
              <a:rPr lang="en-US" sz="2400" b="1" dirty="0" smtClean="0">
                <a:solidFill>
                  <a:schemeClr val="tx1"/>
                </a:solidFill>
              </a:rPr>
              <a:t>5.</a:t>
            </a:r>
            <a:r>
              <a:rPr lang="zh-CN" altLang="en-US" sz="2400" dirty="0" smtClean="0">
                <a:solidFill>
                  <a:schemeClr val="tx1"/>
                </a:solidFill>
              </a:rPr>
              <a:t>网页内容定位广告</a:t>
            </a:r>
            <a:r>
              <a:rPr lang="zh-CN" altLang="en-US" sz="2400" b="1" dirty="0" smtClean="0">
                <a:solidFill>
                  <a:schemeClr val="tx1"/>
                </a:solidFill>
              </a:rPr>
              <a:t> </a:t>
            </a:r>
            <a:endParaRPr lang="zh-CN" altLang="en-US" sz="2400" dirty="0">
              <a:solidFill>
                <a:schemeClr val="tx1"/>
              </a:solidFill>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8672513"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1" y="311400"/>
            <a:ext cx="2300288"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知识链接</a:t>
            </a:r>
            <a:r>
              <a:rPr lang="en-US" altLang="zh-CN" sz="2400" b="1" dirty="0" smtClean="0">
                <a:solidFill>
                  <a:schemeClr val="bg1"/>
                </a:solidFill>
              </a:rPr>
              <a:t>】</a:t>
            </a:r>
            <a:endParaRPr lang="zh-CN" altLang="en-US" sz="2400" b="1" dirty="0">
              <a:solidFill>
                <a:schemeClr val="bg1"/>
              </a:solidFill>
            </a:endParaRPr>
          </a:p>
        </p:txBody>
      </p:sp>
      <p:sp>
        <p:nvSpPr>
          <p:cNvPr id="27" name="矩形 26"/>
          <p:cNvSpPr/>
          <p:nvPr/>
        </p:nvSpPr>
        <p:spPr>
          <a:xfrm>
            <a:off x="2212171" y="2864643"/>
            <a:ext cx="5399235" cy="707886"/>
          </a:xfrm>
          <a:prstGeom prst="rect">
            <a:avLst/>
          </a:prstGeom>
        </p:spPr>
        <p:txBody>
          <a:bodyPr wrap="none">
            <a:spAutoFit/>
          </a:bodyPr>
          <a:lstStyle/>
          <a:p>
            <a:r>
              <a:rPr lang="en-US" sz="4000" b="1" dirty="0" smtClean="0"/>
              <a:t>B2C</a:t>
            </a:r>
            <a:r>
              <a:rPr lang="zh-CN" altLang="en-US" sz="4000" b="1" dirty="0" smtClean="0"/>
              <a:t>网站成功利用</a:t>
            </a:r>
            <a:r>
              <a:rPr lang="en-US" sz="4000" b="1" dirty="0" smtClean="0"/>
              <a:t>SEM</a:t>
            </a:r>
            <a:endParaRPr lang="zh-CN" altLang="en-US" sz="4000" dirty="0"/>
          </a:p>
        </p:txBody>
      </p:sp>
      <p:sp>
        <p:nvSpPr>
          <p:cNvPr id="28" name="矩形 27"/>
          <p:cNvSpPr/>
          <p:nvPr/>
        </p:nvSpPr>
        <p:spPr>
          <a:xfrm>
            <a:off x="1216492" y="2891278"/>
            <a:ext cx="967104" cy="66290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800" b="1" dirty="0">
              <a:solidFill>
                <a:schemeClr val="bg1"/>
              </a:solidFill>
            </a:endParaRPr>
          </a:p>
        </p:txBody>
      </p:sp>
      <p:sp>
        <p:nvSpPr>
          <p:cNvPr id="9" name="太阳形 8"/>
          <p:cNvSpPr/>
          <p:nvPr/>
        </p:nvSpPr>
        <p:spPr>
          <a:xfrm>
            <a:off x="1385888" y="2943225"/>
            <a:ext cx="600075" cy="542925"/>
          </a:xfrm>
          <a:prstGeom prst="su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8672513"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171450" y="297113"/>
            <a:ext cx="204311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拓展思考</a:t>
            </a:r>
            <a:r>
              <a:rPr lang="en-US" altLang="zh-CN" sz="2400" b="1" dirty="0" smtClean="0">
                <a:solidFill>
                  <a:schemeClr val="bg1"/>
                </a:solidFill>
              </a:rPr>
              <a:t>】</a:t>
            </a:r>
            <a:endParaRPr lang="zh-CN" altLang="en-US" sz="2400" b="1" dirty="0">
              <a:solidFill>
                <a:schemeClr val="bg1"/>
              </a:solidFill>
            </a:endParaRPr>
          </a:p>
        </p:txBody>
      </p:sp>
      <p:sp>
        <p:nvSpPr>
          <p:cNvPr id="27" name="矩形 26"/>
          <p:cNvSpPr/>
          <p:nvPr/>
        </p:nvSpPr>
        <p:spPr>
          <a:xfrm>
            <a:off x="1796539" y="4798984"/>
            <a:ext cx="8090412" cy="581057"/>
          </a:xfrm>
          <a:prstGeom prst="rect">
            <a:avLst/>
          </a:prstGeom>
        </p:spPr>
        <p:txBody>
          <a:bodyPr wrap="square">
            <a:spAutoFit/>
          </a:bodyPr>
          <a:lstStyle/>
          <a:p>
            <a:pPr lvl="0" indent="228600" defTabSz="0" eaLnBrk="0" fontAlgn="base" hangingPunct="0">
              <a:lnSpc>
                <a:spcPct val="150000"/>
              </a:lnSpc>
              <a:spcBef>
                <a:spcPct val="0"/>
              </a:spcBef>
              <a:spcAft>
                <a:spcPct val="0"/>
              </a:spcAft>
              <a:tabLst>
                <a:tab pos="2636520" algn="ctr"/>
              </a:tabLst>
            </a:pPr>
            <a:r>
              <a:rPr lang="en-US" altLang="zh-CN" sz="2400" dirty="0" smtClean="0">
                <a:latin typeface="+mn-ea"/>
                <a:cs typeface="Times New Roman" panose="02020603050405020304" pitchFamily="18" charset="0"/>
              </a:rPr>
              <a:t>1.</a:t>
            </a:r>
            <a:r>
              <a:rPr lang="zh-CN" altLang="en-US" sz="2400" dirty="0" smtClean="0">
                <a:latin typeface="+mn-ea"/>
                <a:cs typeface="Times New Roman" panose="02020603050405020304" pitchFamily="18" charset="0"/>
              </a:rPr>
              <a:t>你经常使用哪个搜索引擎网站？选择的原因是什么？</a:t>
            </a:r>
            <a:endParaRPr lang="zh-CN" altLang="en-US" sz="2400" dirty="0" smtClean="0">
              <a:latin typeface="+mn-ea"/>
              <a:cs typeface="宋体" panose="02010600030101010101" pitchFamily="2" charset="-122"/>
            </a:endParaRPr>
          </a:p>
        </p:txBody>
      </p:sp>
      <p:sp>
        <p:nvSpPr>
          <p:cNvPr id="28" name="矩形 27"/>
          <p:cNvSpPr/>
          <p:nvPr/>
        </p:nvSpPr>
        <p:spPr>
          <a:xfrm>
            <a:off x="649602" y="4810411"/>
            <a:ext cx="967104" cy="66290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dirty="0" smtClean="0">
                <a:solidFill>
                  <a:schemeClr val="bg1"/>
                </a:solidFill>
              </a:rPr>
              <a:t>讨论</a:t>
            </a:r>
            <a:endParaRPr lang="zh-CN" altLang="en-US" sz="2800" b="1" dirty="0">
              <a:solidFill>
                <a:schemeClr val="bg1"/>
              </a:solidFill>
            </a:endParaRPr>
          </a:p>
        </p:txBody>
      </p:sp>
      <p:graphicFrame>
        <p:nvGraphicFramePr>
          <p:cNvPr id="12" name="表格 11"/>
          <p:cNvGraphicFramePr>
            <a:graphicFrameLocks noGrp="1"/>
          </p:cNvGraphicFramePr>
          <p:nvPr/>
        </p:nvGraphicFramePr>
        <p:xfrm>
          <a:off x="1128714" y="1785938"/>
          <a:ext cx="8606154" cy="1700213"/>
        </p:xfrm>
        <a:graphic>
          <a:graphicData uri="http://schemas.openxmlformats.org/drawingml/2006/table">
            <a:tbl>
              <a:tblPr/>
              <a:tblGrid>
                <a:gridCol w="2537813"/>
                <a:gridCol w="2633050"/>
                <a:gridCol w="3435291"/>
              </a:tblGrid>
              <a:tr h="337979">
                <a:tc>
                  <a:txBody>
                    <a:bodyPr/>
                    <a:lstStyle/>
                    <a:p>
                      <a:pPr algn="ctr">
                        <a:spcAft>
                          <a:spcPts val="0"/>
                        </a:spcAft>
                      </a:pPr>
                      <a:r>
                        <a:rPr lang="zh-CN" sz="2000" b="1" kern="100" dirty="0">
                          <a:latin typeface="Times New Roman" panose="02020603050405020304"/>
                          <a:ea typeface="宋体" panose="02010600030101010101" pitchFamily="2" charset="-122"/>
                        </a:rPr>
                        <a:t>搜索引擎</a:t>
                      </a:r>
                      <a:endParaRPr lang="zh-CN" sz="2000" kern="100" dirty="0">
                        <a:latin typeface="Times New Roman" panose="02020603050405020304"/>
                        <a:ea typeface="宋体"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algn="ctr">
                        <a:spcAft>
                          <a:spcPts val="0"/>
                        </a:spcAft>
                      </a:pPr>
                      <a:r>
                        <a:rPr lang="zh-CN" sz="2000" b="1" kern="100">
                          <a:latin typeface="Times New Roman" panose="02020603050405020304"/>
                          <a:ea typeface="宋体" panose="02010600030101010101" pitchFamily="2" charset="-122"/>
                        </a:rPr>
                        <a:t>优势</a:t>
                      </a:r>
                      <a:endParaRPr lang="zh-CN" sz="2000" kern="100">
                        <a:latin typeface="Times New Roman" panose="02020603050405020304"/>
                        <a:ea typeface="宋体"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algn="ctr">
                        <a:spcAft>
                          <a:spcPts val="0"/>
                        </a:spcAft>
                      </a:pPr>
                      <a:r>
                        <a:rPr lang="zh-CN" sz="2000" b="1" kern="100">
                          <a:latin typeface="Times New Roman" panose="02020603050405020304"/>
                          <a:ea typeface="宋体" panose="02010600030101010101" pitchFamily="2" charset="-122"/>
                        </a:rPr>
                        <a:t>劣势</a:t>
                      </a:r>
                      <a:endParaRPr lang="zh-CN" sz="2000" kern="100">
                        <a:latin typeface="Times New Roman" panose="02020603050405020304"/>
                        <a:ea typeface="宋体"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r>
              <a:tr h="435502">
                <a:tc>
                  <a:txBody>
                    <a:bodyPr/>
                    <a:lstStyle/>
                    <a:p>
                      <a:pPr algn="ctr">
                        <a:spcAft>
                          <a:spcPts val="0"/>
                        </a:spcAft>
                      </a:pPr>
                      <a:r>
                        <a:rPr lang="zh-CN" sz="2000" kern="100" dirty="0">
                          <a:latin typeface="Times New Roman" panose="02020603050405020304"/>
                          <a:ea typeface="宋体" panose="02010600030101010101" pitchFamily="2" charset="-122"/>
                        </a:rPr>
                        <a:t>百度</a:t>
                      </a:r>
                      <a:endParaRPr lang="zh-CN" sz="2000" kern="100" dirty="0">
                        <a:latin typeface="Times New Roman" panose="02020603050405020304"/>
                        <a:ea typeface="宋体"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algn="ctr">
                        <a:spcAft>
                          <a:spcPts val="0"/>
                        </a:spcAft>
                      </a:pPr>
                      <a:endParaRPr lang="en-US" sz="2000" kern="100" dirty="0">
                        <a:latin typeface="宋体" panose="02010600030101010101" pitchFamily="2" charset="-122"/>
                        <a:ea typeface="宋体"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algn="ctr">
                        <a:spcAft>
                          <a:spcPts val="0"/>
                        </a:spcAft>
                      </a:pPr>
                      <a:endParaRPr lang="en-US" sz="2000" kern="100" dirty="0">
                        <a:latin typeface="宋体" panose="02010600030101010101" pitchFamily="2" charset="-122"/>
                        <a:ea typeface="宋体"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r>
              <a:tr h="452014">
                <a:tc>
                  <a:txBody>
                    <a:bodyPr/>
                    <a:lstStyle/>
                    <a:p>
                      <a:pPr algn="ctr">
                        <a:spcAft>
                          <a:spcPts val="0"/>
                        </a:spcAft>
                      </a:pPr>
                      <a:r>
                        <a:rPr lang="zh-CN" sz="2000" kern="100">
                          <a:latin typeface="Times New Roman" panose="02020603050405020304"/>
                          <a:ea typeface="宋体" panose="02010600030101010101" pitchFamily="2" charset="-122"/>
                        </a:rPr>
                        <a:t>搜搜</a:t>
                      </a:r>
                      <a:endParaRPr lang="zh-CN" sz="2000" kern="100">
                        <a:latin typeface="Times New Roman" panose="02020603050405020304"/>
                        <a:ea typeface="宋体"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algn="ctr">
                        <a:spcAft>
                          <a:spcPts val="0"/>
                        </a:spcAft>
                      </a:pPr>
                      <a:endParaRPr lang="en-US" sz="2000" kern="100">
                        <a:latin typeface="宋体" panose="02010600030101010101" pitchFamily="2" charset="-122"/>
                        <a:ea typeface="宋体"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algn="ctr">
                        <a:spcAft>
                          <a:spcPts val="0"/>
                        </a:spcAft>
                      </a:pPr>
                      <a:endParaRPr lang="en-US" sz="2000" kern="100" dirty="0">
                        <a:latin typeface="宋体" panose="02010600030101010101" pitchFamily="2" charset="-122"/>
                        <a:ea typeface="宋体"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r>
              <a:tr h="474718">
                <a:tc>
                  <a:txBody>
                    <a:bodyPr/>
                    <a:lstStyle/>
                    <a:p>
                      <a:pPr algn="ctr">
                        <a:spcAft>
                          <a:spcPts val="0"/>
                        </a:spcAft>
                      </a:pPr>
                      <a:r>
                        <a:rPr lang="zh-CN" sz="2000" kern="100">
                          <a:latin typeface="Times New Roman" panose="02020603050405020304"/>
                          <a:ea typeface="宋体" panose="02010600030101010101" pitchFamily="2" charset="-122"/>
                        </a:rPr>
                        <a:t>谷歌</a:t>
                      </a:r>
                      <a:endParaRPr lang="zh-CN" sz="2000" kern="100">
                        <a:latin typeface="Times New Roman" panose="02020603050405020304"/>
                        <a:ea typeface="宋体"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algn="ctr">
                        <a:spcAft>
                          <a:spcPts val="0"/>
                        </a:spcAft>
                      </a:pPr>
                      <a:endParaRPr lang="en-US" sz="2000" kern="100" dirty="0">
                        <a:latin typeface="宋体" panose="02010600030101010101" pitchFamily="2" charset="-122"/>
                        <a:ea typeface="宋体"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algn="ctr">
                        <a:spcAft>
                          <a:spcPts val="0"/>
                        </a:spcAft>
                      </a:pPr>
                      <a:endParaRPr lang="en-US" sz="2000" kern="100" dirty="0">
                        <a:latin typeface="宋体" panose="02010600030101010101" pitchFamily="2" charset="-122"/>
                        <a:ea typeface="宋体"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r>
            </a:tbl>
          </a:graphicData>
        </a:graphic>
      </p:graphicFrame>
      <p:sp>
        <p:nvSpPr>
          <p:cNvPr id="4097" name="Rectangle 1"/>
          <p:cNvSpPr>
            <a:spLocks noChangeArrowheads="1"/>
          </p:cNvSpPr>
          <p:nvPr/>
        </p:nvSpPr>
        <p:spPr bwMode="auto">
          <a:xfrm>
            <a:off x="2643188" y="3614738"/>
            <a:ext cx="5948362" cy="369332"/>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228600" algn="l" defTabSz="914400" rtl="0" eaLnBrk="1" fontAlgn="base" latinLnBrk="0" hangingPunct="1">
              <a:lnSpc>
                <a:spcPct val="100000"/>
              </a:lnSpc>
              <a:spcBef>
                <a:spcPct val="0"/>
              </a:spcBef>
              <a:spcAft>
                <a:spcPct val="0"/>
              </a:spcAft>
              <a:buClrTx/>
              <a:buSzTx/>
              <a:buFontTx/>
              <a:buNone/>
              <a:tabLst>
                <a:tab pos="2636520" algn="ctr"/>
              </a:tabLst>
            </a:pPr>
            <a:r>
              <a:rPr kumimoji="0" lang="zh-CN" b="1" i="0" u="none" strike="noStrike" cap="none" normalizeH="0" baseline="0" dirty="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表</a:t>
            </a:r>
            <a:r>
              <a:rPr kumimoji="0" lang="en-US" altLang="zh-CN" b="1" i="0" u="none" strike="noStrike" cap="none" normalizeH="0" baseline="0" dirty="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7-1  </a:t>
            </a:r>
            <a:r>
              <a:rPr kumimoji="0" lang="zh-CN" altLang="en-US" b="1" i="0" u="none" strike="noStrike" cap="none" normalizeH="0" baseline="0" dirty="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总结出百度、搜搜、谷歌搜索引擎的优劣势  </a:t>
            </a:r>
            <a:endParaRPr kumimoji="0" lang="zh-CN" altLang="en-US"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8772526"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任务导入</a:t>
            </a:r>
            <a:r>
              <a:rPr lang="en-US" altLang="zh-CN" sz="2400" b="1" dirty="0" smtClean="0">
                <a:solidFill>
                  <a:schemeClr val="bg1"/>
                </a:solidFill>
              </a:rPr>
              <a:t>】</a:t>
            </a:r>
            <a:endParaRPr lang="zh-CN" altLang="en-US" sz="2400" b="1" dirty="0">
              <a:solidFill>
                <a:schemeClr val="bg1"/>
              </a:solidFill>
            </a:endParaRPr>
          </a:p>
        </p:txBody>
      </p:sp>
      <p:sp>
        <p:nvSpPr>
          <p:cNvPr id="6" name="TextBox 17"/>
          <p:cNvSpPr txBox="1"/>
          <p:nvPr/>
        </p:nvSpPr>
        <p:spPr>
          <a:xfrm>
            <a:off x="2205990" y="609181"/>
            <a:ext cx="4345094" cy="553994"/>
          </a:xfrm>
          <a:prstGeom prst="rect">
            <a:avLst/>
          </a:prstGeom>
          <a:noFill/>
        </p:spPr>
        <p:txBody>
          <a:bodyPr wrap="none" lIns="121917" tIns="60958" rIns="121917" bIns="60958" rtlCol="0">
            <a:spAutoFit/>
          </a:bodyPr>
          <a:lstStyle/>
          <a:p>
            <a:r>
              <a:rPr lang="zh-CN" altLang="en-US" sz="2800" b="1" dirty="0" smtClean="0">
                <a:solidFill>
                  <a:srgbClr val="FF9900"/>
                </a:solidFill>
                <a:latin typeface="+mj-ea"/>
                <a:ea typeface="+mj-ea"/>
              </a:rPr>
              <a:t>任务</a:t>
            </a:r>
            <a:r>
              <a:rPr lang="en-US" sz="2800" b="1" dirty="0" smtClean="0">
                <a:solidFill>
                  <a:srgbClr val="FF9900"/>
                </a:solidFill>
                <a:latin typeface="+mj-ea"/>
                <a:ea typeface="+mj-ea"/>
              </a:rPr>
              <a:t>7.3   </a:t>
            </a:r>
            <a:r>
              <a:rPr lang="zh-CN" altLang="en-US" sz="2800" b="1" dirty="0" smtClean="0">
                <a:solidFill>
                  <a:srgbClr val="FF9900"/>
                </a:solidFill>
              </a:rPr>
              <a:t>许可</a:t>
            </a:r>
            <a:r>
              <a:rPr lang="en-US" sz="2800" b="1" dirty="0" smtClean="0">
                <a:solidFill>
                  <a:srgbClr val="FF9900"/>
                </a:solidFill>
              </a:rPr>
              <a:t>E-mail</a:t>
            </a:r>
            <a:r>
              <a:rPr lang="zh-CN" altLang="en-US" sz="2800" b="1" dirty="0" smtClean="0">
                <a:solidFill>
                  <a:srgbClr val="FF9900"/>
                </a:solidFill>
              </a:rPr>
              <a:t>推广</a:t>
            </a:r>
            <a:endParaRPr lang="zh-CN" altLang="en-US" sz="2800" b="1" dirty="0">
              <a:solidFill>
                <a:srgbClr val="FF9900"/>
              </a:solidFill>
              <a:latin typeface="+mj-ea"/>
              <a:ea typeface="+mj-ea"/>
            </a:endParaRPr>
          </a:p>
        </p:txBody>
      </p:sp>
      <p:sp>
        <p:nvSpPr>
          <p:cNvPr id="27" name="矩形 26"/>
          <p:cNvSpPr/>
          <p:nvPr/>
        </p:nvSpPr>
        <p:spPr>
          <a:xfrm>
            <a:off x="2212171" y="2864643"/>
            <a:ext cx="4801314" cy="707886"/>
          </a:xfrm>
          <a:prstGeom prst="rect">
            <a:avLst/>
          </a:prstGeom>
        </p:spPr>
        <p:txBody>
          <a:bodyPr wrap="none">
            <a:spAutoFit/>
          </a:bodyPr>
          <a:lstStyle/>
          <a:p>
            <a:r>
              <a:rPr lang="zh-CN" altLang="en-US" sz="4000" dirty="0" smtClean="0"/>
              <a:t>比亚迪电子邮件推广</a:t>
            </a:r>
            <a:endParaRPr lang="zh-CN" altLang="en-US" sz="4000" dirty="0"/>
          </a:p>
        </p:txBody>
      </p:sp>
      <p:sp>
        <p:nvSpPr>
          <p:cNvPr id="28" name="矩形 27"/>
          <p:cNvSpPr/>
          <p:nvPr/>
        </p:nvSpPr>
        <p:spPr>
          <a:xfrm>
            <a:off x="1216492" y="2891278"/>
            <a:ext cx="967104" cy="66290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800" b="1" dirty="0" smtClean="0">
                <a:solidFill>
                  <a:schemeClr val="bg1"/>
                </a:solidFill>
              </a:rPr>
              <a:t>03</a:t>
            </a:r>
            <a:endParaRPr lang="zh-CN" altLang="en-US" sz="4800" b="1" dirty="0">
              <a:solidFill>
                <a:schemeClr val="bg1"/>
              </a:solidFill>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9115426"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任务导入</a:t>
            </a:r>
            <a:r>
              <a:rPr lang="en-US" altLang="zh-CN" sz="2400" b="1" dirty="0" smtClean="0">
                <a:solidFill>
                  <a:schemeClr val="bg1"/>
                </a:solidFill>
              </a:rPr>
              <a:t>】</a:t>
            </a:r>
            <a:endParaRPr lang="zh-CN" altLang="en-US" sz="2400" b="1" dirty="0">
              <a:solidFill>
                <a:schemeClr val="bg1"/>
              </a:solidFill>
            </a:endParaRPr>
          </a:p>
        </p:txBody>
      </p:sp>
      <p:sp>
        <p:nvSpPr>
          <p:cNvPr id="6" name="TextBox 17"/>
          <p:cNvSpPr txBox="1"/>
          <p:nvPr/>
        </p:nvSpPr>
        <p:spPr>
          <a:xfrm>
            <a:off x="2205990" y="609181"/>
            <a:ext cx="3477869" cy="553994"/>
          </a:xfrm>
          <a:prstGeom prst="rect">
            <a:avLst/>
          </a:prstGeom>
          <a:noFill/>
        </p:spPr>
        <p:txBody>
          <a:bodyPr wrap="none" lIns="121917" tIns="60958" rIns="121917" bIns="60958" rtlCol="0">
            <a:spAutoFit/>
          </a:bodyPr>
          <a:lstStyle/>
          <a:p>
            <a:r>
              <a:rPr lang="zh-CN" altLang="en-US" sz="2800" b="1" dirty="0" smtClean="0">
                <a:solidFill>
                  <a:schemeClr val="bg1"/>
                </a:solidFill>
              </a:rPr>
              <a:t>比亚迪电子邮件推广</a:t>
            </a:r>
            <a:endParaRPr lang="zh-CN" altLang="en-US" sz="2800" b="1" dirty="0">
              <a:solidFill>
                <a:schemeClr val="bg1"/>
              </a:solidFill>
            </a:endParaRPr>
          </a:p>
        </p:txBody>
      </p:sp>
      <p:sp>
        <p:nvSpPr>
          <p:cNvPr id="1027" name="Rectangle 3"/>
          <p:cNvSpPr>
            <a:spLocks noChangeArrowheads="1"/>
          </p:cNvSpPr>
          <p:nvPr/>
        </p:nvSpPr>
        <p:spPr bwMode="auto">
          <a:xfrm>
            <a:off x="6572251" y="1559643"/>
            <a:ext cx="5314950" cy="4524315"/>
          </a:xfrm>
          <a:prstGeom prst="rect">
            <a:avLst/>
          </a:prstGeom>
          <a:noFill/>
          <a:ln w="28575">
            <a:solidFill>
              <a:schemeClr val="tx1"/>
            </a:solidFill>
            <a:miter lim="800000"/>
          </a:ln>
          <a:effectLst/>
        </p:spPr>
        <p:txBody>
          <a:bodyPr vert="horz" wrap="square" lIns="91440" tIns="45720" rIns="91440" bIns="45720" numCol="1" anchor="ctr" anchorCtr="0" compatLnSpc="1">
            <a:spAutoFit/>
          </a:bodyPr>
          <a:lstStyle/>
          <a:p>
            <a:r>
              <a:rPr lang="zh-CN" altLang="en-US" dirty="0" smtClean="0"/>
              <a:t>     比亚迪，民族自主品牌汽车制造商。发展至今，比亚迪已建成西安、北京、深圳、上海四大汽车产业基地，在整车制造、模具研发、车型开发等方面都达到了国际领先水平，产业格局日渐完善并已迅速成长为中国最具创新的新锐品牌。通过邮件营销想达到的主要目的：通过对客户（车主）或论坛会员的维护，促进客户（车主）的回头率（包括客户介绍客户）及潜在车主的转换率。</a:t>
            </a:r>
            <a:endParaRPr lang="en-US" altLang="zh-CN" dirty="0" smtClean="0"/>
          </a:p>
          <a:p>
            <a:r>
              <a:rPr lang="en-US" altLang="zh-CN" b="1" dirty="0" smtClean="0"/>
              <a:t>     </a:t>
            </a:r>
            <a:r>
              <a:rPr lang="zh-CN" altLang="en-US" b="1" dirty="0" smtClean="0"/>
              <a:t>邮件内容</a:t>
            </a:r>
            <a:r>
              <a:rPr lang="zh-CN" altLang="en-US" dirty="0" smtClean="0"/>
              <a:t>：推送新车发布的相关信息。如图</a:t>
            </a:r>
            <a:r>
              <a:rPr lang="en-US" dirty="0" smtClean="0"/>
              <a:t>7-5</a:t>
            </a:r>
            <a:endParaRPr lang="en-US" altLang="zh-CN" dirty="0" smtClean="0"/>
          </a:p>
          <a:p>
            <a:r>
              <a:rPr lang="zh-CN" altLang="en-US" b="1" dirty="0" smtClean="0"/>
              <a:t>     开发新客户</a:t>
            </a:r>
            <a:r>
              <a:rPr lang="zh-CN" altLang="en-US" dirty="0" smtClean="0"/>
              <a:t>：通过</a:t>
            </a:r>
            <a:r>
              <a:rPr lang="en-US" dirty="0" smtClean="0"/>
              <a:t>Comm100</a:t>
            </a:r>
            <a:r>
              <a:rPr lang="zh-CN" altLang="en-US" dirty="0" smtClean="0"/>
              <a:t>邮件营销的订阅表单，帮助比亚迪收集高质量的新会员。</a:t>
            </a:r>
            <a:endParaRPr lang="zh-CN" altLang="en-US" dirty="0" smtClean="0"/>
          </a:p>
          <a:p>
            <a:r>
              <a:rPr lang="zh-CN" altLang="en-US" dirty="0" smtClean="0"/>
              <a:t>     </a:t>
            </a:r>
            <a:r>
              <a:rPr lang="zh-CN" altLang="en-US" b="1" dirty="0" smtClean="0"/>
              <a:t>发送频率</a:t>
            </a:r>
            <a:r>
              <a:rPr lang="zh-CN" altLang="en-US" dirty="0" smtClean="0"/>
              <a:t>：每个月发送一次。通过定期给客户推送新车发布邮件，大大提高了新车的宣传力度，带来了一批回头客户和转介绍客户。</a:t>
            </a:r>
            <a:endParaRPr lang="zh-CN" altLang="en-US" dirty="0" smtClean="0"/>
          </a:p>
          <a:p>
            <a:endParaRPr lang="en-US" altLang="zh-CN" dirty="0" smtClean="0"/>
          </a:p>
          <a:p>
            <a:pPr algn="r"/>
            <a:r>
              <a:rPr lang="zh-CN" altLang="en-US" dirty="0" smtClean="0"/>
              <a:t>资料来源：车主之家网</a:t>
            </a:r>
            <a:endParaRPr lang="zh-CN" altLang="en-US" dirty="0"/>
          </a:p>
        </p:txBody>
      </p:sp>
      <p:pic>
        <p:nvPicPr>
          <p:cNvPr id="7170" name="图片 8"/>
          <p:cNvPicPr>
            <a:picLocks noChangeAspect="1" noChangeArrowheads="1"/>
          </p:cNvPicPr>
          <p:nvPr/>
        </p:nvPicPr>
        <p:blipFill>
          <a:blip r:embed="rId1"/>
          <a:srcRect/>
          <a:stretch>
            <a:fillRect/>
          </a:stretch>
        </p:blipFill>
        <p:spPr bwMode="auto">
          <a:xfrm>
            <a:off x="185737" y="1414463"/>
            <a:ext cx="6110930" cy="5072061"/>
          </a:xfrm>
          <a:prstGeom prst="rect">
            <a:avLst/>
          </a:prstGeom>
          <a:noFill/>
          <a:ln w="9525">
            <a:noFill/>
            <a:miter lim="800000"/>
            <a:headEnd/>
            <a:tailEnd/>
          </a:ln>
        </p:spPr>
      </p:pic>
      <p:sp>
        <p:nvSpPr>
          <p:cNvPr id="7171" name="Rectangle 3"/>
          <p:cNvSpPr>
            <a:spLocks noChangeArrowheads="1"/>
          </p:cNvSpPr>
          <p:nvPr/>
        </p:nvSpPr>
        <p:spPr bwMode="auto">
          <a:xfrm>
            <a:off x="1471613" y="6488668"/>
            <a:ext cx="3133723" cy="338554"/>
          </a:xfrm>
          <a:prstGeom prst="rect">
            <a:avLst/>
          </a:prstGeom>
          <a:noFill/>
          <a:ln w="9525">
            <a:noFill/>
            <a:miter lim="800000"/>
          </a:ln>
          <a:effectLst/>
        </p:spPr>
        <p:txBody>
          <a:bodyPr vert="horz" wrap="square" lIns="91440" tIns="45720" rIns="91440" bIns="45720" numCol="1" anchor="ctr" anchorCtr="0" compatLnSpc="1">
            <a:spAutoFit/>
          </a:bodyPr>
          <a:lstStyle/>
          <a:p>
            <a:pPr marR="0" lvl="0" algn="l" defTabSz="914400" rtl="0" eaLnBrk="1" fontAlgn="base" latinLnBrk="0" hangingPunct="1">
              <a:lnSpc>
                <a:spcPct val="100000"/>
              </a:lnSpc>
              <a:spcBef>
                <a:spcPct val="0"/>
              </a:spcBef>
              <a:spcAft>
                <a:spcPct val="0"/>
              </a:spcAft>
              <a:buClrTx/>
              <a:buSzTx/>
              <a:buFontTx/>
              <a:buNone/>
            </a:pPr>
            <a:r>
              <a:rPr kumimoji="0" lang="en-US" altLang="zh-CN" sz="1600" b="1" i="0" u="none" strike="noStrike" cap="none" normalizeH="0" baseline="0" dirty="0" smtClean="0">
                <a:ln>
                  <a:noFill/>
                </a:ln>
                <a:solidFill>
                  <a:schemeClr val="tx1"/>
                </a:solidFill>
                <a:effectLst/>
                <a:latin typeface="Times New Roman" panose="02020603050405020304" pitchFamily="18" charset="0"/>
                <a:ea typeface="楷体_GB2312" panose="02010609030101010101" charset="-122"/>
                <a:cs typeface="Times New Roman" panose="02020603050405020304" pitchFamily="18" charset="0"/>
              </a:rPr>
              <a:t>7-5  </a:t>
            </a:r>
            <a:r>
              <a:rPr kumimoji="0" lang="zh-CN" altLang="en-US" sz="1600" b="1" i="0" u="none" strike="noStrike" cap="none" normalizeH="0" baseline="0" dirty="0" smtClean="0">
                <a:ln>
                  <a:noFill/>
                </a:ln>
                <a:solidFill>
                  <a:schemeClr val="tx1"/>
                </a:solidFill>
                <a:effectLst/>
                <a:latin typeface="Times New Roman" panose="02020603050405020304" pitchFamily="18" charset="0"/>
                <a:ea typeface="楷体_GB2312" panose="02010609030101010101" charset="-122"/>
                <a:cs typeface="Times New Roman" panose="02020603050405020304" pitchFamily="18" charset="0"/>
              </a:rPr>
              <a:t>比亚迪电子邮件推广界面</a:t>
            </a:r>
            <a:endParaRPr kumimoji="0" lang="zh-CN" altLang="en-US" sz="16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8772526"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52285" y="282825"/>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智慧引言</a:t>
            </a:r>
            <a:r>
              <a:rPr lang="en-US" altLang="zh-CN" sz="2400" b="1" dirty="0" smtClean="0">
                <a:solidFill>
                  <a:schemeClr val="bg1"/>
                </a:solidFill>
              </a:rPr>
              <a:t>】</a:t>
            </a:r>
            <a:endParaRPr lang="zh-CN" altLang="en-US" sz="2400" b="1" dirty="0">
              <a:solidFill>
                <a:schemeClr val="bg1"/>
              </a:solidFill>
            </a:endParaRPr>
          </a:p>
        </p:txBody>
      </p:sp>
      <p:sp>
        <p:nvSpPr>
          <p:cNvPr id="9" name="矩形 8"/>
          <p:cNvSpPr/>
          <p:nvPr/>
        </p:nvSpPr>
        <p:spPr>
          <a:xfrm>
            <a:off x="814388" y="1703338"/>
            <a:ext cx="10101262" cy="2345770"/>
          </a:xfrm>
          <a:prstGeom prst="rect">
            <a:avLst/>
          </a:prstGeom>
          <a:ln w="57150">
            <a:solidFill>
              <a:srgbClr val="FF9900"/>
            </a:solidFill>
            <a:prstDash val="sysDot"/>
          </a:ln>
        </p:spPr>
        <p:txBody>
          <a:bodyPr wrap="square">
            <a:spAutoFit/>
          </a:bodyPr>
          <a:lstStyle/>
          <a:p>
            <a:pPr>
              <a:lnSpc>
                <a:spcPct val="150000"/>
              </a:lnSpc>
            </a:pPr>
            <a:r>
              <a:rPr lang="zh-CN" altLang="en-US" sz="2000" b="1" dirty="0" smtClean="0">
                <a:solidFill>
                  <a:srgbClr val="1F487C"/>
                </a:solidFill>
              </a:rPr>
              <a:t>       电子邮件已经成为世界上广受欢迎的通讯模式，因此，</a:t>
            </a:r>
            <a:r>
              <a:rPr lang="en-US" sz="2000" b="1" dirty="0" smtClean="0">
                <a:solidFill>
                  <a:srgbClr val="1F487C"/>
                </a:solidFill>
              </a:rPr>
              <a:t>E-mail</a:t>
            </a:r>
            <a:r>
              <a:rPr lang="zh-CN" altLang="en-US" sz="2000" b="1" dirty="0" smtClean="0">
                <a:solidFill>
                  <a:srgbClr val="1F487C"/>
                </a:solidFill>
              </a:rPr>
              <a:t>也成为了非常流行的的广告媒介。在众多电子邮件广告优势之中最引人注意的是与顾客直接沟通、便宜、弹性、与容易实现。当然，电子邮件由于过载广告讯息造成客户的疏离感、或者广告本身还没被机会读取就被删除了。因此，我们该如何通过许可</a:t>
            </a:r>
            <a:r>
              <a:rPr lang="en-US" sz="2000" b="1" dirty="0" smtClean="0">
                <a:solidFill>
                  <a:srgbClr val="1F487C"/>
                </a:solidFill>
              </a:rPr>
              <a:t>E-mail</a:t>
            </a:r>
            <a:r>
              <a:rPr lang="zh-CN" altLang="en-US" sz="2000" b="1" dirty="0" smtClean="0">
                <a:solidFill>
                  <a:srgbClr val="1F487C"/>
                </a:solidFill>
              </a:rPr>
              <a:t>来进行营销推广？许可</a:t>
            </a:r>
            <a:r>
              <a:rPr lang="en-US" sz="2000" b="1" dirty="0" smtClean="0">
                <a:solidFill>
                  <a:srgbClr val="1F487C"/>
                </a:solidFill>
              </a:rPr>
              <a:t>E-mail</a:t>
            </a:r>
            <a:r>
              <a:rPr lang="zh-CN" altLang="en-US" sz="2000" b="1" dirty="0" smtClean="0">
                <a:solidFill>
                  <a:srgbClr val="1F487C"/>
                </a:solidFill>
              </a:rPr>
              <a:t>与传统的电子邮件又有何不同？下面让我们来一起学习和了解。</a:t>
            </a:r>
            <a:endParaRPr lang="zh-CN" altLang="en-US" sz="2400" b="1" dirty="0">
              <a:solidFill>
                <a:srgbClr val="1F487C"/>
              </a:solidFill>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8672513"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学习指南</a:t>
            </a:r>
            <a:r>
              <a:rPr lang="en-US" altLang="zh-CN" sz="2400" b="1" dirty="0" smtClean="0">
                <a:solidFill>
                  <a:schemeClr val="bg1"/>
                </a:solidFill>
              </a:rPr>
              <a:t>】</a:t>
            </a:r>
            <a:endParaRPr lang="zh-CN" altLang="en-US" sz="2400" b="1" dirty="0">
              <a:solidFill>
                <a:schemeClr val="bg1"/>
              </a:solidFill>
            </a:endParaRPr>
          </a:p>
        </p:txBody>
      </p:sp>
      <p:sp>
        <p:nvSpPr>
          <p:cNvPr id="6" name="TextBox 17"/>
          <p:cNvSpPr txBox="1"/>
          <p:nvPr/>
        </p:nvSpPr>
        <p:spPr>
          <a:xfrm>
            <a:off x="2205990" y="609181"/>
            <a:ext cx="4452495" cy="553994"/>
          </a:xfrm>
          <a:prstGeom prst="rect">
            <a:avLst/>
          </a:prstGeom>
          <a:noFill/>
        </p:spPr>
        <p:txBody>
          <a:bodyPr wrap="none" lIns="121917" tIns="60958" rIns="121917" bIns="60958" rtlCol="0">
            <a:spAutoFit/>
          </a:bodyPr>
          <a:lstStyle/>
          <a:p>
            <a:r>
              <a:rPr lang="zh-CN" altLang="en-US" sz="2800" b="1" dirty="0" smtClean="0">
                <a:solidFill>
                  <a:srgbClr val="FF9900"/>
                </a:solidFill>
              </a:rPr>
              <a:t>任务</a:t>
            </a:r>
            <a:r>
              <a:rPr lang="en-US" sz="2800" b="1" dirty="0" smtClean="0">
                <a:solidFill>
                  <a:srgbClr val="FF9900"/>
                </a:solidFill>
                <a:latin typeface="+mn-ea"/>
              </a:rPr>
              <a:t>7.3    </a:t>
            </a:r>
            <a:r>
              <a:rPr lang="zh-CN" altLang="en-US" sz="2800" b="1" dirty="0" smtClean="0">
                <a:solidFill>
                  <a:srgbClr val="FF9900"/>
                </a:solidFill>
              </a:rPr>
              <a:t>许可</a:t>
            </a:r>
            <a:r>
              <a:rPr lang="en-US" sz="2800" b="1" dirty="0" smtClean="0">
                <a:solidFill>
                  <a:srgbClr val="FF9900"/>
                </a:solidFill>
              </a:rPr>
              <a:t>E-mail</a:t>
            </a:r>
            <a:r>
              <a:rPr lang="zh-CN" altLang="en-US" sz="2800" b="1" dirty="0" smtClean="0">
                <a:solidFill>
                  <a:srgbClr val="FF9900"/>
                </a:solidFill>
              </a:rPr>
              <a:t>推广</a:t>
            </a:r>
            <a:endParaRPr lang="zh-CN" altLang="en-US" sz="2800" b="1" dirty="0">
              <a:solidFill>
                <a:srgbClr val="FF9900"/>
              </a:solidFill>
              <a:latin typeface="+mn-ea"/>
            </a:endParaRPr>
          </a:p>
        </p:txBody>
      </p:sp>
      <p:sp>
        <p:nvSpPr>
          <p:cNvPr id="9" name="矩形 8"/>
          <p:cNvSpPr/>
          <p:nvPr/>
        </p:nvSpPr>
        <p:spPr>
          <a:xfrm>
            <a:off x="2553840" y="2139280"/>
            <a:ext cx="1896240" cy="271712"/>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smtClean="0">
                <a:latin typeface="+mj-ea"/>
                <a:ea typeface="+mj-ea"/>
              </a:rPr>
              <a:t>7.3.1</a:t>
            </a:r>
            <a:endParaRPr lang="zh-CN" altLang="en-US" sz="2400" b="1" dirty="0">
              <a:latin typeface="+mj-ea"/>
              <a:ea typeface="+mj-ea"/>
            </a:endParaRPr>
          </a:p>
        </p:txBody>
      </p:sp>
      <p:sp>
        <p:nvSpPr>
          <p:cNvPr id="11" name="矩形 10"/>
          <p:cNvSpPr/>
          <p:nvPr/>
        </p:nvSpPr>
        <p:spPr>
          <a:xfrm>
            <a:off x="1455441" y="4104512"/>
            <a:ext cx="1045712" cy="1045712"/>
          </a:xfrm>
          <a:prstGeom prst="rect">
            <a:avLst/>
          </a:pr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6347884" y="2139280"/>
            <a:ext cx="1045712" cy="1045712"/>
          </a:xfrm>
          <a:prstGeom prst="rect">
            <a:avLst/>
          </a:pr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1488225" y="2139280"/>
            <a:ext cx="1045712" cy="1045712"/>
          </a:xfrm>
          <a:prstGeom prst="rect">
            <a:avLst/>
          </a:pr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 name="组合 13"/>
          <p:cNvGrpSpPr/>
          <p:nvPr/>
        </p:nvGrpSpPr>
        <p:grpSpPr>
          <a:xfrm>
            <a:off x="1717026" y="2297486"/>
            <a:ext cx="608013" cy="676275"/>
            <a:chOff x="6735763" y="10544176"/>
            <a:chExt cx="608013" cy="676275"/>
          </a:xfrm>
          <a:solidFill>
            <a:schemeClr val="bg1"/>
          </a:solidFill>
        </p:grpSpPr>
        <p:sp>
          <p:nvSpPr>
            <p:cNvPr id="15" name="Freeform 1008"/>
            <p:cNvSpPr/>
            <p:nvPr/>
          </p:nvSpPr>
          <p:spPr bwMode="auto">
            <a:xfrm>
              <a:off x="6735763" y="10544176"/>
              <a:ext cx="608013" cy="153988"/>
            </a:xfrm>
            <a:custGeom>
              <a:avLst/>
              <a:gdLst>
                <a:gd name="T0" fmla="*/ 0 w 383"/>
                <a:gd name="T1" fmla="*/ 97 h 97"/>
                <a:gd name="T2" fmla="*/ 383 w 383"/>
                <a:gd name="T3" fmla="*/ 97 h 97"/>
                <a:gd name="T4" fmla="*/ 192 w 383"/>
                <a:gd name="T5" fmla="*/ 0 h 97"/>
                <a:gd name="T6" fmla="*/ 0 w 383"/>
                <a:gd name="T7" fmla="*/ 97 h 97"/>
              </a:gdLst>
              <a:ahLst/>
              <a:cxnLst>
                <a:cxn ang="0">
                  <a:pos x="T0" y="T1"/>
                </a:cxn>
                <a:cxn ang="0">
                  <a:pos x="T2" y="T3"/>
                </a:cxn>
                <a:cxn ang="0">
                  <a:pos x="T4" y="T5"/>
                </a:cxn>
                <a:cxn ang="0">
                  <a:pos x="T6" y="T7"/>
                </a:cxn>
              </a:cxnLst>
              <a:rect l="0" t="0" r="r" b="b"/>
              <a:pathLst>
                <a:path w="383" h="97">
                  <a:moveTo>
                    <a:pt x="0" y="97"/>
                  </a:moveTo>
                  <a:lnTo>
                    <a:pt x="383" y="97"/>
                  </a:lnTo>
                  <a:lnTo>
                    <a:pt x="192" y="0"/>
                  </a:lnTo>
                  <a:lnTo>
                    <a:pt x="0" y="9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16" name="Rectangle 1010"/>
            <p:cNvSpPr>
              <a:spLocks noChangeArrowheads="1"/>
            </p:cNvSpPr>
            <p:nvPr/>
          </p:nvSpPr>
          <p:spPr bwMode="auto">
            <a:xfrm>
              <a:off x="6777039" y="10750551"/>
              <a:ext cx="98425" cy="2857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dirty="0"/>
            </a:p>
          </p:txBody>
        </p:sp>
        <p:sp>
          <p:nvSpPr>
            <p:cNvPr id="17" name="Rectangle 1011"/>
            <p:cNvSpPr>
              <a:spLocks noChangeArrowheads="1"/>
            </p:cNvSpPr>
            <p:nvPr/>
          </p:nvSpPr>
          <p:spPr bwMode="auto">
            <a:xfrm>
              <a:off x="6983414" y="10750551"/>
              <a:ext cx="98425" cy="2857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dirty="0"/>
            </a:p>
          </p:txBody>
        </p:sp>
        <p:sp>
          <p:nvSpPr>
            <p:cNvPr id="18" name="Rectangle 1012"/>
            <p:cNvSpPr>
              <a:spLocks noChangeArrowheads="1"/>
            </p:cNvSpPr>
            <p:nvPr/>
          </p:nvSpPr>
          <p:spPr bwMode="auto">
            <a:xfrm>
              <a:off x="7189789" y="10750551"/>
              <a:ext cx="98425" cy="2857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dirty="0"/>
            </a:p>
          </p:txBody>
        </p:sp>
        <p:sp>
          <p:nvSpPr>
            <p:cNvPr id="19" name="Freeform 1013"/>
            <p:cNvSpPr/>
            <p:nvPr/>
          </p:nvSpPr>
          <p:spPr bwMode="auto">
            <a:xfrm>
              <a:off x="6740526" y="11080751"/>
              <a:ext cx="187325" cy="87313"/>
            </a:xfrm>
            <a:custGeom>
              <a:avLst/>
              <a:gdLst>
                <a:gd name="T0" fmla="*/ 50 w 50"/>
                <a:gd name="T1" fmla="*/ 6 h 23"/>
                <a:gd name="T2" fmla="*/ 44 w 50"/>
                <a:gd name="T3" fmla="*/ 0 h 23"/>
                <a:gd name="T4" fmla="*/ 6 w 50"/>
                <a:gd name="T5" fmla="*/ 0 h 23"/>
                <a:gd name="T6" fmla="*/ 0 w 50"/>
                <a:gd name="T7" fmla="*/ 6 h 23"/>
                <a:gd name="T8" fmla="*/ 0 w 50"/>
                <a:gd name="T9" fmla="*/ 17 h 23"/>
                <a:gd name="T10" fmla="*/ 6 w 50"/>
                <a:gd name="T11" fmla="*/ 23 h 23"/>
                <a:gd name="T12" fmla="*/ 44 w 50"/>
                <a:gd name="T13" fmla="*/ 23 h 23"/>
                <a:gd name="T14" fmla="*/ 50 w 50"/>
                <a:gd name="T15" fmla="*/ 17 h 23"/>
                <a:gd name="T16" fmla="*/ 50 w 50"/>
                <a:gd name="T17" fmla="*/ 6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23">
                  <a:moveTo>
                    <a:pt x="50" y="6"/>
                  </a:moveTo>
                  <a:cubicBezTo>
                    <a:pt x="50" y="3"/>
                    <a:pt x="47" y="0"/>
                    <a:pt x="44" y="0"/>
                  </a:cubicBezTo>
                  <a:cubicBezTo>
                    <a:pt x="6" y="0"/>
                    <a:pt x="6" y="0"/>
                    <a:pt x="6" y="0"/>
                  </a:cubicBezTo>
                  <a:cubicBezTo>
                    <a:pt x="3" y="0"/>
                    <a:pt x="0" y="3"/>
                    <a:pt x="0" y="6"/>
                  </a:cubicBezTo>
                  <a:cubicBezTo>
                    <a:pt x="0" y="17"/>
                    <a:pt x="0" y="17"/>
                    <a:pt x="0" y="17"/>
                  </a:cubicBezTo>
                  <a:cubicBezTo>
                    <a:pt x="0" y="20"/>
                    <a:pt x="3" y="23"/>
                    <a:pt x="6" y="23"/>
                  </a:cubicBezTo>
                  <a:cubicBezTo>
                    <a:pt x="44" y="23"/>
                    <a:pt x="44" y="23"/>
                    <a:pt x="44" y="23"/>
                  </a:cubicBezTo>
                  <a:cubicBezTo>
                    <a:pt x="47" y="23"/>
                    <a:pt x="50" y="20"/>
                    <a:pt x="50" y="17"/>
                  </a:cubicBezTo>
                  <a:lnTo>
                    <a:pt x="50" y="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20" name="Freeform 1014"/>
            <p:cNvSpPr/>
            <p:nvPr/>
          </p:nvSpPr>
          <p:spPr bwMode="auto">
            <a:xfrm>
              <a:off x="7148514" y="11080751"/>
              <a:ext cx="187325" cy="87313"/>
            </a:xfrm>
            <a:custGeom>
              <a:avLst/>
              <a:gdLst>
                <a:gd name="T0" fmla="*/ 50 w 50"/>
                <a:gd name="T1" fmla="*/ 6 h 23"/>
                <a:gd name="T2" fmla="*/ 44 w 50"/>
                <a:gd name="T3" fmla="*/ 0 h 23"/>
                <a:gd name="T4" fmla="*/ 6 w 50"/>
                <a:gd name="T5" fmla="*/ 0 h 23"/>
                <a:gd name="T6" fmla="*/ 0 w 50"/>
                <a:gd name="T7" fmla="*/ 6 h 23"/>
                <a:gd name="T8" fmla="*/ 0 w 50"/>
                <a:gd name="T9" fmla="*/ 17 h 23"/>
                <a:gd name="T10" fmla="*/ 6 w 50"/>
                <a:gd name="T11" fmla="*/ 23 h 23"/>
                <a:gd name="T12" fmla="*/ 44 w 50"/>
                <a:gd name="T13" fmla="*/ 23 h 23"/>
                <a:gd name="T14" fmla="*/ 50 w 50"/>
                <a:gd name="T15" fmla="*/ 17 h 23"/>
                <a:gd name="T16" fmla="*/ 50 w 50"/>
                <a:gd name="T17" fmla="*/ 6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23">
                  <a:moveTo>
                    <a:pt x="50" y="6"/>
                  </a:moveTo>
                  <a:cubicBezTo>
                    <a:pt x="50" y="3"/>
                    <a:pt x="47" y="0"/>
                    <a:pt x="44" y="0"/>
                  </a:cubicBezTo>
                  <a:cubicBezTo>
                    <a:pt x="6" y="0"/>
                    <a:pt x="6" y="0"/>
                    <a:pt x="6" y="0"/>
                  </a:cubicBezTo>
                  <a:cubicBezTo>
                    <a:pt x="2" y="0"/>
                    <a:pt x="0" y="3"/>
                    <a:pt x="0" y="6"/>
                  </a:cubicBezTo>
                  <a:cubicBezTo>
                    <a:pt x="0" y="17"/>
                    <a:pt x="0" y="17"/>
                    <a:pt x="0" y="17"/>
                  </a:cubicBezTo>
                  <a:cubicBezTo>
                    <a:pt x="0" y="20"/>
                    <a:pt x="2" y="23"/>
                    <a:pt x="6" y="23"/>
                  </a:cubicBezTo>
                  <a:cubicBezTo>
                    <a:pt x="44" y="23"/>
                    <a:pt x="44" y="23"/>
                    <a:pt x="44" y="23"/>
                  </a:cubicBezTo>
                  <a:cubicBezTo>
                    <a:pt x="47" y="23"/>
                    <a:pt x="50" y="20"/>
                    <a:pt x="50" y="17"/>
                  </a:cubicBezTo>
                  <a:lnTo>
                    <a:pt x="50" y="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21" name="Freeform 1015"/>
            <p:cNvSpPr/>
            <p:nvPr/>
          </p:nvSpPr>
          <p:spPr bwMode="auto">
            <a:xfrm>
              <a:off x="6950075" y="11080751"/>
              <a:ext cx="173038" cy="19050"/>
            </a:xfrm>
            <a:custGeom>
              <a:avLst/>
              <a:gdLst>
                <a:gd name="T0" fmla="*/ 46 w 46"/>
                <a:gd name="T1" fmla="*/ 3 h 5"/>
                <a:gd name="T2" fmla="*/ 42 w 46"/>
                <a:gd name="T3" fmla="*/ 0 h 5"/>
                <a:gd name="T4" fmla="*/ 3 w 46"/>
                <a:gd name="T5" fmla="*/ 0 h 5"/>
                <a:gd name="T6" fmla="*/ 0 w 46"/>
                <a:gd name="T7" fmla="*/ 3 h 5"/>
                <a:gd name="T8" fmla="*/ 0 w 46"/>
                <a:gd name="T9" fmla="*/ 3 h 5"/>
                <a:gd name="T10" fmla="*/ 3 w 46"/>
                <a:gd name="T11" fmla="*/ 5 h 5"/>
                <a:gd name="T12" fmla="*/ 42 w 46"/>
                <a:gd name="T13" fmla="*/ 5 h 5"/>
                <a:gd name="T14" fmla="*/ 46 w 46"/>
                <a:gd name="T15" fmla="*/ 3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 h="5">
                  <a:moveTo>
                    <a:pt x="46" y="3"/>
                  </a:moveTo>
                  <a:cubicBezTo>
                    <a:pt x="46" y="1"/>
                    <a:pt x="45" y="0"/>
                    <a:pt x="42" y="0"/>
                  </a:cubicBezTo>
                  <a:cubicBezTo>
                    <a:pt x="3" y="0"/>
                    <a:pt x="3" y="0"/>
                    <a:pt x="3" y="0"/>
                  </a:cubicBezTo>
                  <a:cubicBezTo>
                    <a:pt x="1" y="0"/>
                    <a:pt x="0" y="1"/>
                    <a:pt x="0" y="3"/>
                  </a:cubicBezTo>
                  <a:cubicBezTo>
                    <a:pt x="0" y="3"/>
                    <a:pt x="0" y="3"/>
                    <a:pt x="0" y="3"/>
                  </a:cubicBezTo>
                  <a:cubicBezTo>
                    <a:pt x="0" y="4"/>
                    <a:pt x="1" y="5"/>
                    <a:pt x="3" y="5"/>
                  </a:cubicBezTo>
                  <a:cubicBezTo>
                    <a:pt x="42" y="5"/>
                    <a:pt x="42" y="5"/>
                    <a:pt x="42" y="5"/>
                  </a:cubicBezTo>
                  <a:cubicBezTo>
                    <a:pt x="45" y="5"/>
                    <a:pt x="46" y="4"/>
                    <a:pt x="4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22" name="Freeform 1016"/>
            <p:cNvSpPr/>
            <p:nvPr/>
          </p:nvSpPr>
          <p:spPr bwMode="auto">
            <a:xfrm>
              <a:off x="6950075" y="11141076"/>
              <a:ext cx="173038" cy="19050"/>
            </a:xfrm>
            <a:custGeom>
              <a:avLst/>
              <a:gdLst>
                <a:gd name="T0" fmla="*/ 46 w 46"/>
                <a:gd name="T1" fmla="*/ 3 h 5"/>
                <a:gd name="T2" fmla="*/ 42 w 46"/>
                <a:gd name="T3" fmla="*/ 0 h 5"/>
                <a:gd name="T4" fmla="*/ 3 w 46"/>
                <a:gd name="T5" fmla="*/ 0 h 5"/>
                <a:gd name="T6" fmla="*/ 0 w 46"/>
                <a:gd name="T7" fmla="*/ 3 h 5"/>
                <a:gd name="T8" fmla="*/ 0 w 46"/>
                <a:gd name="T9" fmla="*/ 3 h 5"/>
                <a:gd name="T10" fmla="*/ 3 w 46"/>
                <a:gd name="T11" fmla="*/ 5 h 5"/>
                <a:gd name="T12" fmla="*/ 42 w 46"/>
                <a:gd name="T13" fmla="*/ 5 h 5"/>
                <a:gd name="T14" fmla="*/ 46 w 46"/>
                <a:gd name="T15" fmla="*/ 3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 h="5">
                  <a:moveTo>
                    <a:pt x="46" y="3"/>
                  </a:moveTo>
                  <a:cubicBezTo>
                    <a:pt x="46" y="1"/>
                    <a:pt x="45" y="0"/>
                    <a:pt x="42" y="0"/>
                  </a:cubicBezTo>
                  <a:cubicBezTo>
                    <a:pt x="3" y="0"/>
                    <a:pt x="3" y="0"/>
                    <a:pt x="3" y="0"/>
                  </a:cubicBezTo>
                  <a:cubicBezTo>
                    <a:pt x="1" y="0"/>
                    <a:pt x="0" y="1"/>
                    <a:pt x="0" y="3"/>
                  </a:cubicBezTo>
                  <a:cubicBezTo>
                    <a:pt x="0" y="3"/>
                    <a:pt x="0" y="3"/>
                    <a:pt x="0" y="3"/>
                  </a:cubicBezTo>
                  <a:cubicBezTo>
                    <a:pt x="0" y="4"/>
                    <a:pt x="1" y="5"/>
                    <a:pt x="3" y="5"/>
                  </a:cubicBezTo>
                  <a:cubicBezTo>
                    <a:pt x="42" y="5"/>
                    <a:pt x="42" y="5"/>
                    <a:pt x="42" y="5"/>
                  </a:cubicBezTo>
                  <a:cubicBezTo>
                    <a:pt x="45" y="5"/>
                    <a:pt x="46" y="4"/>
                    <a:pt x="4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23" name="Freeform 1017"/>
            <p:cNvSpPr/>
            <p:nvPr/>
          </p:nvSpPr>
          <p:spPr bwMode="auto">
            <a:xfrm>
              <a:off x="6950075" y="11201401"/>
              <a:ext cx="173038" cy="19050"/>
            </a:xfrm>
            <a:custGeom>
              <a:avLst/>
              <a:gdLst>
                <a:gd name="T0" fmla="*/ 46 w 46"/>
                <a:gd name="T1" fmla="*/ 3 h 5"/>
                <a:gd name="T2" fmla="*/ 42 w 46"/>
                <a:gd name="T3" fmla="*/ 0 h 5"/>
                <a:gd name="T4" fmla="*/ 3 w 46"/>
                <a:gd name="T5" fmla="*/ 0 h 5"/>
                <a:gd name="T6" fmla="*/ 0 w 46"/>
                <a:gd name="T7" fmla="*/ 3 h 5"/>
                <a:gd name="T8" fmla="*/ 0 w 46"/>
                <a:gd name="T9" fmla="*/ 3 h 5"/>
                <a:gd name="T10" fmla="*/ 3 w 46"/>
                <a:gd name="T11" fmla="*/ 5 h 5"/>
                <a:gd name="T12" fmla="*/ 42 w 46"/>
                <a:gd name="T13" fmla="*/ 5 h 5"/>
                <a:gd name="T14" fmla="*/ 46 w 46"/>
                <a:gd name="T15" fmla="*/ 3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 h="5">
                  <a:moveTo>
                    <a:pt x="46" y="3"/>
                  </a:moveTo>
                  <a:cubicBezTo>
                    <a:pt x="46" y="1"/>
                    <a:pt x="45" y="0"/>
                    <a:pt x="42" y="0"/>
                  </a:cubicBezTo>
                  <a:cubicBezTo>
                    <a:pt x="3" y="0"/>
                    <a:pt x="3" y="0"/>
                    <a:pt x="3" y="0"/>
                  </a:cubicBezTo>
                  <a:cubicBezTo>
                    <a:pt x="1" y="0"/>
                    <a:pt x="0" y="1"/>
                    <a:pt x="0" y="3"/>
                  </a:cubicBezTo>
                  <a:cubicBezTo>
                    <a:pt x="0" y="3"/>
                    <a:pt x="0" y="3"/>
                    <a:pt x="0" y="3"/>
                  </a:cubicBezTo>
                  <a:cubicBezTo>
                    <a:pt x="0" y="4"/>
                    <a:pt x="1" y="5"/>
                    <a:pt x="3" y="5"/>
                  </a:cubicBezTo>
                  <a:cubicBezTo>
                    <a:pt x="42" y="5"/>
                    <a:pt x="42" y="5"/>
                    <a:pt x="42" y="5"/>
                  </a:cubicBezTo>
                  <a:cubicBezTo>
                    <a:pt x="45" y="5"/>
                    <a:pt x="46" y="4"/>
                    <a:pt x="4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grpSp>
      <p:grpSp>
        <p:nvGrpSpPr>
          <p:cNvPr id="8" name="组合 23"/>
          <p:cNvGrpSpPr/>
          <p:nvPr/>
        </p:nvGrpSpPr>
        <p:grpSpPr>
          <a:xfrm>
            <a:off x="6565814" y="2410992"/>
            <a:ext cx="646112" cy="449263"/>
            <a:chOff x="7767638" y="10672763"/>
            <a:chExt cx="646112" cy="449263"/>
          </a:xfrm>
          <a:solidFill>
            <a:schemeClr val="bg1"/>
          </a:solidFill>
        </p:grpSpPr>
        <p:sp>
          <p:nvSpPr>
            <p:cNvPr id="25" name="Freeform 1018"/>
            <p:cNvSpPr/>
            <p:nvPr/>
          </p:nvSpPr>
          <p:spPr bwMode="auto">
            <a:xfrm>
              <a:off x="7959725" y="10672763"/>
              <a:ext cx="261938" cy="123825"/>
            </a:xfrm>
            <a:custGeom>
              <a:avLst/>
              <a:gdLst>
                <a:gd name="T0" fmla="*/ 70 w 70"/>
                <a:gd name="T1" fmla="*/ 26 h 33"/>
                <a:gd name="T2" fmla="*/ 63 w 70"/>
                <a:gd name="T3" fmla="*/ 33 h 33"/>
                <a:gd name="T4" fmla="*/ 7 w 70"/>
                <a:gd name="T5" fmla="*/ 33 h 33"/>
                <a:gd name="T6" fmla="*/ 0 w 70"/>
                <a:gd name="T7" fmla="*/ 26 h 33"/>
                <a:gd name="T8" fmla="*/ 0 w 70"/>
                <a:gd name="T9" fmla="*/ 8 h 33"/>
                <a:gd name="T10" fmla="*/ 7 w 70"/>
                <a:gd name="T11" fmla="*/ 0 h 33"/>
                <a:gd name="T12" fmla="*/ 63 w 70"/>
                <a:gd name="T13" fmla="*/ 0 h 33"/>
                <a:gd name="T14" fmla="*/ 70 w 70"/>
                <a:gd name="T15" fmla="*/ 8 h 33"/>
                <a:gd name="T16" fmla="*/ 70 w 70"/>
                <a:gd name="T17" fmla="*/ 26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0" h="33">
                  <a:moveTo>
                    <a:pt x="70" y="26"/>
                  </a:moveTo>
                  <a:cubicBezTo>
                    <a:pt x="70" y="30"/>
                    <a:pt x="67" y="33"/>
                    <a:pt x="63" y="33"/>
                  </a:cubicBezTo>
                  <a:cubicBezTo>
                    <a:pt x="7" y="33"/>
                    <a:pt x="7" y="33"/>
                    <a:pt x="7" y="33"/>
                  </a:cubicBezTo>
                  <a:cubicBezTo>
                    <a:pt x="3" y="33"/>
                    <a:pt x="0" y="30"/>
                    <a:pt x="0" y="26"/>
                  </a:cubicBezTo>
                  <a:cubicBezTo>
                    <a:pt x="0" y="8"/>
                    <a:pt x="0" y="8"/>
                    <a:pt x="0" y="8"/>
                  </a:cubicBezTo>
                  <a:cubicBezTo>
                    <a:pt x="0" y="4"/>
                    <a:pt x="3" y="0"/>
                    <a:pt x="7" y="0"/>
                  </a:cubicBezTo>
                  <a:cubicBezTo>
                    <a:pt x="63" y="0"/>
                    <a:pt x="63" y="0"/>
                    <a:pt x="63" y="0"/>
                  </a:cubicBezTo>
                  <a:cubicBezTo>
                    <a:pt x="67" y="0"/>
                    <a:pt x="70" y="4"/>
                    <a:pt x="70" y="8"/>
                  </a:cubicBezTo>
                  <a:lnTo>
                    <a:pt x="70" y="2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26" name="Freeform 1019"/>
            <p:cNvSpPr/>
            <p:nvPr/>
          </p:nvSpPr>
          <p:spPr bwMode="auto">
            <a:xfrm>
              <a:off x="7767638" y="10995026"/>
              <a:ext cx="184150" cy="127000"/>
            </a:xfrm>
            <a:custGeom>
              <a:avLst/>
              <a:gdLst>
                <a:gd name="T0" fmla="*/ 49 w 49"/>
                <a:gd name="T1" fmla="*/ 7 h 34"/>
                <a:gd name="T2" fmla="*/ 42 w 49"/>
                <a:gd name="T3" fmla="*/ 0 h 34"/>
                <a:gd name="T4" fmla="*/ 8 w 49"/>
                <a:gd name="T5" fmla="*/ 0 h 34"/>
                <a:gd name="T6" fmla="*/ 0 w 49"/>
                <a:gd name="T7" fmla="*/ 7 h 34"/>
                <a:gd name="T8" fmla="*/ 0 w 49"/>
                <a:gd name="T9" fmla="*/ 26 h 34"/>
                <a:gd name="T10" fmla="*/ 8 w 49"/>
                <a:gd name="T11" fmla="*/ 34 h 34"/>
                <a:gd name="T12" fmla="*/ 42 w 49"/>
                <a:gd name="T13" fmla="*/ 34 h 34"/>
                <a:gd name="T14" fmla="*/ 49 w 49"/>
                <a:gd name="T15" fmla="*/ 26 h 34"/>
                <a:gd name="T16" fmla="*/ 49 w 49"/>
                <a:gd name="T17"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 h="34">
                  <a:moveTo>
                    <a:pt x="49" y="7"/>
                  </a:moveTo>
                  <a:cubicBezTo>
                    <a:pt x="49" y="3"/>
                    <a:pt x="46" y="0"/>
                    <a:pt x="42" y="0"/>
                  </a:cubicBezTo>
                  <a:cubicBezTo>
                    <a:pt x="8" y="0"/>
                    <a:pt x="8" y="0"/>
                    <a:pt x="8" y="0"/>
                  </a:cubicBezTo>
                  <a:cubicBezTo>
                    <a:pt x="4" y="0"/>
                    <a:pt x="0" y="3"/>
                    <a:pt x="0" y="7"/>
                  </a:cubicBezTo>
                  <a:cubicBezTo>
                    <a:pt x="0" y="26"/>
                    <a:pt x="0" y="26"/>
                    <a:pt x="0" y="26"/>
                  </a:cubicBezTo>
                  <a:cubicBezTo>
                    <a:pt x="0" y="30"/>
                    <a:pt x="4" y="34"/>
                    <a:pt x="8" y="34"/>
                  </a:cubicBezTo>
                  <a:cubicBezTo>
                    <a:pt x="42" y="34"/>
                    <a:pt x="42" y="34"/>
                    <a:pt x="42" y="34"/>
                  </a:cubicBezTo>
                  <a:cubicBezTo>
                    <a:pt x="46" y="34"/>
                    <a:pt x="49" y="30"/>
                    <a:pt x="49" y="26"/>
                  </a:cubicBezTo>
                  <a:lnTo>
                    <a:pt x="49" y="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29" name="Freeform 1020"/>
            <p:cNvSpPr/>
            <p:nvPr/>
          </p:nvSpPr>
          <p:spPr bwMode="auto">
            <a:xfrm>
              <a:off x="8001000" y="10995026"/>
              <a:ext cx="179388" cy="127000"/>
            </a:xfrm>
            <a:custGeom>
              <a:avLst/>
              <a:gdLst>
                <a:gd name="T0" fmla="*/ 48 w 48"/>
                <a:gd name="T1" fmla="*/ 7 h 34"/>
                <a:gd name="T2" fmla="*/ 41 w 48"/>
                <a:gd name="T3" fmla="*/ 0 h 34"/>
                <a:gd name="T4" fmla="*/ 7 w 48"/>
                <a:gd name="T5" fmla="*/ 0 h 34"/>
                <a:gd name="T6" fmla="*/ 0 w 48"/>
                <a:gd name="T7" fmla="*/ 7 h 34"/>
                <a:gd name="T8" fmla="*/ 0 w 48"/>
                <a:gd name="T9" fmla="*/ 26 h 34"/>
                <a:gd name="T10" fmla="*/ 7 w 48"/>
                <a:gd name="T11" fmla="*/ 34 h 34"/>
                <a:gd name="T12" fmla="*/ 41 w 48"/>
                <a:gd name="T13" fmla="*/ 34 h 34"/>
                <a:gd name="T14" fmla="*/ 48 w 48"/>
                <a:gd name="T15" fmla="*/ 26 h 34"/>
                <a:gd name="T16" fmla="*/ 48 w 48"/>
                <a:gd name="T17"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34">
                  <a:moveTo>
                    <a:pt x="48" y="7"/>
                  </a:moveTo>
                  <a:cubicBezTo>
                    <a:pt x="48" y="3"/>
                    <a:pt x="45" y="0"/>
                    <a:pt x="41" y="0"/>
                  </a:cubicBezTo>
                  <a:cubicBezTo>
                    <a:pt x="7" y="0"/>
                    <a:pt x="7" y="0"/>
                    <a:pt x="7" y="0"/>
                  </a:cubicBezTo>
                  <a:cubicBezTo>
                    <a:pt x="3" y="0"/>
                    <a:pt x="0" y="3"/>
                    <a:pt x="0" y="7"/>
                  </a:cubicBezTo>
                  <a:cubicBezTo>
                    <a:pt x="0" y="26"/>
                    <a:pt x="0" y="26"/>
                    <a:pt x="0" y="26"/>
                  </a:cubicBezTo>
                  <a:cubicBezTo>
                    <a:pt x="0" y="30"/>
                    <a:pt x="3" y="34"/>
                    <a:pt x="7" y="34"/>
                  </a:cubicBezTo>
                  <a:cubicBezTo>
                    <a:pt x="41" y="34"/>
                    <a:pt x="41" y="34"/>
                    <a:pt x="41" y="34"/>
                  </a:cubicBezTo>
                  <a:cubicBezTo>
                    <a:pt x="45" y="34"/>
                    <a:pt x="48" y="30"/>
                    <a:pt x="48" y="26"/>
                  </a:cubicBezTo>
                  <a:lnTo>
                    <a:pt x="48" y="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30" name="Freeform 1021"/>
            <p:cNvSpPr/>
            <p:nvPr/>
          </p:nvSpPr>
          <p:spPr bwMode="auto">
            <a:xfrm>
              <a:off x="8229600" y="10995026"/>
              <a:ext cx="184150" cy="127000"/>
            </a:xfrm>
            <a:custGeom>
              <a:avLst/>
              <a:gdLst>
                <a:gd name="T0" fmla="*/ 49 w 49"/>
                <a:gd name="T1" fmla="*/ 7 h 34"/>
                <a:gd name="T2" fmla="*/ 41 w 49"/>
                <a:gd name="T3" fmla="*/ 0 h 34"/>
                <a:gd name="T4" fmla="*/ 7 w 49"/>
                <a:gd name="T5" fmla="*/ 0 h 34"/>
                <a:gd name="T6" fmla="*/ 0 w 49"/>
                <a:gd name="T7" fmla="*/ 7 h 34"/>
                <a:gd name="T8" fmla="*/ 0 w 49"/>
                <a:gd name="T9" fmla="*/ 26 h 34"/>
                <a:gd name="T10" fmla="*/ 7 w 49"/>
                <a:gd name="T11" fmla="*/ 34 h 34"/>
                <a:gd name="T12" fmla="*/ 41 w 49"/>
                <a:gd name="T13" fmla="*/ 34 h 34"/>
                <a:gd name="T14" fmla="*/ 49 w 49"/>
                <a:gd name="T15" fmla="*/ 26 h 34"/>
                <a:gd name="T16" fmla="*/ 49 w 49"/>
                <a:gd name="T17"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 h="34">
                  <a:moveTo>
                    <a:pt x="49" y="7"/>
                  </a:moveTo>
                  <a:cubicBezTo>
                    <a:pt x="49" y="3"/>
                    <a:pt x="45" y="0"/>
                    <a:pt x="41" y="0"/>
                  </a:cubicBezTo>
                  <a:cubicBezTo>
                    <a:pt x="7" y="0"/>
                    <a:pt x="7" y="0"/>
                    <a:pt x="7" y="0"/>
                  </a:cubicBezTo>
                  <a:cubicBezTo>
                    <a:pt x="3" y="0"/>
                    <a:pt x="0" y="3"/>
                    <a:pt x="0" y="7"/>
                  </a:cubicBezTo>
                  <a:cubicBezTo>
                    <a:pt x="0" y="26"/>
                    <a:pt x="0" y="26"/>
                    <a:pt x="0" y="26"/>
                  </a:cubicBezTo>
                  <a:cubicBezTo>
                    <a:pt x="0" y="30"/>
                    <a:pt x="3" y="34"/>
                    <a:pt x="7" y="34"/>
                  </a:cubicBezTo>
                  <a:cubicBezTo>
                    <a:pt x="41" y="34"/>
                    <a:pt x="41" y="34"/>
                    <a:pt x="41" y="34"/>
                  </a:cubicBezTo>
                  <a:cubicBezTo>
                    <a:pt x="45" y="34"/>
                    <a:pt x="49" y="30"/>
                    <a:pt x="49" y="26"/>
                  </a:cubicBezTo>
                  <a:lnTo>
                    <a:pt x="49" y="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31" name="Freeform 1022"/>
            <p:cNvSpPr/>
            <p:nvPr/>
          </p:nvSpPr>
          <p:spPr bwMode="auto">
            <a:xfrm>
              <a:off x="7835901" y="10821988"/>
              <a:ext cx="498475" cy="150813"/>
            </a:xfrm>
            <a:custGeom>
              <a:avLst/>
              <a:gdLst>
                <a:gd name="T0" fmla="*/ 123 w 133"/>
                <a:gd name="T1" fmla="*/ 17 h 40"/>
                <a:gd name="T2" fmla="*/ 72 w 133"/>
                <a:gd name="T3" fmla="*/ 17 h 40"/>
                <a:gd name="T4" fmla="*/ 72 w 133"/>
                <a:gd name="T5" fmla="*/ 0 h 40"/>
                <a:gd name="T6" fmla="*/ 65 w 133"/>
                <a:gd name="T7" fmla="*/ 0 h 40"/>
                <a:gd name="T8" fmla="*/ 65 w 133"/>
                <a:gd name="T9" fmla="*/ 17 h 40"/>
                <a:gd name="T10" fmla="*/ 10 w 133"/>
                <a:gd name="T11" fmla="*/ 17 h 40"/>
                <a:gd name="T12" fmla="*/ 0 w 133"/>
                <a:gd name="T13" fmla="*/ 26 h 40"/>
                <a:gd name="T14" fmla="*/ 0 w 133"/>
                <a:gd name="T15" fmla="*/ 40 h 40"/>
                <a:gd name="T16" fmla="*/ 5 w 133"/>
                <a:gd name="T17" fmla="*/ 40 h 40"/>
                <a:gd name="T18" fmla="*/ 5 w 133"/>
                <a:gd name="T19" fmla="*/ 26 h 40"/>
                <a:gd name="T20" fmla="*/ 10 w 133"/>
                <a:gd name="T21" fmla="*/ 22 h 40"/>
                <a:gd name="T22" fmla="*/ 65 w 133"/>
                <a:gd name="T23" fmla="*/ 22 h 40"/>
                <a:gd name="T24" fmla="*/ 65 w 133"/>
                <a:gd name="T25" fmla="*/ 40 h 40"/>
                <a:gd name="T26" fmla="*/ 72 w 133"/>
                <a:gd name="T27" fmla="*/ 40 h 40"/>
                <a:gd name="T28" fmla="*/ 72 w 133"/>
                <a:gd name="T29" fmla="*/ 22 h 40"/>
                <a:gd name="T30" fmla="*/ 123 w 133"/>
                <a:gd name="T31" fmla="*/ 22 h 40"/>
                <a:gd name="T32" fmla="*/ 128 w 133"/>
                <a:gd name="T33" fmla="*/ 26 h 40"/>
                <a:gd name="T34" fmla="*/ 128 w 133"/>
                <a:gd name="T35" fmla="*/ 40 h 40"/>
                <a:gd name="T36" fmla="*/ 133 w 133"/>
                <a:gd name="T37" fmla="*/ 40 h 40"/>
                <a:gd name="T38" fmla="*/ 133 w 133"/>
                <a:gd name="T39" fmla="*/ 26 h 40"/>
                <a:gd name="T40" fmla="*/ 123 w 133"/>
                <a:gd name="T4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33" h="40">
                  <a:moveTo>
                    <a:pt x="123" y="17"/>
                  </a:moveTo>
                  <a:cubicBezTo>
                    <a:pt x="72" y="17"/>
                    <a:pt x="72" y="17"/>
                    <a:pt x="72" y="17"/>
                  </a:cubicBezTo>
                  <a:cubicBezTo>
                    <a:pt x="72" y="0"/>
                    <a:pt x="72" y="0"/>
                    <a:pt x="72" y="0"/>
                  </a:cubicBezTo>
                  <a:cubicBezTo>
                    <a:pt x="65" y="0"/>
                    <a:pt x="65" y="0"/>
                    <a:pt x="65" y="0"/>
                  </a:cubicBezTo>
                  <a:cubicBezTo>
                    <a:pt x="65" y="17"/>
                    <a:pt x="65" y="17"/>
                    <a:pt x="65" y="17"/>
                  </a:cubicBezTo>
                  <a:cubicBezTo>
                    <a:pt x="10" y="17"/>
                    <a:pt x="10" y="17"/>
                    <a:pt x="10" y="17"/>
                  </a:cubicBezTo>
                  <a:cubicBezTo>
                    <a:pt x="4" y="17"/>
                    <a:pt x="0" y="21"/>
                    <a:pt x="0" y="26"/>
                  </a:cubicBezTo>
                  <a:cubicBezTo>
                    <a:pt x="0" y="40"/>
                    <a:pt x="0" y="40"/>
                    <a:pt x="0" y="40"/>
                  </a:cubicBezTo>
                  <a:cubicBezTo>
                    <a:pt x="5" y="40"/>
                    <a:pt x="5" y="40"/>
                    <a:pt x="5" y="40"/>
                  </a:cubicBezTo>
                  <a:cubicBezTo>
                    <a:pt x="5" y="26"/>
                    <a:pt x="5" y="26"/>
                    <a:pt x="5" y="26"/>
                  </a:cubicBezTo>
                  <a:cubicBezTo>
                    <a:pt x="5" y="24"/>
                    <a:pt x="7" y="22"/>
                    <a:pt x="10" y="22"/>
                  </a:cubicBezTo>
                  <a:cubicBezTo>
                    <a:pt x="65" y="22"/>
                    <a:pt x="65" y="22"/>
                    <a:pt x="65" y="22"/>
                  </a:cubicBezTo>
                  <a:cubicBezTo>
                    <a:pt x="65" y="40"/>
                    <a:pt x="65" y="40"/>
                    <a:pt x="65" y="40"/>
                  </a:cubicBezTo>
                  <a:cubicBezTo>
                    <a:pt x="72" y="40"/>
                    <a:pt x="72" y="40"/>
                    <a:pt x="72" y="40"/>
                  </a:cubicBezTo>
                  <a:cubicBezTo>
                    <a:pt x="72" y="22"/>
                    <a:pt x="72" y="22"/>
                    <a:pt x="72" y="22"/>
                  </a:cubicBezTo>
                  <a:cubicBezTo>
                    <a:pt x="123" y="22"/>
                    <a:pt x="123" y="22"/>
                    <a:pt x="123" y="22"/>
                  </a:cubicBezTo>
                  <a:cubicBezTo>
                    <a:pt x="125" y="22"/>
                    <a:pt x="128" y="24"/>
                    <a:pt x="128" y="26"/>
                  </a:cubicBezTo>
                  <a:cubicBezTo>
                    <a:pt x="128" y="40"/>
                    <a:pt x="128" y="40"/>
                    <a:pt x="128" y="40"/>
                  </a:cubicBezTo>
                  <a:cubicBezTo>
                    <a:pt x="133" y="40"/>
                    <a:pt x="133" y="40"/>
                    <a:pt x="133" y="40"/>
                  </a:cubicBezTo>
                  <a:cubicBezTo>
                    <a:pt x="133" y="26"/>
                    <a:pt x="133" y="26"/>
                    <a:pt x="133" y="26"/>
                  </a:cubicBezTo>
                  <a:cubicBezTo>
                    <a:pt x="133" y="21"/>
                    <a:pt x="128" y="17"/>
                    <a:pt x="123"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grpSp>
      <p:sp>
        <p:nvSpPr>
          <p:cNvPr id="32" name="Freeform 898"/>
          <p:cNvSpPr>
            <a:spLocks noEditPoints="1"/>
          </p:cNvSpPr>
          <p:nvPr/>
        </p:nvSpPr>
        <p:spPr bwMode="auto">
          <a:xfrm>
            <a:off x="1627332" y="4341672"/>
            <a:ext cx="787400" cy="541338"/>
          </a:xfrm>
          <a:custGeom>
            <a:avLst/>
            <a:gdLst>
              <a:gd name="T0" fmla="*/ 107 w 210"/>
              <a:gd name="T1" fmla="*/ 101 h 144"/>
              <a:gd name="T2" fmla="*/ 94 w 210"/>
              <a:gd name="T3" fmla="*/ 89 h 144"/>
              <a:gd name="T4" fmla="*/ 94 w 210"/>
              <a:gd name="T5" fmla="*/ 80 h 144"/>
              <a:gd name="T6" fmla="*/ 100 w 210"/>
              <a:gd name="T7" fmla="*/ 67 h 144"/>
              <a:gd name="T8" fmla="*/ 102 w 210"/>
              <a:gd name="T9" fmla="*/ 50 h 144"/>
              <a:gd name="T10" fmla="*/ 101 w 210"/>
              <a:gd name="T11" fmla="*/ 32 h 144"/>
              <a:gd name="T12" fmla="*/ 96 w 210"/>
              <a:gd name="T13" fmla="*/ 11 h 144"/>
              <a:gd name="T14" fmla="*/ 88 w 210"/>
              <a:gd name="T15" fmla="*/ 7 h 144"/>
              <a:gd name="T16" fmla="*/ 46 w 210"/>
              <a:gd name="T17" fmla="*/ 45 h 144"/>
              <a:gd name="T18" fmla="*/ 48 w 210"/>
              <a:gd name="T19" fmla="*/ 69 h 144"/>
              <a:gd name="T20" fmla="*/ 53 w 210"/>
              <a:gd name="T21" fmla="*/ 81 h 144"/>
              <a:gd name="T22" fmla="*/ 54 w 210"/>
              <a:gd name="T23" fmla="*/ 89 h 144"/>
              <a:gd name="T24" fmla="*/ 41 w 210"/>
              <a:gd name="T25" fmla="*/ 101 h 144"/>
              <a:gd name="T26" fmla="*/ 1 w 210"/>
              <a:gd name="T27" fmla="*/ 122 h 144"/>
              <a:gd name="T28" fmla="*/ 147 w 210"/>
              <a:gd name="T29" fmla="*/ 144 h 144"/>
              <a:gd name="T30" fmla="*/ 130 w 210"/>
              <a:gd name="T31" fmla="*/ 111 h 144"/>
              <a:gd name="T32" fmla="*/ 155 w 210"/>
              <a:gd name="T33" fmla="*/ 103 h 144"/>
              <a:gd name="T34" fmla="*/ 146 w 210"/>
              <a:gd name="T35" fmla="*/ 95 h 144"/>
              <a:gd name="T36" fmla="*/ 146 w 210"/>
              <a:gd name="T37" fmla="*/ 88 h 144"/>
              <a:gd name="T38" fmla="*/ 150 w 210"/>
              <a:gd name="T39" fmla="*/ 79 h 144"/>
              <a:gd name="T40" fmla="*/ 152 w 210"/>
              <a:gd name="T41" fmla="*/ 67 h 144"/>
              <a:gd name="T42" fmla="*/ 151 w 210"/>
              <a:gd name="T43" fmla="*/ 54 h 144"/>
              <a:gd name="T44" fmla="*/ 147 w 210"/>
              <a:gd name="T45" fmla="*/ 39 h 144"/>
              <a:gd name="T46" fmla="*/ 142 w 210"/>
              <a:gd name="T47" fmla="*/ 36 h 144"/>
              <a:gd name="T48" fmla="*/ 111 w 210"/>
              <a:gd name="T49" fmla="*/ 63 h 144"/>
              <a:gd name="T50" fmla="*/ 113 w 210"/>
              <a:gd name="T51" fmla="*/ 80 h 144"/>
              <a:gd name="T52" fmla="*/ 116 w 210"/>
              <a:gd name="T53" fmla="*/ 89 h 144"/>
              <a:gd name="T54" fmla="*/ 117 w 210"/>
              <a:gd name="T55" fmla="*/ 95 h 144"/>
              <a:gd name="T56" fmla="*/ 122 w 210"/>
              <a:gd name="T57" fmla="*/ 104 h 144"/>
              <a:gd name="T58" fmla="*/ 136 w 210"/>
              <a:gd name="T59" fmla="*/ 109 h 144"/>
              <a:gd name="T60" fmla="*/ 151 w 210"/>
              <a:gd name="T61" fmla="*/ 121 h 144"/>
              <a:gd name="T62" fmla="*/ 151 w 210"/>
              <a:gd name="T63" fmla="*/ 130 h 144"/>
              <a:gd name="T64" fmla="*/ 184 w 210"/>
              <a:gd name="T65" fmla="*/ 134 h 144"/>
              <a:gd name="T66" fmla="*/ 171 w 210"/>
              <a:gd name="T67" fmla="*/ 110 h 144"/>
              <a:gd name="T68" fmla="*/ 201 w 210"/>
              <a:gd name="T69" fmla="*/ 108 h 144"/>
              <a:gd name="T70" fmla="*/ 186 w 210"/>
              <a:gd name="T71" fmla="*/ 102 h 144"/>
              <a:gd name="T72" fmla="*/ 181 w 210"/>
              <a:gd name="T73" fmla="*/ 97 h 144"/>
              <a:gd name="T74" fmla="*/ 184 w 210"/>
              <a:gd name="T75" fmla="*/ 88 h 144"/>
              <a:gd name="T76" fmla="*/ 187 w 210"/>
              <a:gd name="T77" fmla="*/ 83 h 144"/>
              <a:gd name="T78" fmla="*/ 186 w 210"/>
              <a:gd name="T79" fmla="*/ 76 h 144"/>
              <a:gd name="T80" fmla="*/ 186 w 210"/>
              <a:gd name="T81" fmla="*/ 61 h 144"/>
              <a:gd name="T82" fmla="*/ 182 w 210"/>
              <a:gd name="T83" fmla="*/ 58 h 144"/>
              <a:gd name="T84" fmla="*/ 165 w 210"/>
              <a:gd name="T85" fmla="*/ 57 h 144"/>
              <a:gd name="T86" fmla="*/ 158 w 210"/>
              <a:gd name="T87" fmla="*/ 79 h 144"/>
              <a:gd name="T88" fmla="*/ 162 w 210"/>
              <a:gd name="T89" fmla="*/ 87 h 144"/>
              <a:gd name="T90" fmla="*/ 165 w 210"/>
              <a:gd name="T91" fmla="*/ 97 h 144"/>
              <a:gd name="T92" fmla="*/ 161 w 210"/>
              <a:gd name="T93" fmla="*/ 102 h 144"/>
              <a:gd name="T94" fmla="*/ 173 w 210"/>
              <a:gd name="T95" fmla="*/ 107 h 144"/>
              <a:gd name="T96" fmla="*/ 187 w 210"/>
              <a:gd name="T97" fmla="*/ 117 h 144"/>
              <a:gd name="T98" fmla="*/ 187 w 210"/>
              <a:gd name="T99" fmla="*/ 118 h 144"/>
              <a:gd name="T100" fmla="*/ 187 w 210"/>
              <a:gd name="T101" fmla="*/ 125 h 144"/>
              <a:gd name="T102" fmla="*/ 210 w 210"/>
              <a:gd name="T103" fmla="*/ 113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10" h="144">
                <a:moveTo>
                  <a:pt x="130" y="111"/>
                </a:moveTo>
                <a:cubicBezTo>
                  <a:pt x="122" y="108"/>
                  <a:pt x="114" y="104"/>
                  <a:pt x="107" y="101"/>
                </a:cubicBezTo>
                <a:cubicBezTo>
                  <a:pt x="105" y="100"/>
                  <a:pt x="102" y="100"/>
                  <a:pt x="100" y="99"/>
                </a:cubicBezTo>
                <a:cubicBezTo>
                  <a:pt x="98" y="98"/>
                  <a:pt x="95" y="92"/>
                  <a:pt x="94" y="89"/>
                </a:cubicBezTo>
                <a:cubicBezTo>
                  <a:pt x="93" y="89"/>
                  <a:pt x="91" y="89"/>
                  <a:pt x="90" y="88"/>
                </a:cubicBezTo>
                <a:cubicBezTo>
                  <a:pt x="90" y="84"/>
                  <a:pt x="93" y="84"/>
                  <a:pt x="94" y="80"/>
                </a:cubicBezTo>
                <a:cubicBezTo>
                  <a:pt x="95" y="77"/>
                  <a:pt x="94" y="73"/>
                  <a:pt x="96" y="71"/>
                </a:cubicBezTo>
                <a:cubicBezTo>
                  <a:pt x="97" y="69"/>
                  <a:pt x="99" y="69"/>
                  <a:pt x="100" y="67"/>
                </a:cubicBezTo>
                <a:cubicBezTo>
                  <a:pt x="101" y="66"/>
                  <a:pt x="102" y="63"/>
                  <a:pt x="102" y="61"/>
                </a:cubicBezTo>
                <a:cubicBezTo>
                  <a:pt x="103" y="58"/>
                  <a:pt x="103" y="53"/>
                  <a:pt x="102" y="50"/>
                </a:cubicBezTo>
                <a:cubicBezTo>
                  <a:pt x="101" y="48"/>
                  <a:pt x="100" y="48"/>
                  <a:pt x="100" y="46"/>
                </a:cubicBezTo>
                <a:cubicBezTo>
                  <a:pt x="100" y="43"/>
                  <a:pt x="101" y="34"/>
                  <a:pt x="101" y="32"/>
                </a:cubicBezTo>
                <a:cubicBezTo>
                  <a:pt x="101" y="26"/>
                  <a:pt x="101" y="22"/>
                  <a:pt x="100" y="17"/>
                </a:cubicBezTo>
                <a:cubicBezTo>
                  <a:pt x="100" y="17"/>
                  <a:pt x="98" y="12"/>
                  <a:pt x="96" y="11"/>
                </a:cubicBezTo>
                <a:cubicBezTo>
                  <a:pt x="91" y="10"/>
                  <a:pt x="91" y="10"/>
                  <a:pt x="91" y="10"/>
                </a:cubicBezTo>
                <a:cubicBezTo>
                  <a:pt x="88" y="7"/>
                  <a:pt x="88" y="7"/>
                  <a:pt x="88" y="7"/>
                </a:cubicBezTo>
                <a:cubicBezTo>
                  <a:pt x="77" y="0"/>
                  <a:pt x="64" y="5"/>
                  <a:pt x="57" y="8"/>
                </a:cubicBezTo>
                <a:cubicBezTo>
                  <a:pt x="48" y="11"/>
                  <a:pt x="41" y="25"/>
                  <a:pt x="46" y="45"/>
                </a:cubicBezTo>
                <a:cubicBezTo>
                  <a:pt x="46" y="49"/>
                  <a:pt x="44" y="50"/>
                  <a:pt x="44" y="52"/>
                </a:cubicBezTo>
                <a:cubicBezTo>
                  <a:pt x="44" y="56"/>
                  <a:pt x="44" y="66"/>
                  <a:pt x="48" y="69"/>
                </a:cubicBezTo>
                <a:cubicBezTo>
                  <a:pt x="49" y="69"/>
                  <a:pt x="51" y="70"/>
                  <a:pt x="51" y="69"/>
                </a:cubicBezTo>
                <a:cubicBezTo>
                  <a:pt x="52" y="73"/>
                  <a:pt x="52" y="77"/>
                  <a:pt x="53" y="81"/>
                </a:cubicBezTo>
                <a:cubicBezTo>
                  <a:pt x="54" y="84"/>
                  <a:pt x="56" y="84"/>
                  <a:pt x="57" y="88"/>
                </a:cubicBezTo>
                <a:cubicBezTo>
                  <a:pt x="54" y="89"/>
                  <a:pt x="54" y="89"/>
                  <a:pt x="54" y="89"/>
                </a:cubicBezTo>
                <a:cubicBezTo>
                  <a:pt x="52" y="92"/>
                  <a:pt x="50" y="98"/>
                  <a:pt x="47" y="99"/>
                </a:cubicBezTo>
                <a:cubicBezTo>
                  <a:pt x="45" y="100"/>
                  <a:pt x="43" y="100"/>
                  <a:pt x="41" y="101"/>
                </a:cubicBezTo>
                <a:cubicBezTo>
                  <a:pt x="34" y="104"/>
                  <a:pt x="25" y="108"/>
                  <a:pt x="18" y="111"/>
                </a:cubicBezTo>
                <a:cubicBezTo>
                  <a:pt x="11" y="114"/>
                  <a:pt x="3" y="115"/>
                  <a:pt x="1" y="122"/>
                </a:cubicBezTo>
                <a:cubicBezTo>
                  <a:pt x="1" y="127"/>
                  <a:pt x="0" y="138"/>
                  <a:pt x="0" y="144"/>
                </a:cubicBezTo>
                <a:cubicBezTo>
                  <a:pt x="147" y="144"/>
                  <a:pt x="147" y="144"/>
                  <a:pt x="147" y="144"/>
                </a:cubicBezTo>
                <a:cubicBezTo>
                  <a:pt x="147" y="138"/>
                  <a:pt x="147" y="127"/>
                  <a:pt x="147" y="122"/>
                </a:cubicBezTo>
                <a:cubicBezTo>
                  <a:pt x="145" y="115"/>
                  <a:pt x="137" y="114"/>
                  <a:pt x="130" y="111"/>
                </a:cubicBezTo>
                <a:close/>
                <a:moveTo>
                  <a:pt x="171" y="110"/>
                </a:moveTo>
                <a:cubicBezTo>
                  <a:pt x="166" y="108"/>
                  <a:pt x="160" y="105"/>
                  <a:pt x="155" y="103"/>
                </a:cubicBezTo>
                <a:cubicBezTo>
                  <a:pt x="153" y="103"/>
                  <a:pt x="152" y="102"/>
                  <a:pt x="150" y="102"/>
                </a:cubicBezTo>
                <a:cubicBezTo>
                  <a:pt x="149" y="101"/>
                  <a:pt x="147" y="97"/>
                  <a:pt x="146" y="95"/>
                </a:cubicBezTo>
                <a:cubicBezTo>
                  <a:pt x="145" y="94"/>
                  <a:pt x="144" y="94"/>
                  <a:pt x="143" y="94"/>
                </a:cubicBezTo>
                <a:cubicBezTo>
                  <a:pt x="143" y="91"/>
                  <a:pt x="145" y="91"/>
                  <a:pt x="146" y="88"/>
                </a:cubicBezTo>
                <a:cubicBezTo>
                  <a:pt x="147" y="86"/>
                  <a:pt x="146" y="84"/>
                  <a:pt x="147" y="82"/>
                </a:cubicBezTo>
                <a:cubicBezTo>
                  <a:pt x="148" y="80"/>
                  <a:pt x="150" y="80"/>
                  <a:pt x="150" y="79"/>
                </a:cubicBezTo>
                <a:cubicBezTo>
                  <a:pt x="151" y="78"/>
                  <a:pt x="152" y="76"/>
                  <a:pt x="152" y="75"/>
                </a:cubicBezTo>
                <a:cubicBezTo>
                  <a:pt x="152" y="72"/>
                  <a:pt x="153" y="69"/>
                  <a:pt x="152" y="67"/>
                </a:cubicBezTo>
                <a:cubicBezTo>
                  <a:pt x="151" y="65"/>
                  <a:pt x="150" y="65"/>
                  <a:pt x="150" y="64"/>
                </a:cubicBezTo>
                <a:cubicBezTo>
                  <a:pt x="150" y="62"/>
                  <a:pt x="151" y="55"/>
                  <a:pt x="151" y="54"/>
                </a:cubicBezTo>
                <a:cubicBezTo>
                  <a:pt x="151" y="50"/>
                  <a:pt x="151" y="47"/>
                  <a:pt x="150" y="43"/>
                </a:cubicBezTo>
                <a:cubicBezTo>
                  <a:pt x="150" y="43"/>
                  <a:pt x="149" y="40"/>
                  <a:pt x="147" y="39"/>
                </a:cubicBezTo>
                <a:cubicBezTo>
                  <a:pt x="144" y="38"/>
                  <a:pt x="144" y="38"/>
                  <a:pt x="144" y="38"/>
                </a:cubicBezTo>
                <a:cubicBezTo>
                  <a:pt x="142" y="36"/>
                  <a:pt x="142" y="36"/>
                  <a:pt x="142" y="36"/>
                </a:cubicBezTo>
                <a:cubicBezTo>
                  <a:pt x="133" y="31"/>
                  <a:pt x="124" y="35"/>
                  <a:pt x="120" y="37"/>
                </a:cubicBezTo>
                <a:cubicBezTo>
                  <a:pt x="113" y="39"/>
                  <a:pt x="108" y="49"/>
                  <a:pt x="111" y="63"/>
                </a:cubicBezTo>
                <a:cubicBezTo>
                  <a:pt x="112" y="66"/>
                  <a:pt x="110" y="67"/>
                  <a:pt x="110" y="68"/>
                </a:cubicBezTo>
                <a:cubicBezTo>
                  <a:pt x="110" y="71"/>
                  <a:pt x="111" y="78"/>
                  <a:pt x="113" y="80"/>
                </a:cubicBezTo>
                <a:cubicBezTo>
                  <a:pt x="114" y="80"/>
                  <a:pt x="116" y="81"/>
                  <a:pt x="116" y="81"/>
                </a:cubicBezTo>
                <a:cubicBezTo>
                  <a:pt x="116" y="84"/>
                  <a:pt x="116" y="86"/>
                  <a:pt x="116" y="89"/>
                </a:cubicBezTo>
                <a:cubicBezTo>
                  <a:pt x="117" y="91"/>
                  <a:pt x="119" y="91"/>
                  <a:pt x="119" y="94"/>
                </a:cubicBezTo>
                <a:cubicBezTo>
                  <a:pt x="117" y="95"/>
                  <a:pt x="117" y="95"/>
                  <a:pt x="117" y="95"/>
                </a:cubicBezTo>
                <a:cubicBezTo>
                  <a:pt x="116" y="96"/>
                  <a:pt x="115" y="99"/>
                  <a:pt x="114" y="100"/>
                </a:cubicBezTo>
                <a:cubicBezTo>
                  <a:pt x="117" y="101"/>
                  <a:pt x="119" y="103"/>
                  <a:pt x="122" y="104"/>
                </a:cubicBezTo>
                <a:cubicBezTo>
                  <a:pt x="125" y="105"/>
                  <a:pt x="128" y="106"/>
                  <a:pt x="131" y="108"/>
                </a:cubicBezTo>
                <a:cubicBezTo>
                  <a:pt x="133" y="108"/>
                  <a:pt x="134" y="109"/>
                  <a:pt x="136" y="109"/>
                </a:cubicBezTo>
                <a:cubicBezTo>
                  <a:pt x="141" y="111"/>
                  <a:pt x="148" y="114"/>
                  <a:pt x="150" y="121"/>
                </a:cubicBezTo>
                <a:cubicBezTo>
                  <a:pt x="151" y="121"/>
                  <a:pt x="151" y="121"/>
                  <a:pt x="151" y="121"/>
                </a:cubicBezTo>
                <a:cubicBezTo>
                  <a:pt x="151" y="122"/>
                  <a:pt x="151" y="122"/>
                  <a:pt x="151" y="122"/>
                </a:cubicBezTo>
                <a:cubicBezTo>
                  <a:pt x="151" y="124"/>
                  <a:pt x="151" y="127"/>
                  <a:pt x="151" y="130"/>
                </a:cubicBezTo>
                <a:cubicBezTo>
                  <a:pt x="151" y="131"/>
                  <a:pt x="151" y="133"/>
                  <a:pt x="151" y="134"/>
                </a:cubicBezTo>
                <a:cubicBezTo>
                  <a:pt x="184" y="134"/>
                  <a:pt x="184" y="134"/>
                  <a:pt x="184" y="134"/>
                </a:cubicBezTo>
                <a:cubicBezTo>
                  <a:pt x="184" y="130"/>
                  <a:pt x="184" y="121"/>
                  <a:pt x="184" y="118"/>
                </a:cubicBezTo>
                <a:cubicBezTo>
                  <a:pt x="182" y="113"/>
                  <a:pt x="176" y="112"/>
                  <a:pt x="171" y="110"/>
                </a:cubicBezTo>
                <a:close/>
                <a:moveTo>
                  <a:pt x="210" y="113"/>
                </a:moveTo>
                <a:cubicBezTo>
                  <a:pt x="208" y="110"/>
                  <a:pt x="204" y="109"/>
                  <a:pt x="201" y="108"/>
                </a:cubicBezTo>
                <a:cubicBezTo>
                  <a:pt x="197" y="106"/>
                  <a:pt x="193" y="105"/>
                  <a:pt x="190" y="103"/>
                </a:cubicBezTo>
                <a:cubicBezTo>
                  <a:pt x="188" y="103"/>
                  <a:pt x="187" y="103"/>
                  <a:pt x="186" y="102"/>
                </a:cubicBezTo>
                <a:cubicBezTo>
                  <a:pt x="185" y="101"/>
                  <a:pt x="184" y="99"/>
                  <a:pt x="183" y="97"/>
                </a:cubicBezTo>
                <a:cubicBezTo>
                  <a:pt x="183" y="97"/>
                  <a:pt x="182" y="97"/>
                  <a:pt x="181" y="97"/>
                </a:cubicBezTo>
                <a:cubicBezTo>
                  <a:pt x="181" y="95"/>
                  <a:pt x="183" y="95"/>
                  <a:pt x="183" y="93"/>
                </a:cubicBezTo>
                <a:cubicBezTo>
                  <a:pt x="184" y="91"/>
                  <a:pt x="183" y="89"/>
                  <a:pt x="184" y="88"/>
                </a:cubicBezTo>
                <a:cubicBezTo>
                  <a:pt x="185" y="87"/>
                  <a:pt x="186" y="87"/>
                  <a:pt x="186" y="86"/>
                </a:cubicBezTo>
                <a:cubicBezTo>
                  <a:pt x="187" y="86"/>
                  <a:pt x="187" y="84"/>
                  <a:pt x="187" y="83"/>
                </a:cubicBezTo>
                <a:cubicBezTo>
                  <a:pt x="188" y="82"/>
                  <a:pt x="188" y="79"/>
                  <a:pt x="187" y="78"/>
                </a:cubicBezTo>
                <a:cubicBezTo>
                  <a:pt x="187" y="77"/>
                  <a:pt x="186" y="77"/>
                  <a:pt x="186" y="76"/>
                </a:cubicBezTo>
                <a:cubicBezTo>
                  <a:pt x="186" y="74"/>
                  <a:pt x="187" y="70"/>
                  <a:pt x="187" y="69"/>
                </a:cubicBezTo>
                <a:cubicBezTo>
                  <a:pt x="187" y="66"/>
                  <a:pt x="187" y="64"/>
                  <a:pt x="186" y="61"/>
                </a:cubicBezTo>
                <a:cubicBezTo>
                  <a:pt x="186" y="61"/>
                  <a:pt x="185" y="59"/>
                  <a:pt x="184" y="58"/>
                </a:cubicBezTo>
                <a:cubicBezTo>
                  <a:pt x="182" y="58"/>
                  <a:pt x="182" y="58"/>
                  <a:pt x="182" y="58"/>
                </a:cubicBezTo>
                <a:cubicBezTo>
                  <a:pt x="180" y="57"/>
                  <a:pt x="180" y="57"/>
                  <a:pt x="180" y="57"/>
                </a:cubicBezTo>
                <a:cubicBezTo>
                  <a:pt x="175" y="53"/>
                  <a:pt x="168" y="55"/>
                  <a:pt x="165" y="57"/>
                </a:cubicBezTo>
                <a:cubicBezTo>
                  <a:pt x="160" y="58"/>
                  <a:pt x="157" y="65"/>
                  <a:pt x="159" y="75"/>
                </a:cubicBezTo>
                <a:cubicBezTo>
                  <a:pt x="160" y="77"/>
                  <a:pt x="158" y="78"/>
                  <a:pt x="158" y="79"/>
                </a:cubicBezTo>
                <a:cubicBezTo>
                  <a:pt x="158" y="81"/>
                  <a:pt x="159" y="86"/>
                  <a:pt x="160" y="87"/>
                </a:cubicBezTo>
                <a:cubicBezTo>
                  <a:pt x="161" y="87"/>
                  <a:pt x="162" y="87"/>
                  <a:pt x="162" y="87"/>
                </a:cubicBezTo>
                <a:cubicBezTo>
                  <a:pt x="162" y="89"/>
                  <a:pt x="162" y="91"/>
                  <a:pt x="163" y="93"/>
                </a:cubicBezTo>
                <a:cubicBezTo>
                  <a:pt x="163" y="95"/>
                  <a:pt x="164" y="95"/>
                  <a:pt x="165" y="97"/>
                </a:cubicBezTo>
                <a:cubicBezTo>
                  <a:pt x="163" y="97"/>
                  <a:pt x="163" y="97"/>
                  <a:pt x="163" y="97"/>
                </a:cubicBezTo>
                <a:cubicBezTo>
                  <a:pt x="163" y="98"/>
                  <a:pt x="162" y="101"/>
                  <a:pt x="161" y="102"/>
                </a:cubicBezTo>
                <a:cubicBezTo>
                  <a:pt x="162" y="103"/>
                  <a:pt x="164" y="103"/>
                  <a:pt x="166" y="104"/>
                </a:cubicBezTo>
                <a:cubicBezTo>
                  <a:pt x="168" y="105"/>
                  <a:pt x="171" y="106"/>
                  <a:pt x="173" y="107"/>
                </a:cubicBezTo>
                <a:cubicBezTo>
                  <a:pt x="174" y="107"/>
                  <a:pt x="175" y="108"/>
                  <a:pt x="176" y="108"/>
                </a:cubicBezTo>
                <a:cubicBezTo>
                  <a:pt x="180" y="110"/>
                  <a:pt x="185" y="111"/>
                  <a:pt x="187" y="117"/>
                </a:cubicBezTo>
                <a:cubicBezTo>
                  <a:pt x="187" y="117"/>
                  <a:pt x="187" y="117"/>
                  <a:pt x="187" y="117"/>
                </a:cubicBezTo>
                <a:cubicBezTo>
                  <a:pt x="187" y="118"/>
                  <a:pt x="187" y="118"/>
                  <a:pt x="187" y="118"/>
                </a:cubicBezTo>
                <a:cubicBezTo>
                  <a:pt x="187" y="119"/>
                  <a:pt x="187" y="121"/>
                  <a:pt x="187" y="124"/>
                </a:cubicBezTo>
                <a:cubicBezTo>
                  <a:pt x="187" y="124"/>
                  <a:pt x="187" y="124"/>
                  <a:pt x="187" y="125"/>
                </a:cubicBezTo>
                <a:cubicBezTo>
                  <a:pt x="210" y="125"/>
                  <a:pt x="210" y="125"/>
                  <a:pt x="210" y="125"/>
                </a:cubicBezTo>
                <a:cubicBezTo>
                  <a:pt x="210" y="121"/>
                  <a:pt x="210" y="116"/>
                  <a:pt x="210" y="113"/>
                </a:cubicBezTo>
                <a:close/>
              </a:path>
            </a:pathLst>
          </a:custGeom>
          <a:solidFill>
            <a:schemeClr val="bg1"/>
          </a:solidFill>
          <a:ln>
            <a:noFill/>
          </a:ln>
        </p:spPr>
        <p:txBody>
          <a:bodyPr vert="horz" wrap="square" lIns="91440" tIns="45720" rIns="91440" bIns="45720" numCol="1" anchor="t" anchorCtr="0" compatLnSpc="1"/>
          <a:lstStyle/>
          <a:p>
            <a:endParaRPr lang="en-US" dirty="0"/>
          </a:p>
        </p:txBody>
      </p:sp>
      <p:sp>
        <p:nvSpPr>
          <p:cNvPr id="34" name="矩形 33"/>
          <p:cNvSpPr/>
          <p:nvPr/>
        </p:nvSpPr>
        <p:spPr>
          <a:xfrm>
            <a:off x="2521473" y="2451059"/>
            <a:ext cx="2979215" cy="861770"/>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dirty="0" smtClean="0"/>
              <a:t>了解电子邮件营销的内涵</a:t>
            </a:r>
            <a:endParaRPr lang="en-US" altLang="zh-CN" sz="2400" dirty="0">
              <a:solidFill>
                <a:schemeClr val="tx1">
                  <a:lumMod val="75000"/>
                  <a:lumOff val="25000"/>
                </a:schemeClr>
              </a:solidFill>
            </a:endParaRPr>
          </a:p>
        </p:txBody>
      </p:sp>
      <p:sp>
        <p:nvSpPr>
          <p:cNvPr id="35" name="矩形 34"/>
          <p:cNvSpPr/>
          <p:nvPr/>
        </p:nvSpPr>
        <p:spPr>
          <a:xfrm>
            <a:off x="7418745" y="2139280"/>
            <a:ext cx="1896240" cy="271712"/>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smtClean="0">
                <a:latin typeface="+mj-ea"/>
              </a:rPr>
              <a:t>7.3.2</a:t>
            </a:r>
            <a:endParaRPr lang="zh-CN" altLang="en-US" sz="2400" b="1" dirty="0">
              <a:latin typeface="+mj-ea"/>
            </a:endParaRPr>
          </a:p>
        </p:txBody>
      </p:sp>
      <p:sp>
        <p:nvSpPr>
          <p:cNvPr id="36" name="矩形 35"/>
          <p:cNvSpPr/>
          <p:nvPr/>
        </p:nvSpPr>
        <p:spPr>
          <a:xfrm>
            <a:off x="7386378" y="2451059"/>
            <a:ext cx="3165773" cy="861770"/>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dirty="0" smtClean="0"/>
              <a:t>学习电子邮件营销的基本形式</a:t>
            </a:r>
            <a:endParaRPr lang="en-US" altLang="zh-CN" sz="2400" dirty="0">
              <a:solidFill>
                <a:schemeClr val="tx1">
                  <a:lumMod val="75000"/>
                  <a:lumOff val="25000"/>
                </a:schemeClr>
              </a:solidFill>
            </a:endParaRPr>
          </a:p>
        </p:txBody>
      </p:sp>
      <p:sp>
        <p:nvSpPr>
          <p:cNvPr id="39" name="矩形 38"/>
          <p:cNvSpPr/>
          <p:nvPr/>
        </p:nvSpPr>
        <p:spPr>
          <a:xfrm>
            <a:off x="2535784" y="4104309"/>
            <a:ext cx="1896240" cy="271712"/>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smtClean="0">
                <a:latin typeface="+mj-ea"/>
              </a:rPr>
              <a:t>7.3.3</a:t>
            </a:r>
            <a:endParaRPr lang="zh-CN" altLang="en-US" sz="2400" b="1" dirty="0" smtClean="0">
              <a:latin typeface="+mj-ea"/>
            </a:endParaRPr>
          </a:p>
        </p:txBody>
      </p:sp>
      <p:sp>
        <p:nvSpPr>
          <p:cNvPr id="40" name="矩形 39"/>
          <p:cNvSpPr/>
          <p:nvPr/>
        </p:nvSpPr>
        <p:spPr>
          <a:xfrm>
            <a:off x="2503417" y="4416088"/>
            <a:ext cx="3165773" cy="861770"/>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dirty="0" smtClean="0"/>
              <a:t>掌握电子邮件营销的一般过程</a:t>
            </a:r>
            <a:endParaRPr lang="en-US" altLang="zh-CN" sz="2400" dirty="0">
              <a:solidFill>
                <a:schemeClr val="tx1">
                  <a:lumMod val="75000"/>
                  <a:lumOff val="25000"/>
                </a:schemeClr>
              </a:solidFill>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梯形 24"/>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
          <p:cNvSpPr/>
          <p:nvPr/>
        </p:nvSpPr>
        <p:spPr>
          <a:xfrm>
            <a:off x="-1" y="463025"/>
            <a:ext cx="7786689"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梯形 26"/>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框 4"/>
          <p:cNvSpPr txBox="1"/>
          <p:nvPr/>
        </p:nvSpPr>
        <p:spPr>
          <a:xfrm>
            <a:off x="309434" y="282825"/>
            <a:ext cx="1735583" cy="523220"/>
          </a:xfrm>
          <a:prstGeom prst="rect">
            <a:avLst/>
          </a:prstGeom>
          <a:noFill/>
        </p:spPr>
        <p:txBody>
          <a:bodyPr wrap="square" rtlCol="0">
            <a:spAutoFit/>
          </a:bodyPr>
          <a:lstStyle/>
          <a:p>
            <a:pPr algn="ctr"/>
            <a:r>
              <a:rPr lang="zh-CN" altLang="en-US" sz="2800" b="1" dirty="0" smtClean="0">
                <a:solidFill>
                  <a:schemeClr val="bg1"/>
                </a:solidFill>
                <a:latin typeface="+mj-ea"/>
                <a:ea typeface="+mj-ea"/>
              </a:rPr>
              <a:t>任务</a:t>
            </a:r>
            <a:r>
              <a:rPr lang="en-US" altLang="zh-CN" sz="2800" b="1" dirty="0" smtClean="0">
                <a:solidFill>
                  <a:schemeClr val="bg1"/>
                </a:solidFill>
                <a:latin typeface="+mj-ea"/>
                <a:ea typeface="+mj-ea"/>
              </a:rPr>
              <a:t>7.3</a:t>
            </a:r>
            <a:endParaRPr lang="zh-CN" altLang="en-US" sz="2800" b="1" dirty="0">
              <a:solidFill>
                <a:schemeClr val="bg1"/>
              </a:solidFill>
              <a:latin typeface="+mj-ea"/>
              <a:ea typeface="+mj-ea"/>
            </a:endParaRPr>
          </a:p>
        </p:txBody>
      </p:sp>
      <p:sp>
        <p:nvSpPr>
          <p:cNvPr id="20" name="TextBox 17"/>
          <p:cNvSpPr txBox="1"/>
          <p:nvPr/>
        </p:nvSpPr>
        <p:spPr>
          <a:xfrm>
            <a:off x="2205990" y="609181"/>
            <a:ext cx="3851369" cy="492438"/>
          </a:xfrm>
          <a:prstGeom prst="rect">
            <a:avLst/>
          </a:prstGeom>
          <a:noFill/>
        </p:spPr>
        <p:txBody>
          <a:bodyPr wrap="none" lIns="121917" tIns="60958" rIns="121917" bIns="60958" rtlCol="0">
            <a:spAutoFit/>
          </a:bodyPr>
          <a:lstStyle/>
          <a:p>
            <a:r>
              <a:rPr lang="en-US" sz="2400" b="1" dirty="0" smtClean="0">
                <a:solidFill>
                  <a:schemeClr val="bg1"/>
                </a:solidFill>
                <a:latin typeface="+mn-ea"/>
              </a:rPr>
              <a:t>7.</a:t>
            </a:r>
            <a:r>
              <a:rPr lang="en-US" altLang="zh-CN" sz="2400" b="1" dirty="0" smtClean="0">
                <a:solidFill>
                  <a:schemeClr val="bg1"/>
                </a:solidFill>
                <a:latin typeface="+mn-ea"/>
              </a:rPr>
              <a:t>3</a:t>
            </a:r>
            <a:r>
              <a:rPr lang="en-US" sz="2400" b="1" dirty="0" smtClean="0">
                <a:solidFill>
                  <a:schemeClr val="bg1"/>
                </a:solidFill>
                <a:latin typeface="+mn-ea"/>
              </a:rPr>
              <a:t>.</a:t>
            </a:r>
            <a:r>
              <a:rPr lang="en-US" altLang="zh-CN" sz="2400" b="1" dirty="0" smtClean="0">
                <a:solidFill>
                  <a:schemeClr val="bg1"/>
                </a:solidFill>
                <a:latin typeface="+mn-ea"/>
              </a:rPr>
              <a:t>1</a:t>
            </a:r>
            <a:r>
              <a:rPr lang="zh-CN" altLang="en-US" sz="2400" b="1" dirty="0" smtClean="0">
                <a:solidFill>
                  <a:schemeClr val="bg1"/>
                </a:solidFill>
                <a:latin typeface="+mn-ea"/>
              </a:rPr>
              <a:t> </a:t>
            </a:r>
            <a:r>
              <a:rPr lang="zh-CN" altLang="en-US" sz="2400" b="1" dirty="0" smtClean="0">
                <a:solidFill>
                  <a:schemeClr val="bg1"/>
                </a:solidFill>
              </a:rPr>
              <a:t>电子邮件营销的内涵</a:t>
            </a:r>
            <a:endParaRPr lang="zh-CN" altLang="en-US" sz="2400" dirty="0">
              <a:solidFill>
                <a:schemeClr val="bg1"/>
              </a:solidFill>
              <a:latin typeface="+mn-ea"/>
            </a:endParaRPr>
          </a:p>
        </p:txBody>
      </p:sp>
      <p:sp>
        <p:nvSpPr>
          <p:cNvPr id="9" name="圆角矩形 8"/>
          <p:cNvSpPr/>
          <p:nvPr/>
        </p:nvSpPr>
        <p:spPr>
          <a:xfrm>
            <a:off x="1271588" y="2614612"/>
            <a:ext cx="2428875" cy="671513"/>
          </a:xfrm>
          <a:prstGeom prst="roundRect">
            <a:avLst/>
          </a:prstGeom>
          <a:solidFill>
            <a:srgbClr val="FF9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smtClean="0"/>
              <a:t>1</a:t>
            </a:r>
            <a:r>
              <a:rPr lang="zh-CN" altLang="en-US" sz="2400" b="1" dirty="0" smtClean="0"/>
              <a:t>．许可</a:t>
            </a:r>
            <a:endParaRPr lang="zh-CN" altLang="en-US" sz="2400" dirty="0" smtClean="0"/>
          </a:p>
        </p:txBody>
      </p:sp>
      <p:sp>
        <p:nvSpPr>
          <p:cNvPr id="8" name="矩形 7"/>
          <p:cNvSpPr/>
          <p:nvPr/>
        </p:nvSpPr>
        <p:spPr>
          <a:xfrm>
            <a:off x="457200" y="1529190"/>
            <a:ext cx="4872037" cy="461665"/>
          </a:xfrm>
          <a:prstGeom prst="rect">
            <a:avLst/>
          </a:prstGeom>
        </p:spPr>
        <p:txBody>
          <a:bodyPr wrap="square">
            <a:spAutoFit/>
          </a:bodyPr>
          <a:lstStyle/>
          <a:p>
            <a:pPr lvl="0"/>
            <a:r>
              <a:rPr lang="zh-CN" altLang="en-US" sz="2400" dirty="0" smtClean="0"/>
              <a:t>电子邮件营销所须包含的三要素：</a:t>
            </a:r>
            <a:endParaRPr lang="zh-CN" altLang="en-US" sz="2400" dirty="0" smtClean="0"/>
          </a:p>
        </p:txBody>
      </p:sp>
      <p:sp>
        <p:nvSpPr>
          <p:cNvPr id="10" name="圆角矩形 9"/>
          <p:cNvSpPr/>
          <p:nvPr/>
        </p:nvSpPr>
        <p:spPr>
          <a:xfrm>
            <a:off x="2924176" y="3567112"/>
            <a:ext cx="2762250" cy="671513"/>
          </a:xfrm>
          <a:prstGeom prst="roundRect">
            <a:avLst/>
          </a:prstGeom>
          <a:solidFill>
            <a:srgbClr val="FF9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smtClean="0"/>
              <a:t>2</a:t>
            </a:r>
            <a:r>
              <a:rPr lang="zh-CN" altLang="en-US" sz="2400" b="1" dirty="0" smtClean="0"/>
              <a:t>．电子邮件</a:t>
            </a:r>
            <a:endParaRPr lang="zh-CN" altLang="en-US" sz="2400" dirty="0" smtClean="0"/>
          </a:p>
        </p:txBody>
      </p:sp>
      <p:sp>
        <p:nvSpPr>
          <p:cNvPr id="11" name="圆角矩形 10"/>
          <p:cNvSpPr/>
          <p:nvPr/>
        </p:nvSpPr>
        <p:spPr>
          <a:xfrm>
            <a:off x="4205287" y="4733924"/>
            <a:ext cx="2724150" cy="671513"/>
          </a:xfrm>
          <a:prstGeom prst="roundRect">
            <a:avLst/>
          </a:prstGeom>
          <a:solidFill>
            <a:srgbClr val="FF9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smtClean="0"/>
              <a:t>3</a:t>
            </a:r>
            <a:r>
              <a:rPr lang="zh-CN" altLang="en-US" sz="2400" b="1" dirty="0" smtClean="0"/>
              <a:t>．营销活动</a:t>
            </a:r>
            <a:endParaRPr lang="zh-CN" altLang="en-US" sz="2400" dirty="0">
              <a:solidFill>
                <a:schemeClr val="tx1"/>
              </a:solidFill>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8672513"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1" y="311400"/>
            <a:ext cx="2300288"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知识链接</a:t>
            </a:r>
            <a:r>
              <a:rPr lang="en-US" altLang="zh-CN" sz="2400" b="1" dirty="0" smtClean="0">
                <a:solidFill>
                  <a:schemeClr val="bg1"/>
                </a:solidFill>
              </a:rPr>
              <a:t>】</a:t>
            </a:r>
            <a:endParaRPr lang="zh-CN" altLang="en-US" sz="2400" b="1" dirty="0">
              <a:solidFill>
                <a:schemeClr val="bg1"/>
              </a:solidFill>
            </a:endParaRPr>
          </a:p>
        </p:txBody>
      </p:sp>
      <p:sp>
        <p:nvSpPr>
          <p:cNvPr id="118785" name="Rectangle 1"/>
          <p:cNvSpPr>
            <a:spLocks noChangeArrowheads="1"/>
          </p:cNvSpPr>
          <p:nvPr/>
        </p:nvSpPr>
        <p:spPr bwMode="auto">
          <a:xfrm>
            <a:off x="339213" y="1401097"/>
            <a:ext cx="10899058" cy="5324535"/>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304800" algn="l" defTabSz="914400" rtl="0" eaLnBrk="1" fontAlgn="base" latinLnBrk="0" hangingPunct="1">
              <a:lnSpc>
                <a:spcPts val="3000"/>
              </a:lnSpc>
              <a:spcBef>
                <a:spcPct val="0"/>
              </a:spcBef>
              <a:spcAft>
                <a:spcPct val="0"/>
              </a:spcAft>
              <a:buClrTx/>
              <a:buSzTx/>
              <a:buFontTx/>
              <a:buNone/>
            </a:pPr>
            <a:r>
              <a:rPr kumimoji="0" lang="en-US" altLang="zh-CN" sz="2000" b="0" i="0" u="none" strike="noStrike" cap="none" normalizeH="0" baseline="0" dirty="0" smtClean="0">
                <a:ln>
                  <a:noFill/>
                </a:ln>
                <a:solidFill>
                  <a:schemeClr val="tx1"/>
                </a:solidFill>
                <a:effectLst/>
                <a:latin typeface="+mn-ea"/>
                <a:cs typeface="Times New Roman" panose="02020603050405020304" pitchFamily="18" charset="0"/>
              </a:rPr>
              <a:t>1994</a:t>
            </a:r>
            <a:r>
              <a:rPr kumimoji="0" lang="zh-CN" altLang="en-US" sz="2000" b="0" i="0" u="none" strike="noStrike" cap="none" normalizeH="0" baseline="0" dirty="0" smtClean="0">
                <a:ln>
                  <a:noFill/>
                </a:ln>
                <a:solidFill>
                  <a:schemeClr val="tx1"/>
                </a:solidFill>
                <a:effectLst/>
                <a:latin typeface="+mn-ea"/>
                <a:cs typeface="Times New Roman" panose="02020603050405020304" pitchFamily="18" charset="0"/>
              </a:rPr>
              <a:t>年</a:t>
            </a:r>
            <a:r>
              <a:rPr kumimoji="0" lang="en-US" altLang="zh-CN" sz="2000" b="0" i="0" u="none" strike="noStrike" cap="none" normalizeH="0" baseline="0" dirty="0" smtClean="0">
                <a:ln>
                  <a:noFill/>
                </a:ln>
                <a:solidFill>
                  <a:schemeClr val="tx1"/>
                </a:solidFill>
                <a:effectLst/>
                <a:latin typeface="+mn-ea"/>
                <a:cs typeface="Times New Roman" panose="02020603050405020304" pitchFamily="18" charset="0"/>
              </a:rPr>
              <a:t>4</a:t>
            </a:r>
            <a:r>
              <a:rPr kumimoji="0" lang="zh-CN" altLang="en-US" sz="2000" b="0" i="0" u="none" strike="noStrike" cap="none" normalizeH="0" baseline="0" dirty="0" smtClean="0">
                <a:ln>
                  <a:noFill/>
                </a:ln>
                <a:solidFill>
                  <a:schemeClr val="tx1"/>
                </a:solidFill>
                <a:effectLst/>
                <a:latin typeface="+mn-ea"/>
                <a:cs typeface="Times New Roman" panose="02020603050405020304" pitchFamily="18" charset="0"/>
              </a:rPr>
              <a:t>月</a:t>
            </a:r>
            <a:r>
              <a:rPr kumimoji="0" lang="en-US" altLang="zh-CN" sz="2000" b="0" i="0" u="none" strike="noStrike" cap="none" normalizeH="0" baseline="0" dirty="0" smtClean="0">
                <a:ln>
                  <a:noFill/>
                </a:ln>
                <a:solidFill>
                  <a:schemeClr val="tx1"/>
                </a:solidFill>
                <a:effectLst/>
                <a:latin typeface="+mn-ea"/>
                <a:cs typeface="Times New Roman" panose="02020603050405020304" pitchFamily="18" charset="0"/>
              </a:rPr>
              <a:t>12</a:t>
            </a:r>
            <a:r>
              <a:rPr kumimoji="0" lang="zh-CN" altLang="en-US" sz="2000" b="0" i="0" u="none" strike="noStrike" cap="none" normalizeH="0" baseline="0" dirty="0" smtClean="0">
                <a:ln>
                  <a:noFill/>
                </a:ln>
                <a:solidFill>
                  <a:schemeClr val="tx1"/>
                </a:solidFill>
                <a:effectLst/>
                <a:latin typeface="+mn-ea"/>
                <a:cs typeface="Times New Roman" panose="02020603050405020304" pitchFamily="18" charset="0"/>
              </a:rPr>
              <a:t>日，美国亚利桑那州一对夫妻从事了一项他们看来很有成就感的工作：他们把一封主要内容为“绿卡抽奖”的广告信发到他们可以在网上找到的每个人。这对夫妻是从事移民签证咨询服务的律师劳伦斯</a:t>
            </a:r>
            <a:r>
              <a:rPr kumimoji="0" lang="en-US" altLang="zh-CN" sz="2000" b="0" i="0" u="none" strike="noStrike" cap="none" normalizeH="0" baseline="0" dirty="0" smtClean="0">
                <a:ln>
                  <a:noFill/>
                </a:ln>
                <a:solidFill>
                  <a:schemeClr val="tx1"/>
                </a:solidFill>
                <a:effectLst/>
                <a:latin typeface="+mn-ea"/>
                <a:cs typeface="Times New Roman" panose="02020603050405020304" pitchFamily="18" charset="0"/>
              </a:rPr>
              <a:t>·</a:t>
            </a:r>
            <a:r>
              <a:rPr kumimoji="0" lang="zh-CN" altLang="en-US" sz="2000" b="0" i="0" u="none" strike="noStrike" cap="none" normalizeH="0" baseline="0" dirty="0" smtClean="0">
                <a:ln>
                  <a:noFill/>
                </a:ln>
                <a:solidFill>
                  <a:schemeClr val="tx1"/>
                </a:solidFill>
                <a:effectLst/>
                <a:latin typeface="+mn-ea"/>
                <a:cs typeface="Times New Roman" panose="02020603050405020304" pitchFamily="18" charset="0"/>
              </a:rPr>
              <a:t>坎特和 玛撒</a:t>
            </a:r>
            <a:r>
              <a:rPr kumimoji="0" lang="en-US" altLang="zh-CN" sz="2000" b="0" i="0" u="none" strike="noStrike" cap="none" normalizeH="0" baseline="0" dirty="0" smtClean="0">
                <a:ln>
                  <a:noFill/>
                </a:ln>
                <a:solidFill>
                  <a:schemeClr val="tx1"/>
                </a:solidFill>
                <a:effectLst/>
                <a:latin typeface="+mn-ea"/>
                <a:cs typeface="Times New Roman" panose="02020603050405020304" pitchFamily="18" charset="0"/>
              </a:rPr>
              <a:t>·</a:t>
            </a:r>
            <a:r>
              <a:rPr kumimoji="0" lang="zh-CN" altLang="en-US" sz="2000" b="0" i="0" u="none" strike="noStrike" cap="none" normalizeH="0" baseline="0" dirty="0" smtClean="0">
                <a:ln>
                  <a:noFill/>
                </a:ln>
                <a:solidFill>
                  <a:schemeClr val="tx1"/>
                </a:solidFill>
                <a:effectLst/>
                <a:latin typeface="+mn-ea"/>
                <a:cs typeface="Times New Roman" panose="02020603050405020304" pitchFamily="18" charset="0"/>
              </a:rPr>
              <a:t>西格尔。这对夫妻没有想到的是，这封“邮件炸弹”让许多邮件服务商几乎处于瘫痪状态。</a:t>
            </a:r>
            <a:endParaRPr kumimoji="0" lang="zh-CN" altLang="en-US" sz="2000" b="0" i="0" u="none" strike="noStrike" cap="none" normalizeH="0" baseline="0" dirty="0" smtClean="0">
              <a:ln>
                <a:noFill/>
              </a:ln>
              <a:solidFill>
                <a:schemeClr val="tx1"/>
              </a:solidFill>
              <a:effectLst/>
              <a:latin typeface="+mn-ea"/>
              <a:cs typeface="宋体" panose="02010600030101010101" pitchFamily="2" charset="-122"/>
            </a:endParaRPr>
          </a:p>
          <a:p>
            <a:pPr marL="0" marR="0" lvl="0" indent="266700" algn="l" defTabSz="914400" rtl="0" eaLnBrk="0" fontAlgn="base" latinLnBrk="0" hangingPunct="0">
              <a:lnSpc>
                <a:spcPts val="3000"/>
              </a:lnSpc>
              <a:spcBef>
                <a:spcPct val="0"/>
              </a:spcBef>
              <a:spcAft>
                <a:spcPct val="0"/>
              </a:spcAft>
              <a:buClrTx/>
              <a:buSzTx/>
              <a:buFontTx/>
              <a:buNone/>
            </a:pPr>
            <a:r>
              <a:rPr kumimoji="0" lang="zh-CN" altLang="en-US" sz="2000" b="0" i="0" u="none" strike="noStrike" cap="none" normalizeH="0" baseline="0" dirty="0" smtClean="0">
                <a:ln>
                  <a:noFill/>
                </a:ln>
                <a:solidFill>
                  <a:schemeClr val="tx1"/>
                </a:solidFill>
                <a:effectLst/>
                <a:latin typeface="+mn-ea"/>
                <a:cs typeface="Times New Roman" panose="02020603050405020304" pitchFamily="18" charset="0"/>
              </a:rPr>
              <a:t>人们没有想到的是，夫妻两个在</a:t>
            </a:r>
            <a:r>
              <a:rPr kumimoji="0" lang="en-US" altLang="zh-CN" sz="2000" b="0" i="0" u="none" strike="noStrike" cap="none" normalizeH="0" baseline="0" dirty="0" smtClean="0">
                <a:ln>
                  <a:noFill/>
                </a:ln>
                <a:solidFill>
                  <a:schemeClr val="tx1"/>
                </a:solidFill>
                <a:effectLst/>
                <a:latin typeface="+mn-ea"/>
                <a:cs typeface="Times New Roman" panose="02020603050405020304" pitchFamily="18" charset="0"/>
              </a:rPr>
              <a:t>1996</a:t>
            </a:r>
            <a:r>
              <a:rPr kumimoji="0" lang="zh-CN" altLang="en-US" sz="2000" b="0" i="0" u="none" strike="noStrike" cap="none" normalizeH="0" baseline="0" dirty="0" smtClean="0">
                <a:ln>
                  <a:noFill/>
                </a:ln>
                <a:solidFill>
                  <a:schemeClr val="tx1"/>
                </a:solidFill>
                <a:effectLst/>
                <a:latin typeface="+mn-ea"/>
                <a:cs typeface="Times New Roman" panose="02020603050405020304" pitchFamily="18" charset="0"/>
              </a:rPr>
              <a:t>年合作的一本名为</a:t>
            </a:r>
            <a:r>
              <a:rPr kumimoji="0" lang="en-US" altLang="zh-CN" sz="2000" b="0" i="0" u="none" strike="noStrike" cap="none" normalizeH="0" baseline="0" dirty="0" smtClean="0">
                <a:ln>
                  <a:noFill/>
                </a:ln>
                <a:solidFill>
                  <a:schemeClr val="tx1"/>
                </a:solidFill>
                <a:effectLst/>
                <a:latin typeface="+mn-ea"/>
                <a:cs typeface="Times New Roman" panose="02020603050405020304" pitchFamily="18" charset="0"/>
              </a:rPr>
              <a:t>《</a:t>
            </a:r>
            <a:r>
              <a:rPr kumimoji="0" lang="zh-CN" altLang="en-US" sz="2000" b="0" i="0" u="none" strike="noStrike" cap="none" normalizeH="0" baseline="0" dirty="0" smtClean="0">
                <a:ln>
                  <a:noFill/>
                </a:ln>
                <a:solidFill>
                  <a:schemeClr val="tx1"/>
                </a:solidFill>
                <a:effectLst/>
                <a:latin typeface="+mn-ea"/>
                <a:cs typeface="Times New Roman" panose="02020603050405020304" pitchFamily="18" charset="0"/>
              </a:rPr>
              <a:t>网络赚钱术</a:t>
            </a:r>
            <a:r>
              <a:rPr kumimoji="0" lang="en-US" altLang="zh-CN" sz="2000" b="0" i="0" u="none" strike="noStrike" cap="none" normalizeH="0" baseline="0" dirty="0" smtClean="0">
                <a:ln>
                  <a:noFill/>
                </a:ln>
                <a:solidFill>
                  <a:schemeClr val="tx1"/>
                </a:solidFill>
                <a:effectLst/>
                <a:latin typeface="+mn-ea"/>
                <a:cs typeface="Times New Roman" panose="02020603050405020304" pitchFamily="18" charset="0"/>
              </a:rPr>
              <a:t>》</a:t>
            </a:r>
            <a:r>
              <a:rPr kumimoji="0" lang="zh-CN" altLang="en-US" sz="2000" b="0" i="0" u="none" strike="noStrike" cap="none" normalizeH="0" baseline="0" dirty="0" smtClean="0">
                <a:ln>
                  <a:noFill/>
                </a:ln>
                <a:solidFill>
                  <a:schemeClr val="tx1"/>
                </a:solidFill>
                <a:effectLst/>
                <a:latin typeface="+mn-ea"/>
                <a:cs typeface="Times New Roman" panose="02020603050405020304" pitchFamily="18" charset="0"/>
              </a:rPr>
              <a:t>的书中吐露：他们通过互联网发布广告信息，只花费了</a:t>
            </a:r>
            <a:r>
              <a:rPr kumimoji="0" lang="en-US" altLang="zh-CN" sz="2000" b="0" i="0" u="none" strike="noStrike" cap="none" normalizeH="0" baseline="0" dirty="0" smtClean="0">
                <a:ln>
                  <a:noFill/>
                </a:ln>
                <a:solidFill>
                  <a:schemeClr val="tx1"/>
                </a:solidFill>
                <a:effectLst/>
                <a:latin typeface="+mn-ea"/>
                <a:cs typeface="Times New Roman" panose="02020603050405020304" pitchFamily="18" charset="0"/>
              </a:rPr>
              <a:t>20</a:t>
            </a:r>
            <a:r>
              <a:rPr kumimoji="0" lang="zh-CN" altLang="en-US" sz="2000" b="0" i="0" u="none" strike="noStrike" cap="none" normalizeH="0" baseline="0" dirty="0" smtClean="0">
                <a:ln>
                  <a:noFill/>
                </a:ln>
                <a:solidFill>
                  <a:schemeClr val="tx1"/>
                </a:solidFill>
                <a:effectLst/>
                <a:latin typeface="+mn-ea"/>
                <a:cs typeface="Times New Roman" panose="02020603050405020304" pitchFamily="18" charset="0"/>
              </a:rPr>
              <a:t>美元的上网通信费用就吸引来</a:t>
            </a:r>
            <a:r>
              <a:rPr kumimoji="0" lang="en-US" altLang="zh-CN" sz="2000" b="0" i="0" u="none" strike="noStrike" cap="none" normalizeH="0" baseline="0" dirty="0" smtClean="0">
                <a:ln>
                  <a:noFill/>
                </a:ln>
                <a:solidFill>
                  <a:schemeClr val="tx1"/>
                </a:solidFill>
                <a:effectLst/>
                <a:latin typeface="+mn-ea"/>
                <a:cs typeface="Times New Roman" panose="02020603050405020304" pitchFamily="18" charset="0"/>
              </a:rPr>
              <a:t>25000</a:t>
            </a:r>
            <a:r>
              <a:rPr kumimoji="0" lang="zh-CN" altLang="en-US" sz="2000" b="0" i="0" u="none" strike="noStrike" cap="none" normalizeH="0" baseline="0" dirty="0" smtClean="0">
                <a:ln>
                  <a:noFill/>
                </a:ln>
                <a:solidFill>
                  <a:schemeClr val="tx1"/>
                </a:solidFill>
                <a:effectLst/>
                <a:latin typeface="+mn-ea"/>
                <a:cs typeface="Times New Roman" panose="02020603050405020304" pitchFamily="18" charset="0"/>
              </a:rPr>
              <a:t>个客户，赚了</a:t>
            </a:r>
            <a:r>
              <a:rPr kumimoji="0" lang="en-US" altLang="zh-CN" sz="2000" b="0" i="0" u="none" strike="noStrike" cap="none" normalizeH="0" baseline="0" dirty="0" smtClean="0">
                <a:ln>
                  <a:noFill/>
                </a:ln>
                <a:solidFill>
                  <a:schemeClr val="tx1"/>
                </a:solidFill>
                <a:effectLst/>
                <a:latin typeface="+mn-ea"/>
                <a:cs typeface="Times New Roman" panose="02020603050405020304" pitchFamily="18" charset="0"/>
              </a:rPr>
              <a:t>10</a:t>
            </a:r>
            <a:r>
              <a:rPr kumimoji="0" lang="zh-CN" altLang="en-US" sz="2000" b="0" i="0" u="none" strike="noStrike" cap="none" normalizeH="0" baseline="0" dirty="0" smtClean="0">
                <a:ln>
                  <a:noFill/>
                </a:ln>
                <a:solidFill>
                  <a:schemeClr val="tx1"/>
                </a:solidFill>
                <a:effectLst/>
                <a:latin typeface="+mn-ea"/>
                <a:cs typeface="Times New Roman" panose="02020603050405020304" pitchFamily="18" charset="0"/>
              </a:rPr>
              <a:t>万美元。 这对律师夫妇堪称在因特网上因垃圾邮件而留名青史的“开山鼻祖”，他们宣告了以“不请自来”为特点的商业推销类垃圾邮件时代的开始。</a:t>
            </a:r>
            <a:endParaRPr kumimoji="0" lang="zh-CN" altLang="en-US" sz="2000" b="0" i="0" u="none" strike="noStrike" cap="none" normalizeH="0" baseline="0" dirty="0" smtClean="0">
              <a:ln>
                <a:noFill/>
              </a:ln>
              <a:solidFill>
                <a:schemeClr val="tx1"/>
              </a:solidFill>
              <a:effectLst/>
              <a:latin typeface="+mn-ea"/>
              <a:cs typeface="宋体" panose="02010600030101010101" pitchFamily="2" charset="-122"/>
            </a:endParaRPr>
          </a:p>
          <a:p>
            <a:pPr marL="0" marR="0" lvl="0" indent="266700" algn="l" defTabSz="914400" rtl="0" eaLnBrk="0" fontAlgn="base" latinLnBrk="0" hangingPunct="0">
              <a:lnSpc>
                <a:spcPts val="3000"/>
              </a:lnSpc>
              <a:spcBef>
                <a:spcPct val="0"/>
              </a:spcBef>
              <a:spcAft>
                <a:spcPct val="0"/>
              </a:spcAft>
              <a:buClrTx/>
              <a:buSzTx/>
              <a:buFontTx/>
              <a:buNone/>
            </a:pPr>
            <a:r>
              <a:rPr kumimoji="0" lang="zh-CN" altLang="en-US" sz="2000" b="0" i="0" u="none" strike="noStrike" cap="none" normalizeH="0" baseline="0" dirty="0" smtClean="0">
                <a:ln>
                  <a:noFill/>
                </a:ln>
                <a:solidFill>
                  <a:schemeClr val="tx1"/>
                </a:solidFill>
                <a:effectLst/>
                <a:latin typeface="+mn-ea"/>
                <a:cs typeface="Times New Roman" panose="02020603050405020304" pitchFamily="18" charset="0"/>
              </a:rPr>
              <a:t> 通过邮件进行营销具有表现形式丰富、单位用户成本低、快捷、方便等优势，因此邮件营销在中国甫一露面，便一发而不可收的发展起来，但未经用户许可的邮件营销，最终演变成了因特网触目惊心的垃圾邮件浊流。上述这对律师夫妇的同道们最终败坏了邮件营销的名声，使人们说到邮件营销，就想到了垃圾邮件。</a:t>
            </a:r>
            <a:endParaRPr kumimoji="0" lang="zh-CN" altLang="en-US" sz="2000" b="0" i="0" u="none" strike="noStrike" cap="none" normalizeH="0" baseline="0" dirty="0" smtClean="0">
              <a:ln>
                <a:noFill/>
              </a:ln>
              <a:solidFill>
                <a:schemeClr val="tx1"/>
              </a:solidFill>
              <a:effectLst/>
              <a:latin typeface="+mn-ea"/>
              <a:cs typeface="宋体" panose="02010600030101010101" pitchFamily="2" charset="-122"/>
            </a:endParaRPr>
          </a:p>
          <a:p>
            <a:pPr marL="0" marR="0" lvl="0" indent="266700" algn="l" defTabSz="914400" rtl="0" eaLnBrk="0" fontAlgn="base" latinLnBrk="0" hangingPunct="0">
              <a:lnSpc>
                <a:spcPct val="100000"/>
              </a:lnSpc>
              <a:spcBef>
                <a:spcPct val="0"/>
              </a:spcBef>
              <a:spcAft>
                <a:spcPct val="0"/>
              </a:spcAft>
              <a:buClrTx/>
              <a:buSzTx/>
              <a:buFontTx/>
              <a:buNone/>
            </a:pPr>
            <a:endParaRPr kumimoji="0" lang="en-US" altLang="zh-CN" sz="2000" b="0" i="0" u="none" strike="noStrike" cap="none" normalizeH="0" baseline="0" dirty="0" smtClean="0">
              <a:ln>
                <a:noFill/>
              </a:ln>
              <a:solidFill>
                <a:schemeClr val="tx1"/>
              </a:solidFill>
              <a:effectLst/>
              <a:latin typeface="Times New Roman" panose="02020603050405020304" pitchFamily="18" charset="0"/>
              <a:ea typeface="楷体_GB2312" panose="02010609030101010101" charset="-122"/>
              <a:cs typeface="Times New Roman" panose="02020603050405020304" pitchFamily="18" charset="0"/>
            </a:endParaRPr>
          </a:p>
          <a:p>
            <a:pPr marL="0" marR="0" lvl="0" indent="266700" algn="r" defTabSz="914400" rtl="0" eaLnBrk="0" fontAlgn="base" latinLnBrk="0" hangingPunct="0">
              <a:lnSpc>
                <a:spcPct val="100000"/>
              </a:lnSpc>
              <a:spcBef>
                <a:spcPct val="0"/>
              </a:spcBef>
              <a:spcAft>
                <a:spcPct val="0"/>
              </a:spcAft>
              <a:buClrTx/>
              <a:buSzTx/>
              <a:buFontTx/>
              <a:buNone/>
            </a:pPr>
            <a:r>
              <a:rPr kumimoji="0" lang="zh-CN" altLang="en-US" sz="2000" b="0" i="0" u="none" strike="noStrike" cap="none" normalizeH="0" baseline="0" dirty="0" smtClean="0">
                <a:ln>
                  <a:noFill/>
                </a:ln>
                <a:solidFill>
                  <a:schemeClr val="tx1"/>
                </a:solidFill>
                <a:effectLst/>
                <a:latin typeface="Times New Roman" panose="02020603050405020304" pitchFamily="18" charset="0"/>
                <a:ea typeface="楷体_GB2312" panose="02010609030101010101" charset="-122"/>
                <a:cs typeface="Times New Roman" panose="02020603050405020304" pitchFamily="18" charset="0"/>
              </a:rPr>
              <a:t>资料来源：硅谷动力</a:t>
            </a:r>
            <a:endParaRPr kumimoji="0" lang="zh-CN" altLang="en-US" sz="20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梯形 24"/>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
          <p:cNvSpPr/>
          <p:nvPr/>
        </p:nvSpPr>
        <p:spPr>
          <a:xfrm>
            <a:off x="-1" y="463025"/>
            <a:ext cx="7786689"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梯形 26"/>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框 4"/>
          <p:cNvSpPr txBox="1"/>
          <p:nvPr/>
        </p:nvSpPr>
        <p:spPr>
          <a:xfrm>
            <a:off x="309434" y="282825"/>
            <a:ext cx="1735583" cy="523220"/>
          </a:xfrm>
          <a:prstGeom prst="rect">
            <a:avLst/>
          </a:prstGeom>
          <a:noFill/>
        </p:spPr>
        <p:txBody>
          <a:bodyPr wrap="square" rtlCol="0">
            <a:spAutoFit/>
          </a:bodyPr>
          <a:lstStyle/>
          <a:p>
            <a:pPr algn="ctr"/>
            <a:r>
              <a:rPr lang="zh-CN" altLang="en-US" sz="2800" b="1" dirty="0" smtClean="0">
                <a:solidFill>
                  <a:schemeClr val="bg1"/>
                </a:solidFill>
                <a:latin typeface="+mj-ea"/>
                <a:ea typeface="+mj-ea"/>
              </a:rPr>
              <a:t>任务</a:t>
            </a:r>
            <a:r>
              <a:rPr lang="en-US" altLang="zh-CN" sz="2800" b="1" dirty="0" smtClean="0">
                <a:solidFill>
                  <a:schemeClr val="bg1"/>
                </a:solidFill>
                <a:latin typeface="+mj-ea"/>
                <a:ea typeface="+mj-ea"/>
              </a:rPr>
              <a:t>7.3</a:t>
            </a:r>
            <a:endParaRPr lang="zh-CN" altLang="en-US" sz="2800" b="1" dirty="0">
              <a:solidFill>
                <a:schemeClr val="bg1"/>
              </a:solidFill>
              <a:latin typeface="+mj-ea"/>
              <a:ea typeface="+mj-ea"/>
            </a:endParaRPr>
          </a:p>
        </p:txBody>
      </p:sp>
      <p:sp>
        <p:nvSpPr>
          <p:cNvPr id="20" name="TextBox 17"/>
          <p:cNvSpPr txBox="1"/>
          <p:nvPr/>
        </p:nvSpPr>
        <p:spPr>
          <a:xfrm>
            <a:off x="2205990" y="609181"/>
            <a:ext cx="4466922" cy="492438"/>
          </a:xfrm>
          <a:prstGeom prst="rect">
            <a:avLst/>
          </a:prstGeom>
          <a:noFill/>
        </p:spPr>
        <p:txBody>
          <a:bodyPr wrap="none" lIns="121917" tIns="60958" rIns="121917" bIns="60958" rtlCol="0">
            <a:spAutoFit/>
          </a:bodyPr>
          <a:lstStyle/>
          <a:p>
            <a:r>
              <a:rPr lang="en-US" sz="2400" b="1" dirty="0" smtClean="0">
                <a:solidFill>
                  <a:schemeClr val="bg1"/>
                </a:solidFill>
                <a:latin typeface="+mn-ea"/>
              </a:rPr>
              <a:t>7.</a:t>
            </a:r>
            <a:r>
              <a:rPr lang="en-US" altLang="zh-CN" sz="2400" b="1" dirty="0" smtClean="0">
                <a:solidFill>
                  <a:schemeClr val="bg1"/>
                </a:solidFill>
                <a:latin typeface="+mn-ea"/>
              </a:rPr>
              <a:t>3</a:t>
            </a:r>
            <a:r>
              <a:rPr lang="en-US" sz="2400" b="1" dirty="0" smtClean="0">
                <a:solidFill>
                  <a:schemeClr val="bg1"/>
                </a:solidFill>
                <a:latin typeface="+mn-ea"/>
              </a:rPr>
              <a:t>.</a:t>
            </a:r>
            <a:r>
              <a:rPr lang="en-US" altLang="zh-CN" sz="2400" b="1" dirty="0" smtClean="0">
                <a:solidFill>
                  <a:schemeClr val="bg1"/>
                </a:solidFill>
                <a:latin typeface="+mn-ea"/>
              </a:rPr>
              <a:t>2</a:t>
            </a:r>
            <a:r>
              <a:rPr lang="zh-CN" altLang="en-US" sz="2400" b="1" dirty="0" smtClean="0">
                <a:solidFill>
                  <a:schemeClr val="bg1"/>
                </a:solidFill>
                <a:latin typeface="+mn-ea"/>
              </a:rPr>
              <a:t> </a:t>
            </a:r>
            <a:r>
              <a:rPr lang="zh-CN" altLang="en-US" sz="2400" b="1" dirty="0" smtClean="0">
                <a:solidFill>
                  <a:schemeClr val="bg1"/>
                </a:solidFill>
              </a:rPr>
              <a:t>电子邮件营销的基本形式</a:t>
            </a:r>
            <a:endParaRPr lang="zh-CN" altLang="en-US" sz="2400" dirty="0">
              <a:solidFill>
                <a:schemeClr val="bg1"/>
              </a:solidFill>
              <a:latin typeface="+mn-ea"/>
            </a:endParaRPr>
          </a:p>
        </p:txBody>
      </p:sp>
      <p:graphicFrame>
        <p:nvGraphicFramePr>
          <p:cNvPr id="12" name="表格 11"/>
          <p:cNvGraphicFramePr>
            <a:graphicFrameLocks noGrp="1"/>
          </p:cNvGraphicFramePr>
          <p:nvPr/>
        </p:nvGraphicFramePr>
        <p:xfrm>
          <a:off x="414338" y="1426527"/>
          <a:ext cx="10858503" cy="5298795"/>
        </p:xfrm>
        <a:graphic>
          <a:graphicData uri="http://schemas.openxmlformats.org/drawingml/2006/table">
            <a:tbl>
              <a:tblPr/>
              <a:tblGrid>
                <a:gridCol w="2057400"/>
                <a:gridCol w="4500562"/>
                <a:gridCol w="4300541"/>
              </a:tblGrid>
              <a:tr h="384888">
                <a:tc>
                  <a:txBody>
                    <a:bodyPr/>
                    <a:lstStyle/>
                    <a:p>
                      <a:pPr algn="ctr">
                        <a:lnSpc>
                          <a:spcPct val="150000"/>
                        </a:lnSpc>
                        <a:spcAft>
                          <a:spcPts val="0"/>
                        </a:spcAft>
                      </a:pPr>
                      <a:r>
                        <a:rPr lang="zh-CN" sz="1800" b="1" kern="100" dirty="0">
                          <a:latin typeface="Times New Roman" panose="02020603050405020304"/>
                          <a:ea typeface="宋体" panose="02010600030101010101" pitchFamily="2" charset="-122"/>
                        </a:rPr>
                        <a:t>比较项目</a:t>
                      </a:r>
                      <a:endParaRPr lang="zh-CN" sz="1800" kern="100" dirty="0">
                        <a:latin typeface="Times New Roman" panose="02020603050405020304"/>
                        <a:ea typeface="宋体"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1800" b="1" kern="100">
                          <a:latin typeface="Times New Roman" panose="02020603050405020304"/>
                          <a:ea typeface="宋体" panose="02010600030101010101" pitchFamily="2" charset="-122"/>
                        </a:rPr>
                        <a:t>内部列表</a:t>
                      </a:r>
                      <a:r>
                        <a:rPr lang="en-US" sz="1800" b="1" kern="100">
                          <a:latin typeface="Times New Roman" panose="02020603050405020304"/>
                          <a:ea typeface="宋体" panose="02010600030101010101" pitchFamily="2" charset="-122"/>
                        </a:rPr>
                        <a:t>Email</a:t>
                      </a:r>
                      <a:r>
                        <a:rPr lang="zh-CN" sz="1800" b="1" kern="100">
                          <a:latin typeface="Times New Roman" panose="02020603050405020304"/>
                          <a:ea typeface="宋体" panose="02010600030101010101" pitchFamily="2" charset="-122"/>
                        </a:rPr>
                        <a:t>营销</a:t>
                      </a:r>
                      <a:endParaRPr lang="zh-CN" sz="1800" kern="100">
                        <a:latin typeface="Times New Roman" panose="02020603050405020304"/>
                        <a:ea typeface="宋体"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1800" b="1" kern="100">
                          <a:latin typeface="Times New Roman" panose="02020603050405020304"/>
                          <a:ea typeface="宋体" panose="02010600030101010101" pitchFamily="2" charset="-122"/>
                        </a:rPr>
                        <a:t>外部列表</a:t>
                      </a:r>
                      <a:r>
                        <a:rPr lang="en-US" sz="1800" b="1" kern="100">
                          <a:latin typeface="Times New Roman" panose="02020603050405020304"/>
                          <a:ea typeface="宋体" panose="02010600030101010101" pitchFamily="2" charset="-122"/>
                        </a:rPr>
                        <a:t>Email</a:t>
                      </a:r>
                      <a:r>
                        <a:rPr lang="zh-CN" sz="1800" b="1" kern="100">
                          <a:latin typeface="Times New Roman" panose="02020603050405020304"/>
                          <a:ea typeface="宋体" panose="02010600030101010101" pitchFamily="2" charset="-122"/>
                        </a:rPr>
                        <a:t>营销</a:t>
                      </a:r>
                      <a:endParaRPr lang="zh-CN" sz="1800" kern="100">
                        <a:latin typeface="Times New Roman" panose="02020603050405020304"/>
                        <a:ea typeface="宋体"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36726">
                <a:tc>
                  <a:txBody>
                    <a:bodyPr/>
                    <a:lstStyle/>
                    <a:p>
                      <a:pPr algn="ctr">
                        <a:spcAft>
                          <a:spcPts val="0"/>
                        </a:spcAft>
                      </a:pPr>
                      <a:r>
                        <a:rPr lang="zh-CN" sz="1800" kern="100" dirty="0">
                          <a:latin typeface="Times New Roman" panose="02020603050405020304"/>
                          <a:ea typeface="宋体" panose="02010600030101010101" pitchFamily="2" charset="-122"/>
                        </a:rPr>
                        <a:t>主要功能</a:t>
                      </a:r>
                      <a:endParaRPr lang="zh-CN" sz="1800" kern="100" dirty="0">
                        <a:latin typeface="Times New Roman" panose="02020603050405020304"/>
                        <a:ea typeface="宋体"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sz="1800" kern="100" dirty="0">
                          <a:latin typeface="Times New Roman" panose="02020603050405020304"/>
                          <a:ea typeface="宋体" panose="02010600030101010101" pitchFamily="2" charset="-122"/>
                        </a:rPr>
                        <a:t>顾客关系、顾客服务、品牌形象、产品推广、在线调查、资源合作</a:t>
                      </a:r>
                      <a:endParaRPr lang="zh-CN" sz="1800" kern="100" dirty="0">
                        <a:latin typeface="Times New Roman" panose="02020603050405020304"/>
                        <a:ea typeface="宋体" panose="02010600030101010101" pitchFamily="2"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sz="1800" kern="100">
                          <a:latin typeface="Times New Roman" panose="02020603050405020304"/>
                          <a:ea typeface="宋体" panose="02010600030101010101" pitchFamily="2" charset="-122"/>
                        </a:rPr>
                        <a:t>品牌形象、产品推广、在线调查</a:t>
                      </a:r>
                      <a:endParaRPr lang="zh-CN" sz="1800" kern="100">
                        <a:latin typeface="Times New Roman" panose="02020603050405020304"/>
                        <a:ea typeface="宋体" panose="02010600030101010101" pitchFamily="2"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05088">
                <a:tc>
                  <a:txBody>
                    <a:bodyPr/>
                    <a:lstStyle/>
                    <a:p>
                      <a:pPr algn="ctr">
                        <a:spcAft>
                          <a:spcPts val="0"/>
                        </a:spcAft>
                      </a:pPr>
                      <a:r>
                        <a:rPr lang="zh-CN" sz="1800" kern="100">
                          <a:latin typeface="Times New Roman" panose="02020603050405020304"/>
                          <a:ea typeface="宋体" panose="02010600030101010101" pitchFamily="2" charset="-122"/>
                        </a:rPr>
                        <a:t>投入费用</a:t>
                      </a:r>
                      <a:endParaRPr lang="zh-CN" sz="1800" kern="100">
                        <a:latin typeface="Times New Roman" panose="02020603050405020304"/>
                        <a:ea typeface="宋体"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sz="1800" kern="100" dirty="0">
                          <a:latin typeface="Times New Roman" panose="02020603050405020304"/>
                          <a:ea typeface="宋体" panose="02010600030101010101" pitchFamily="2" charset="-122"/>
                        </a:rPr>
                        <a:t>相对固定，取决于日常经营和维护费用，与邮件发送数量无关，用户数量越多，平均费用越低</a:t>
                      </a:r>
                      <a:endParaRPr lang="zh-CN" sz="1800" kern="100" dirty="0">
                        <a:latin typeface="Times New Roman" panose="02020603050405020304"/>
                        <a:ea typeface="宋体" panose="02010600030101010101" pitchFamily="2"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sz="1800" kern="100">
                          <a:latin typeface="Times New Roman" panose="02020603050405020304"/>
                          <a:ea typeface="宋体" panose="02010600030101010101" pitchFamily="2" charset="-122"/>
                        </a:rPr>
                        <a:t>没有日常维护费用，营销费用由邮件发送数量、定位程度等决定，发送数量越多，费用越高</a:t>
                      </a:r>
                      <a:endParaRPr lang="zh-CN" sz="1800" kern="100">
                        <a:latin typeface="Times New Roman" panose="02020603050405020304"/>
                        <a:ea typeface="宋体" panose="02010600030101010101" pitchFamily="2"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05088">
                <a:tc>
                  <a:txBody>
                    <a:bodyPr/>
                    <a:lstStyle/>
                    <a:p>
                      <a:pPr algn="ctr">
                        <a:spcAft>
                          <a:spcPts val="0"/>
                        </a:spcAft>
                      </a:pPr>
                      <a:r>
                        <a:rPr lang="zh-CN" sz="1800" kern="100" dirty="0">
                          <a:latin typeface="Times New Roman" panose="02020603050405020304"/>
                          <a:ea typeface="宋体" panose="02010600030101010101" pitchFamily="2" charset="-122"/>
                        </a:rPr>
                        <a:t>用户</a:t>
                      </a:r>
                      <a:r>
                        <a:rPr lang="zh-CN" sz="1800" kern="100" dirty="0" smtClean="0">
                          <a:latin typeface="Times New Roman" panose="02020603050405020304"/>
                          <a:ea typeface="宋体" panose="02010600030101010101" pitchFamily="2" charset="-122"/>
                        </a:rPr>
                        <a:t>信任</a:t>
                      </a:r>
                      <a:r>
                        <a:rPr lang="zh-CN" sz="1800" kern="100" dirty="0">
                          <a:latin typeface="Times New Roman" panose="02020603050405020304"/>
                          <a:ea typeface="宋体" panose="02010600030101010101" pitchFamily="2" charset="-122"/>
                        </a:rPr>
                        <a:t>程度</a:t>
                      </a:r>
                      <a:endParaRPr lang="zh-CN" sz="1800" kern="100" dirty="0">
                        <a:latin typeface="Times New Roman" panose="02020603050405020304"/>
                        <a:ea typeface="宋体"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sz="1800" kern="100" dirty="0">
                          <a:latin typeface="Times New Roman" panose="02020603050405020304"/>
                          <a:ea typeface="宋体" panose="02010600030101010101" pitchFamily="2" charset="-122"/>
                        </a:rPr>
                        <a:t>用户主动加入，对邮件内容信任程度高</a:t>
                      </a:r>
                      <a:endParaRPr lang="zh-CN" sz="1800" kern="100" dirty="0">
                        <a:latin typeface="Times New Roman" panose="02020603050405020304"/>
                        <a:ea typeface="宋体" panose="02010600030101010101" pitchFamily="2"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sz="1800" kern="100">
                          <a:latin typeface="Times New Roman" panose="02020603050405020304"/>
                          <a:ea typeface="宋体" panose="02010600030101010101" pitchFamily="2" charset="-122"/>
                        </a:rPr>
                        <a:t>邮件为第三方发出，用户对邮件的信任程度取决于服务商的信用、企业自身的品牌、邮件内容等因素</a:t>
                      </a:r>
                      <a:endParaRPr lang="zh-CN" sz="1800" kern="100">
                        <a:latin typeface="Times New Roman" panose="02020603050405020304"/>
                        <a:ea typeface="宋体" panose="02010600030101010101" pitchFamily="2"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3103">
                <a:tc>
                  <a:txBody>
                    <a:bodyPr/>
                    <a:lstStyle/>
                    <a:p>
                      <a:pPr algn="ctr">
                        <a:spcAft>
                          <a:spcPts val="0"/>
                        </a:spcAft>
                      </a:pPr>
                      <a:r>
                        <a:rPr lang="zh-CN" sz="1800" kern="100" dirty="0">
                          <a:latin typeface="Times New Roman" panose="02020603050405020304"/>
                          <a:ea typeface="宋体" panose="02010600030101010101" pitchFamily="2" charset="-122"/>
                        </a:rPr>
                        <a:t>用户</a:t>
                      </a:r>
                      <a:r>
                        <a:rPr lang="zh-CN" sz="1800" kern="100" dirty="0" smtClean="0">
                          <a:latin typeface="Times New Roman" panose="02020603050405020304"/>
                          <a:ea typeface="宋体" panose="02010600030101010101" pitchFamily="2" charset="-122"/>
                        </a:rPr>
                        <a:t>定位程度</a:t>
                      </a:r>
                      <a:endParaRPr lang="zh-CN" sz="1800" kern="100" dirty="0">
                        <a:latin typeface="Times New Roman" panose="02020603050405020304"/>
                        <a:ea typeface="宋体"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sz="1800" kern="100" dirty="0">
                          <a:latin typeface="Times New Roman" panose="02020603050405020304"/>
                          <a:ea typeface="宋体" panose="02010600030101010101" pitchFamily="2" charset="-122"/>
                        </a:rPr>
                        <a:t>较准确</a:t>
                      </a:r>
                      <a:endParaRPr lang="zh-CN" sz="1800" kern="100" dirty="0">
                        <a:latin typeface="Times New Roman" panose="02020603050405020304"/>
                        <a:ea typeface="宋体" panose="02010600030101010101" pitchFamily="2"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sz="1800" kern="100" dirty="0">
                          <a:latin typeface="Times New Roman" panose="02020603050405020304"/>
                          <a:ea typeface="宋体" panose="02010600030101010101" pitchFamily="2" charset="-122"/>
                        </a:rPr>
                        <a:t>取决于服务商邮件列表的质量</a:t>
                      </a:r>
                      <a:endParaRPr lang="zh-CN" sz="1800" kern="100" dirty="0">
                        <a:latin typeface="Times New Roman" panose="02020603050405020304"/>
                        <a:ea typeface="宋体" panose="02010600030101010101" pitchFamily="2"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36726">
                <a:tc>
                  <a:txBody>
                    <a:bodyPr/>
                    <a:lstStyle/>
                    <a:p>
                      <a:pPr algn="ctr">
                        <a:spcAft>
                          <a:spcPts val="0"/>
                        </a:spcAft>
                      </a:pPr>
                      <a:r>
                        <a:rPr lang="zh-CN" sz="1800" kern="100" dirty="0">
                          <a:latin typeface="Times New Roman" panose="02020603050405020304"/>
                          <a:ea typeface="宋体" panose="02010600030101010101" pitchFamily="2" charset="-122"/>
                        </a:rPr>
                        <a:t>获得新用户的能力</a:t>
                      </a:r>
                      <a:endParaRPr lang="zh-CN" sz="1800" kern="100" dirty="0">
                        <a:latin typeface="Times New Roman" panose="02020603050405020304"/>
                        <a:ea typeface="宋体"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sz="1800" kern="100" dirty="0">
                          <a:latin typeface="Times New Roman" panose="02020603050405020304"/>
                          <a:ea typeface="宋体" panose="02010600030101010101" pitchFamily="2" charset="-122"/>
                        </a:rPr>
                        <a:t>用户相对固定，对获得新用户效果不显著</a:t>
                      </a:r>
                      <a:endParaRPr lang="zh-CN" sz="1800" kern="100" dirty="0">
                        <a:latin typeface="Times New Roman" panose="02020603050405020304"/>
                        <a:ea typeface="宋体" panose="02010600030101010101" pitchFamily="2"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sz="1800" kern="100" dirty="0">
                          <a:latin typeface="Times New Roman" panose="02020603050405020304"/>
                          <a:ea typeface="宋体" panose="02010600030101010101" pitchFamily="2" charset="-122"/>
                        </a:rPr>
                        <a:t>可针对新领域的用户进行推广，吸引新用户能力强</a:t>
                      </a:r>
                      <a:endParaRPr lang="zh-CN" sz="1800" kern="100" dirty="0">
                        <a:latin typeface="Times New Roman" panose="02020603050405020304"/>
                        <a:ea typeface="宋体" panose="02010600030101010101" pitchFamily="2"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38493">
                <a:tc>
                  <a:txBody>
                    <a:bodyPr/>
                    <a:lstStyle/>
                    <a:p>
                      <a:pPr algn="ctr">
                        <a:spcAft>
                          <a:spcPts val="0"/>
                        </a:spcAft>
                      </a:pPr>
                      <a:r>
                        <a:rPr lang="zh-CN" sz="1800" kern="100" dirty="0">
                          <a:latin typeface="Times New Roman" panose="02020603050405020304"/>
                          <a:ea typeface="宋体" panose="02010600030101010101" pitchFamily="2" charset="-122"/>
                        </a:rPr>
                        <a:t>用户</a:t>
                      </a:r>
                      <a:r>
                        <a:rPr lang="zh-CN" sz="1800" kern="100" dirty="0" smtClean="0">
                          <a:latin typeface="Times New Roman" panose="02020603050405020304"/>
                          <a:ea typeface="宋体" panose="02010600030101010101" pitchFamily="2" charset="-122"/>
                        </a:rPr>
                        <a:t>资源</a:t>
                      </a:r>
                      <a:r>
                        <a:rPr lang="zh-CN" sz="1800" kern="100" dirty="0">
                          <a:latin typeface="Times New Roman" panose="02020603050405020304"/>
                          <a:ea typeface="宋体" panose="02010600030101010101" pitchFamily="2" charset="-122"/>
                        </a:rPr>
                        <a:t>规模</a:t>
                      </a:r>
                      <a:endParaRPr lang="zh-CN" sz="1800" kern="100" dirty="0">
                        <a:latin typeface="Times New Roman" panose="02020603050405020304"/>
                        <a:ea typeface="宋体"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sz="1800" kern="100" dirty="0">
                          <a:latin typeface="Times New Roman" panose="02020603050405020304"/>
                          <a:ea typeface="宋体" panose="02010600030101010101" pitchFamily="2" charset="-122"/>
                        </a:rPr>
                        <a:t>需要逐步积累，一般内部列表用户数量比较少，无法在很短时间内向大量用户发送信息</a:t>
                      </a:r>
                      <a:endParaRPr lang="zh-CN" sz="1800" kern="100" dirty="0">
                        <a:latin typeface="Times New Roman" panose="02020603050405020304"/>
                        <a:ea typeface="宋体" panose="02010600030101010101" pitchFamily="2"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sz="1800" kern="100" dirty="0">
                          <a:latin typeface="Times New Roman" panose="02020603050405020304"/>
                          <a:ea typeface="宋体" panose="02010600030101010101" pitchFamily="2" charset="-122"/>
                        </a:rPr>
                        <a:t>在预算许可的情况下，可同时向大量用户发送邮件，信息传播覆盖面广</a:t>
                      </a:r>
                      <a:endParaRPr lang="zh-CN" sz="1800" kern="100" dirty="0">
                        <a:latin typeface="Times New Roman" panose="02020603050405020304"/>
                        <a:ea typeface="宋体" panose="02010600030101010101" pitchFamily="2"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50324">
                <a:tc>
                  <a:txBody>
                    <a:bodyPr/>
                    <a:lstStyle/>
                    <a:p>
                      <a:pPr algn="ctr">
                        <a:spcAft>
                          <a:spcPts val="0"/>
                        </a:spcAft>
                      </a:pPr>
                      <a:r>
                        <a:rPr lang="zh-CN" sz="1800" kern="100">
                          <a:latin typeface="Times New Roman" panose="02020603050405020304"/>
                          <a:ea typeface="宋体" panose="02010600030101010101" pitchFamily="2" charset="-122"/>
                        </a:rPr>
                        <a:t>邮件列表维护和内容设计</a:t>
                      </a:r>
                      <a:endParaRPr lang="zh-CN" sz="1800" kern="100">
                        <a:latin typeface="Times New Roman" panose="02020603050405020304"/>
                        <a:ea typeface="宋体"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sz="1800" kern="100">
                          <a:latin typeface="Times New Roman" panose="02020603050405020304"/>
                          <a:ea typeface="宋体" panose="02010600030101010101" pitchFamily="2" charset="-122"/>
                        </a:rPr>
                        <a:t>需要专业人员操作，无法获得专业人士的建议</a:t>
                      </a:r>
                      <a:endParaRPr lang="zh-CN" sz="1800" kern="100">
                        <a:latin typeface="Times New Roman" panose="02020603050405020304"/>
                        <a:ea typeface="宋体" panose="02010600030101010101" pitchFamily="2"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sz="1800" kern="100" dirty="0">
                          <a:latin typeface="Times New Roman" panose="02020603050405020304"/>
                          <a:ea typeface="宋体" panose="02010600030101010101" pitchFamily="2" charset="-122"/>
                        </a:rPr>
                        <a:t>服务商专业人员负责，可对邮件发送、内容设计等提供相应的建议</a:t>
                      </a:r>
                      <a:endParaRPr lang="zh-CN" sz="1800" kern="100" dirty="0">
                        <a:latin typeface="Times New Roman" panose="02020603050405020304"/>
                        <a:ea typeface="宋体" panose="02010600030101010101" pitchFamily="2"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36726">
                <a:tc>
                  <a:txBody>
                    <a:bodyPr/>
                    <a:lstStyle/>
                    <a:p>
                      <a:pPr algn="ctr">
                        <a:spcAft>
                          <a:spcPts val="0"/>
                        </a:spcAft>
                      </a:pPr>
                      <a:r>
                        <a:rPr lang="en-US" sz="1800" kern="100">
                          <a:latin typeface="宋体" panose="02010600030101010101" pitchFamily="2" charset="-122"/>
                          <a:ea typeface="宋体" panose="02010600030101010101" pitchFamily="2" charset="-122"/>
                        </a:rPr>
                        <a:t>Email</a:t>
                      </a:r>
                      <a:r>
                        <a:rPr lang="zh-CN" sz="1800" kern="100">
                          <a:latin typeface="Times New Roman" panose="02020603050405020304"/>
                          <a:ea typeface="宋体" panose="02010600030101010101" pitchFamily="2" charset="-122"/>
                        </a:rPr>
                        <a:t>营销效果</a:t>
                      </a:r>
                      <a:endParaRPr lang="zh-CN" sz="1800" kern="100">
                        <a:latin typeface="Times New Roman" panose="02020603050405020304"/>
                        <a:ea typeface="宋体"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sz="1800" kern="100">
                          <a:latin typeface="Times New Roman" panose="02020603050405020304"/>
                          <a:ea typeface="宋体" panose="02010600030101010101" pitchFamily="2" charset="-122"/>
                        </a:rPr>
                        <a:t>较难准确评价每次邮件发送的效果，需要长期跟踪分析</a:t>
                      </a:r>
                      <a:endParaRPr lang="zh-CN" sz="1800" kern="100">
                        <a:latin typeface="Times New Roman" panose="02020603050405020304"/>
                        <a:ea typeface="宋体" panose="02010600030101010101" pitchFamily="2"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sz="1800" kern="100" dirty="0">
                          <a:latin typeface="Times New Roman" panose="02020603050405020304"/>
                          <a:ea typeface="宋体" panose="02010600030101010101" pitchFamily="2" charset="-122"/>
                        </a:rPr>
                        <a:t>由服务商提供专业分析报告，可快速了解每次活动的效果</a:t>
                      </a:r>
                      <a:endParaRPr lang="zh-CN" sz="1800" kern="100" dirty="0">
                        <a:latin typeface="Times New Roman" panose="02020603050405020304"/>
                        <a:ea typeface="宋体" panose="02010600030101010101" pitchFamily="2"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3" name="矩形 12"/>
          <p:cNvSpPr/>
          <p:nvPr/>
        </p:nvSpPr>
        <p:spPr>
          <a:xfrm>
            <a:off x="7692158" y="758308"/>
            <a:ext cx="3623542" cy="461665"/>
          </a:xfrm>
          <a:prstGeom prst="rect">
            <a:avLst/>
          </a:prstGeom>
          <a:solidFill>
            <a:srgbClr val="FF9900"/>
          </a:solidFill>
        </p:spPr>
        <p:txBody>
          <a:bodyPr wrap="square">
            <a:spAutoFit/>
          </a:bodyPr>
          <a:lstStyle/>
          <a:p>
            <a:r>
              <a:rPr lang="en-US" sz="2400" b="1" dirty="0" smtClean="0">
                <a:latin typeface="+mn-ea"/>
              </a:rPr>
              <a:t>1.Email</a:t>
            </a:r>
            <a:r>
              <a:rPr lang="zh-CN" altLang="en-US" sz="2400" b="1" dirty="0" smtClean="0">
                <a:latin typeface="+mn-ea"/>
              </a:rPr>
              <a:t>营销的基本形式</a:t>
            </a:r>
            <a:endParaRPr lang="zh-CN" altLang="en-US" sz="2400" dirty="0">
              <a:latin typeface="+mn-ea"/>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874"/>
          <p:cNvSpPr>
            <a:spLocks noChangeAspect="1"/>
          </p:cNvSpPr>
          <p:nvPr/>
        </p:nvSpPr>
        <p:spPr bwMode="auto">
          <a:xfrm>
            <a:off x="5242197" y="2497364"/>
            <a:ext cx="2129143" cy="1800000"/>
          </a:xfrm>
          <a:custGeom>
            <a:avLst/>
            <a:gdLst>
              <a:gd name="T0" fmla="*/ 59 w 175"/>
              <a:gd name="T1" fmla="*/ 29 h 148"/>
              <a:gd name="T2" fmla="*/ 59 w 175"/>
              <a:gd name="T3" fmla="*/ 0 h 148"/>
              <a:gd name="T4" fmla="*/ 0 w 175"/>
              <a:gd name="T5" fmla="*/ 49 h 148"/>
              <a:gd name="T6" fmla="*/ 59 w 175"/>
              <a:gd name="T7" fmla="*/ 99 h 148"/>
              <a:gd name="T8" fmla="*/ 59 w 175"/>
              <a:gd name="T9" fmla="*/ 71 h 148"/>
              <a:gd name="T10" fmla="*/ 59 w 175"/>
              <a:gd name="T11" fmla="*/ 148 h 148"/>
              <a:gd name="T12" fmla="*/ 59 w 175"/>
              <a:gd name="T13" fmla="*/ 29 h 148"/>
            </a:gdLst>
            <a:ahLst/>
            <a:cxnLst>
              <a:cxn ang="0">
                <a:pos x="T0" y="T1"/>
              </a:cxn>
              <a:cxn ang="0">
                <a:pos x="T2" y="T3"/>
              </a:cxn>
              <a:cxn ang="0">
                <a:pos x="T4" y="T5"/>
              </a:cxn>
              <a:cxn ang="0">
                <a:pos x="T6" y="T7"/>
              </a:cxn>
              <a:cxn ang="0">
                <a:pos x="T8" y="T9"/>
              </a:cxn>
              <a:cxn ang="0">
                <a:pos x="T10" y="T11"/>
              </a:cxn>
              <a:cxn ang="0">
                <a:pos x="T12" y="T13"/>
              </a:cxn>
            </a:cxnLst>
            <a:rect l="0" t="0" r="r" b="b"/>
            <a:pathLst>
              <a:path w="175" h="148">
                <a:moveTo>
                  <a:pt x="59" y="29"/>
                </a:moveTo>
                <a:cubicBezTo>
                  <a:pt x="59" y="0"/>
                  <a:pt x="59" y="0"/>
                  <a:pt x="59" y="0"/>
                </a:cubicBezTo>
                <a:cubicBezTo>
                  <a:pt x="0" y="49"/>
                  <a:pt x="0" y="49"/>
                  <a:pt x="0" y="49"/>
                </a:cubicBezTo>
                <a:cubicBezTo>
                  <a:pt x="59" y="99"/>
                  <a:pt x="59" y="99"/>
                  <a:pt x="59" y="99"/>
                </a:cubicBezTo>
                <a:cubicBezTo>
                  <a:pt x="59" y="71"/>
                  <a:pt x="59" y="71"/>
                  <a:pt x="59" y="71"/>
                </a:cubicBezTo>
                <a:cubicBezTo>
                  <a:pt x="118" y="79"/>
                  <a:pt x="92" y="114"/>
                  <a:pt x="59" y="148"/>
                </a:cubicBezTo>
                <a:cubicBezTo>
                  <a:pt x="175" y="72"/>
                  <a:pt x="106" y="37"/>
                  <a:pt x="59" y="29"/>
                </a:cubicBezTo>
                <a:close/>
              </a:path>
            </a:pathLst>
          </a:custGeom>
          <a:solidFill>
            <a:srgbClr val="1F487C"/>
          </a:solidFill>
          <a:ln>
            <a:noFill/>
          </a:ln>
        </p:spPr>
        <p:txBody>
          <a:bodyPr vert="horz" wrap="square" lIns="91440" tIns="45720" rIns="91440" bIns="45720" numCol="1" anchor="t" anchorCtr="0" compatLnSpc="1"/>
          <a:lstStyle/>
          <a:p>
            <a:endParaRPr lang="en-US"/>
          </a:p>
        </p:txBody>
      </p:sp>
      <p:sp>
        <p:nvSpPr>
          <p:cNvPr id="8" name="Freeform 874"/>
          <p:cNvSpPr>
            <a:spLocks noChangeAspect="1"/>
          </p:cNvSpPr>
          <p:nvPr/>
        </p:nvSpPr>
        <p:spPr bwMode="auto">
          <a:xfrm flipH="1" flipV="1">
            <a:off x="4552683" y="4297364"/>
            <a:ext cx="2129143" cy="1800000"/>
          </a:xfrm>
          <a:custGeom>
            <a:avLst/>
            <a:gdLst>
              <a:gd name="T0" fmla="*/ 59 w 175"/>
              <a:gd name="T1" fmla="*/ 29 h 148"/>
              <a:gd name="T2" fmla="*/ 59 w 175"/>
              <a:gd name="T3" fmla="*/ 0 h 148"/>
              <a:gd name="T4" fmla="*/ 0 w 175"/>
              <a:gd name="T5" fmla="*/ 49 h 148"/>
              <a:gd name="T6" fmla="*/ 59 w 175"/>
              <a:gd name="T7" fmla="*/ 99 h 148"/>
              <a:gd name="T8" fmla="*/ 59 w 175"/>
              <a:gd name="T9" fmla="*/ 71 h 148"/>
              <a:gd name="T10" fmla="*/ 59 w 175"/>
              <a:gd name="T11" fmla="*/ 148 h 148"/>
              <a:gd name="T12" fmla="*/ 59 w 175"/>
              <a:gd name="T13" fmla="*/ 29 h 148"/>
            </a:gdLst>
            <a:ahLst/>
            <a:cxnLst>
              <a:cxn ang="0">
                <a:pos x="T0" y="T1"/>
              </a:cxn>
              <a:cxn ang="0">
                <a:pos x="T2" y="T3"/>
              </a:cxn>
              <a:cxn ang="0">
                <a:pos x="T4" y="T5"/>
              </a:cxn>
              <a:cxn ang="0">
                <a:pos x="T6" y="T7"/>
              </a:cxn>
              <a:cxn ang="0">
                <a:pos x="T8" y="T9"/>
              </a:cxn>
              <a:cxn ang="0">
                <a:pos x="T10" y="T11"/>
              </a:cxn>
              <a:cxn ang="0">
                <a:pos x="T12" y="T13"/>
              </a:cxn>
            </a:cxnLst>
            <a:rect l="0" t="0" r="r" b="b"/>
            <a:pathLst>
              <a:path w="175" h="148">
                <a:moveTo>
                  <a:pt x="59" y="29"/>
                </a:moveTo>
                <a:cubicBezTo>
                  <a:pt x="59" y="0"/>
                  <a:pt x="59" y="0"/>
                  <a:pt x="59" y="0"/>
                </a:cubicBezTo>
                <a:cubicBezTo>
                  <a:pt x="0" y="49"/>
                  <a:pt x="0" y="49"/>
                  <a:pt x="0" y="49"/>
                </a:cubicBezTo>
                <a:cubicBezTo>
                  <a:pt x="59" y="99"/>
                  <a:pt x="59" y="99"/>
                  <a:pt x="59" y="99"/>
                </a:cubicBezTo>
                <a:cubicBezTo>
                  <a:pt x="59" y="71"/>
                  <a:pt x="59" y="71"/>
                  <a:pt x="59" y="71"/>
                </a:cubicBezTo>
                <a:cubicBezTo>
                  <a:pt x="118" y="79"/>
                  <a:pt x="92" y="114"/>
                  <a:pt x="59" y="148"/>
                </a:cubicBezTo>
                <a:cubicBezTo>
                  <a:pt x="175" y="72"/>
                  <a:pt x="106" y="37"/>
                  <a:pt x="59" y="29"/>
                </a:cubicBezTo>
                <a:close/>
              </a:path>
            </a:pathLst>
          </a:custGeom>
          <a:solidFill>
            <a:srgbClr val="FF9900"/>
          </a:solidFill>
          <a:ln>
            <a:noFill/>
          </a:ln>
        </p:spPr>
        <p:txBody>
          <a:bodyPr vert="horz" wrap="square" lIns="91440" tIns="45720" rIns="91440" bIns="45720" numCol="1" anchor="t" anchorCtr="0" compatLnSpc="1"/>
          <a:lstStyle/>
          <a:p>
            <a:endParaRPr lang="en-US"/>
          </a:p>
        </p:txBody>
      </p:sp>
      <p:sp>
        <p:nvSpPr>
          <p:cNvPr id="9" name="TextBox 17"/>
          <p:cNvSpPr txBox="1"/>
          <p:nvPr/>
        </p:nvSpPr>
        <p:spPr>
          <a:xfrm>
            <a:off x="7371187" y="2497493"/>
            <a:ext cx="1884045" cy="489585"/>
          </a:xfrm>
          <a:prstGeom prst="rect">
            <a:avLst/>
          </a:prstGeom>
          <a:solidFill>
            <a:srgbClr val="FF9900"/>
          </a:solidFill>
        </p:spPr>
        <p:txBody>
          <a:bodyPr wrap="none" lIns="121917" tIns="60958" rIns="121917" bIns="60958" rtlCol="0">
            <a:spAutoFit/>
          </a:bodyPr>
          <a:lstStyle/>
          <a:p>
            <a:r>
              <a:rPr lang="zh-CN" altLang="en-US" sz="2400" b="1" dirty="0" smtClean="0">
                <a:solidFill>
                  <a:schemeClr val="bg1"/>
                </a:solidFill>
              </a:rPr>
              <a:t>     能力</a:t>
            </a:r>
            <a:r>
              <a:rPr lang="zh-CN" altLang="en-US" sz="2400" b="1" dirty="0" smtClean="0">
                <a:solidFill>
                  <a:schemeClr val="bg1"/>
                </a:solidFill>
              </a:rPr>
              <a:t>目标     </a:t>
            </a:r>
            <a:endParaRPr lang="en-US" sz="2400" b="1" dirty="0">
              <a:solidFill>
                <a:schemeClr val="bg1"/>
              </a:solidFill>
            </a:endParaRPr>
          </a:p>
        </p:txBody>
      </p:sp>
      <p:sp>
        <p:nvSpPr>
          <p:cNvPr id="10" name="矩形 9"/>
          <p:cNvSpPr/>
          <p:nvPr/>
        </p:nvSpPr>
        <p:spPr>
          <a:xfrm>
            <a:off x="7280064" y="2921480"/>
            <a:ext cx="4495376" cy="1015663"/>
          </a:xfrm>
          <a:prstGeom prst="rect">
            <a:avLst/>
          </a:prstGeom>
        </p:spPr>
        <p:txBody>
          <a:bodyPr wrap="square">
            <a:spAutoFit/>
          </a:bodyPr>
          <a:lstStyle/>
          <a:p>
            <a:pPr>
              <a:lnSpc>
                <a:spcPct val="150000"/>
              </a:lnSpc>
            </a:pPr>
            <a:r>
              <a:rPr lang="en-US" sz="2000" b="1" dirty="0" smtClean="0"/>
              <a:t>1.</a:t>
            </a:r>
            <a:r>
              <a:rPr lang="zh-CN" altLang="en-US" sz="2000" b="1" dirty="0" smtClean="0"/>
              <a:t>培养网络推广方案制定的能力</a:t>
            </a:r>
            <a:endParaRPr lang="zh-CN" altLang="en-US" sz="2000" dirty="0" smtClean="0"/>
          </a:p>
          <a:p>
            <a:pPr>
              <a:lnSpc>
                <a:spcPct val="150000"/>
              </a:lnSpc>
            </a:pPr>
            <a:r>
              <a:rPr lang="en-US" sz="2000" b="1" dirty="0" smtClean="0"/>
              <a:t>2.</a:t>
            </a:r>
            <a:r>
              <a:rPr lang="zh-CN" altLang="en-US" sz="2000" b="1" dirty="0" smtClean="0"/>
              <a:t>应用搜索引擎等网络推广方法</a:t>
            </a:r>
            <a:endParaRPr lang="zh-CN" altLang="en-US" sz="2000" b="1" dirty="0">
              <a:latin typeface="+mj-ea"/>
              <a:ea typeface="+mj-ea"/>
            </a:endParaRPr>
          </a:p>
        </p:txBody>
      </p:sp>
      <p:sp>
        <p:nvSpPr>
          <p:cNvPr id="11" name="TextBox 17"/>
          <p:cNvSpPr txBox="1"/>
          <p:nvPr/>
        </p:nvSpPr>
        <p:spPr>
          <a:xfrm>
            <a:off x="1490310" y="2731173"/>
            <a:ext cx="2326913" cy="492438"/>
          </a:xfrm>
          <a:prstGeom prst="rect">
            <a:avLst/>
          </a:prstGeom>
          <a:solidFill>
            <a:srgbClr val="1F487C"/>
          </a:solidFill>
        </p:spPr>
        <p:txBody>
          <a:bodyPr wrap="none" lIns="121917" tIns="60958" rIns="121917" bIns="60958" rtlCol="0">
            <a:spAutoFit/>
          </a:bodyPr>
          <a:lstStyle/>
          <a:p>
            <a:pPr algn="r"/>
            <a:r>
              <a:rPr lang="zh-CN" altLang="en-US" sz="2400" b="1" dirty="0" smtClean="0">
                <a:solidFill>
                  <a:schemeClr val="bg1"/>
                </a:solidFill>
              </a:rPr>
              <a:t>     知识目标     </a:t>
            </a:r>
            <a:endParaRPr lang="en-US" sz="2400" b="1" dirty="0">
              <a:solidFill>
                <a:schemeClr val="bg1"/>
              </a:solidFill>
            </a:endParaRPr>
          </a:p>
        </p:txBody>
      </p:sp>
      <p:sp>
        <p:nvSpPr>
          <p:cNvPr id="12" name="矩形 11"/>
          <p:cNvSpPr/>
          <p:nvPr/>
        </p:nvSpPr>
        <p:spPr>
          <a:xfrm>
            <a:off x="612479" y="3681575"/>
            <a:ext cx="4245272" cy="1338828"/>
          </a:xfrm>
          <a:prstGeom prst="rect">
            <a:avLst/>
          </a:prstGeom>
        </p:spPr>
        <p:txBody>
          <a:bodyPr wrap="square">
            <a:spAutoFit/>
          </a:bodyPr>
          <a:lstStyle/>
          <a:p>
            <a:pPr>
              <a:lnSpc>
                <a:spcPct val="150000"/>
              </a:lnSpc>
            </a:pPr>
            <a:r>
              <a:rPr lang="en-US" sz="2000" b="1" dirty="0" smtClean="0"/>
              <a:t>1.</a:t>
            </a:r>
            <a:r>
              <a:rPr lang="zh-CN" altLang="en-US" sz="2000" b="1" dirty="0" smtClean="0"/>
              <a:t>熟悉企业网络推广方案的制定</a:t>
            </a:r>
            <a:endParaRPr lang="zh-CN" altLang="en-US" sz="2000" dirty="0" smtClean="0"/>
          </a:p>
          <a:p>
            <a:pPr>
              <a:lnSpc>
                <a:spcPct val="150000"/>
              </a:lnSpc>
            </a:pPr>
            <a:r>
              <a:rPr lang="en-US" sz="2000" b="1" dirty="0" smtClean="0"/>
              <a:t>2.</a:t>
            </a:r>
            <a:r>
              <a:rPr lang="zh-CN" altLang="en-US" sz="2000" b="1" dirty="0" smtClean="0"/>
              <a:t>了解搜索引擎等推广方式及特点</a:t>
            </a:r>
            <a:endParaRPr lang="zh-CN" altLang="en-US" sz="2000" dirty="0" smtClean="0"/>
          </a:p>
          <a:p>
            <a:pPr algn="r">
              <a:lnSpc>
                <a:spcPct val="150000"/>
              </a:lnSpc>
            </a:pPr>
            <a:r>
              <a:rPr lang="en-US" altLang="zh-CN" sz="1400" i="0" dirty="0" smtClean="0">
                <a:solidFill>
                  <a:srgbClr val="1B2831"/>
                </a:solidFill>
                <a:effectLst/>
                <a:latin typeface="Helvetica" panose="020B0604020202020204" pitchFamily="34" charset="0"/>
              </a:rPr>
              <a:t>. </a:t>
            </a:r>
            <a:endParaRPr lang="zh-CN" altLang="en-US" sz="1400" dirty="0">
              <a:solidFill>
                <a:srgbClr val="1B2831"/>
              </a:solidFill>
            </a:endParaRPr>
          </a:p>
        </p:txBody>
      </p:sp>
      <p:sp>
        <p:nvSpPr>
          <p:cNvPr id="13" name="Freeform 886"/>
          <p:cNvSpPr/>
          <p:nvPr/>
        </p:nvSpPr>
        <p:spPr bwMode="auto">
          <a:xfrm rot="10800000">
            <a:off x="6836799" y="5248164"/>
            <a:ext cx="442913" cy="633413"/>
          </a:xfrm>
          <a:custGeom>
            <a:avLst/>
            <a:gdLst>
              <a:gd name="T0" fmla="*/ 118 w 118"/>
              <a:gd name="T1" fmla="*/ 65 h 169"/>
              <a:gd name="T2" fmla="*/ 109 w 118"/>
              <a:gd name="T3" fmla="*/ 51 h 169"/>
              <a:gd name="T4" fmla="*/ 109 w 118"/>
              <a:gd name="T5" fmla="*/ 51 h 169"/>
              <a:gd name="T6" fmla="*/ 116 w 118"/>
              <a:gd name="T7" fmla="*/ 39 h 169"/>
              <a:gd name="T8" fmla="*/ 107 w 118"/>
              <a:gd name="T9" fmla="*/ 26 h 169"/>
              <a:gd name="T10" fmla="*/ 101 w 118"/>
              <a:gd name="T11" fmla="*/ 26 h 169"/>
              <a:gd name="T12" fmla="*/ 107 w 118"/>
              <a:gd name="T13" fmla="*/ 13 h 169"/>
              <a:gd name="T14" fmla="*/ 99 w 118"/>
              <a:gd name="T15" fmla="*/ 0 h 169"/>
              <a:gd name="T16" fmla="*/ 37 w 118"/>
              <a:gd name="T17" fmla="*/ 0 h 169"/>
              <a:gd name="T18" fmla="*/ 0 w 118"/>
              <a:gd name="T19" fmla="*/ 37 h 169"/>
              <a:gd name="T20" fmla="*/ 0 w 118"/>
              <a:gd name="T21" fmla="*/ 76 h 169"/>
              <a:gd name="T22" fmla="*/ 20 w 118"/>
              <a:gd name="T23" fmla="*/ 107 h 169"/>
              <a:gd name="T24" fmla="*/ 54 w 118"/>
              <a:gd name="T25" fmla="*/ 150 h 169"/>
              <a:gd name="T26" fmla="*/ 54 w 118"/>
              <a:gd name="T27" fmla="*/ 166 h 169"/>
              <a:gd name="T28" fmla="*/ 82 w 118"/>
              <a:gd name="T29" fmla="*/ 143 h 169"/>
              <a:gd name="T30" fmla="*/ 78 w 118"/>
              <a:gd name="T31" fmla="*/ 107 h 169"/>
              <a:gd name="T32" fmla="*/ 100 w 118"/>
              <a:gd name="T33" fmla="*/ 107 h 169"/>
              <a:gd name="T34" fmla="*/ 110 w 118"/>
              <a:gd name="T35" fmla="*/ 92 h 169"/>
              <a:gd name="T36" fmla="*/ 103 w 118"/>
              <a:gd name="T37" fmla="*/ 78 h 169"/>
              <a:gd name="T38" fmla="*/ 109 w 118"/>
              <a:gd name="T39" fmla="*/ 78 h 169"/>
              <a:gd name="T40" fmla="*/ 118 w 118"/>
              <a:gd name="T41" fmla="*/ 65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18" h="169">
                <a:moveTo>
                  <a:pt x="118" y="65"/>
                </a:moveTo>
                <a:cubicBezTo>
                  <a:pt x="118" y="57"/>
                  <a:pt x="117" y="51"/>
                  <a:pt x="109" y="51"/>
                </a:cubicBezTo>
                <a:cubicBezTo>
                  <a:pt x="109" y="51"/>
                  <a:pt x="109" y="51"/>
                  <a:pt x="109" y="51"/>
                </a:cubicBezTo>
                <a:cubicBezTo>
                  <a:pt x="115" y="51"/>
                  <a:pt x="116" y="45"/>
                  <a:pt x="116" y="39"/>
                </a:cubicBezTo>
                <a:cubicBezTo>
                  <a:pt x="116" y="32"/>
                  <a:pt x="115" y="26"/>
                  <a:pt x="107" y="26"/>
                </a:cubicBezTo>
                <a:cubicBezTo>
                  <a:pt x="101" y="26"/>
                  <a:pt x="101" y="26"/>
                  <a:pt x="101" y="26"/>
                </a:cubicBezTo>
                <a:cubicBezTo>
                  <a:pt x="106" y="24"/>
                  <a:pt x="107" y="19"/>
                  <a:pt x="107" y="13"/>
                </a:cubicBezTo>
                <a:cubicBezTo>
                  <a:pt x="107" y="6"/>
                  <a:pt x="106" y="0"/>
                  <a:pt x="99" y="0"/>
                </a:cubicBezTo>
                <a:cubicBezTo>
                  <a:pt x="37" y="0"/>
                  <a:pt x="37" y="0"/>
                  <a:pt x="37" y="0"/>
                </a:cubicBezTo>
                <a:cubicBezTo>
                  <a:pt x="16" y="0"/>
                  <a:pt x="0" y="16"/>
                  <a:pt x="0" y="37"/>
                </a:cubicBezTo>
                <a:cubicBezTo>
                  <a:pt x="0" y="37"/>
                  <a:pt x="0" y="76"/>
                  <a:pt x="0" y="76"/>
                </a:cubicBezTo>
                <a:cubicBezTo>
                  <a:pt x="0" y="91"/>
                  <a:pt x="8" y="102"/>
                  <a:pt x="20" y="107"/>
                </a:cubicBezTo>
                <a:cubicBezTo>
                  <a:pt x="30" y="113"/>
                  <a:pt x="50" y="129"/>
                  <a:pt x="54" y="150"/>
                </a:cubicBezTo>
                <a:cubicBezTo>
                  <a:pt x="54" y="158"/>
                  <a:pt x="54" y="166"/>
                  <a:pt x="54" y="166"/>
                </a:cubicBezTo>
                <a:cubicBezTo>
                  <a:pt x="54" y="166"/>
                  <a:pt x="82" y="169"/>
                  <a:pt x="82" y="143"/>
                </a:cubicBezTo>
                <a:cubicBezTo>
                  <a:pt x="82" y="113"/>
                  <a:pt x="62" y="108"/>
                  <a:pt x="78" y="107"/>
                </a:cubicBezTo>
                <a:cubicBezTo>
                  <a:pt x="100" y="107"/>
                  <a:pt x="100" y="107"/>
                  <a:pt x="100" y="107"/>
                </a:cubicBezTo>
                <a:cubicBezTo>
                  <a:pt x="108" y="107"/>
                  <a:pt x="110" y="100"/>
                  <a:pt x="110" y="92"/>
                </a:cubicBezTo>
                <a:cubicBezTo>
                  <a:pt x="110" y="85"/>
                  <a:pt x="109" y="80"/>
                  <a:pt x="103" y="78"/>
                </a:cubicBezTo>
                <a:cubicBezTo>
                  <a:pt x="109" y="78"/>
                  <a:pt x="109" y="78"/>
                  <a:pt x="109" y="78"/>
                </a:cubicBezTo>
                <a:cubicBezTo>
                  <a:pt x="117" y="78"/>
                  <a:pt x="118" y="72"/>
                  <a:pt x="118" y="65"/>
                </a:cubicBezTo>
                <a:close/>
              </a:path>
            </a:pathLst>
          </a:custGeom>
          <a:solidFill>
            <a:srgbClr val="FF9900"/>
          </a:solidFill>
          <a:ln>
            <a:noFill/>
          </a:ln>
        </p:spPr>
        <p:txBody>
          <a:bodyPr vert="horz" wrap="square" lIns="91440" tIns="45720" rIns="91440" bIns="45720" numCol="1" anchor="t" anchorCtr="0" compatLnSpc="1"/>
          <a:lstStyle/>
          <a:p>
            <a:endParaRPr lang="en-US"/>
          </a:p>
        </p:txBody>
      </p:sp>
      <p:sp>
        <p:nvSpPr>
          <p:cNvPr id="14" name="Freeform 886"/>
          <p:cNvSpPr/>
          <p:nvPr/>
        </p:nvSpPr>
        <p:spPr bwMode="auto">
          <a:xfrm flipH="1" flipV="1">
            <a:off x="4721797" y="2702598"/>
            <a:ext cx="442913" cy="633413"/>
          </a:xfrm>
          <a:custGeom>
            <a:avLst/>
            <a:gdLst>
              <a:gd name="T0" fmla="*/ 118 w 118"/>
              <a:gd name="T1" fmla="*/ 65 h 169"/>
              <a:gd name="T2" fmla="*/ 109 w 118"/>
              <a:gd name="T3" fmla="*/ 51 h 169"/>
              <a:gd name="T4" fmla="*/ 109 w 118"/>
              <a:gd name="T5" fmla="*/ 51 h 169"/>
              <a:gd name="T6" fmla="*/ 116 w 118"/>
              <a:gd name="T7" fmla="*/ 39 h 169"/>
              <a:gd name="T8" fmla="*/ 107 w 118"/>
              <a:gd name="T9" fmla="*/ 26 h 169"/>
              <a:gd name="T10" fmla="*/ 101 w 118"/>
              <a:gd name="T11" fmla="*/ 26 h 169"/>
              <a:gd name="T12" fmla="*/ 107 w 118"/>
              <a:gd name="T13" fmla="*/ 13 h 169"/>
              <a:gd name="T14" fmla="*/ 99 w 118"/>
              <a:gd name="T15" fmla="*/ 0 h 169"/>
              <a:gd name="T16" fmla="*/ 37 w 118"/>
              <a:gd name="T17" fmla="*/ 0 h 169"/>
              <a:gd name="T18" fmla="*/ 0 w 118"/>
              <a:gd name="T19" fmla="*/ 37 h 169"/>
              <a:gd name="T20" fmla="*/ 0 w 118"/>
              <a:gd name="T21" fmla="*/ 76 h 169"/>
              <a:gd name="T22" fmla="*/ 20 w 118"/>
              <a:gd name="T23" fmla="*/ 107 h 169"/>
              <a:gd name="T24" fmla="*/ 54 w 118"/>
              <a:gd name="T25" fmla="*/ 150 h 169"/>
              <a:gd name="T26" fmla="*/ 54 w 118"/>
              <a:gd name="T27" fmla="*/ 166 h 169"/>
              <a:gd name="T28" fmla="*/ 82 w 118"/>
              <a:gd name="T29" fmla="*/ 143 h 169"/>
              <a:gd name="T30" fmla="*/ 78 w 118"/>
              <a:gd name="T31" fmla="*/ 107 h 169"/>
              <a:gd name="T32" fmla="*/ 100 w 118"/>
              <a:gd name="T33" fmla="*/ 107 h 169"/>
              <a:gd name="T34" fmla="*/ 110 w 118"/>
              <a:gd name="T35" fmla="*/ 92 h 169"/>
              <a:gd name="T36" fmla="*/ 103 w 118"/>
              <a:gd name="T37" fmla="*/ 78 h 169"/>
              <a:gd name="T38" fmla="*/ 109 w 118"/>
              <a:gd name="T39" fmla="*/ 78 h 169"/>
              <a:gd name="T40" fmla="*/ 118 w 118"/>
              <a:gd name="T41" fmla="*/ 65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18" h="169">
                <a:moveTo>
                  <a:pt x="118" y="65"/>
                </a:moveTo>
                <a:cubicBezTo>
                  <a:pt x="118" y="57"/>
                  <a:pt x="117" y="51"/>
                  <a:pt x="109" y="51"/>
                </a:cubicBezTo>
                <a:cubicBezTo>
                  <a:pt x="109" y="51"/>
                  <a:pt x="109" y="51"/>
                  <a:pt x="109" y="51"/>
                </a:cubicBezTo>
                <a:cubicBezTo>
                  <a:pt x="115" y="51"/>
                  <a:pt x="116" y="45"/>
                  <a:pt x="116" y="39"/>
                </a:cubicBezTo>
                <a:cubicBezTo>
                  <a:pt x="116" y="32"/>
                  <a:pt x="115" y="26"/>
                  <a:pt x="107" y="26"/>
                </a:cubicBezTo>
                <a:cubicBezTo>
                  <a:pt x="101" y="26"/>
                  <a:pt x="101" y="26"/>
                  <a:pt x="101" y="26"/>
                </a:cubicBezTo>
                <a:cubicBezTo>
                  <a:pt x="106" y="24"/>
                  <a:pt x="107" y="19"/>
                  <a:pt x="107" y="13"/>
                </a:cubicBezTo>
                <a:cubicBezTo>
                  <a:pt x="107" y="6"/>
                  <a:pt x="106" y="0"/>
                  <a:pt x="99" y="0"/>
                </a:cubicBezTo>
                <a:cubicBezTo>
                  <a:pt x="37" y="0"/>
                  <a:pt x="37" y="0"/>
                  <a:pt x="37" y="0"/>
                </a:cubicBezTo>
                <a:cubicBezTo>
                  <a:pt x="16" y="0"/>
                  <a:pt x="0" y="16"/>
                  <a:pt x="0" y="37"/>
                </a:cubicBezTo>
                <a:cubicBezTo>
                  <a:pt x="0" y="37"/>
                  <a:pt x="0" y="76"/>
                  <a:pt x="0" y="76"/>
                </a:cubicBezTo>
                <a:cubicBezTo>
                  <a:pt x="0" y="91"/>
                  <a:pt x="8" y="102"/>
                  <a:pt x="20" y="107"/>
                </a:cubicBezTo>
                <a:cubicBezTo>
                  <a:pt x="30" y="113"/>
                  <a:pt x="50" y="129"/>
                  <a:pt x="54" y="150"/>
                </a:cubicBezTo>
                <a:cubicBezTo>
                  <a:pt x="54" y="158"/>
                  <a:pt x="54" y="166"/>
                  <a:pt x="54" y="166"/>
                </a:cubicBezTo>
                <a:cubicBezTo>
                  <a:pt x="54" y="166"/>
                  <a:pt x="82" y="169"/>
                  <a:pt x="82" y="143"/>
                </a:cubicBezTo>
                <a:cubicBezTo>
                  <a:pt x="82" y="113"/>
                  <a:pt x="62" y="108"/>
                  <a:pt x="78" y="107"/>
                </a:cubicBezTo>
                <a:cubicBezTo>
                  <a:pt x="100" y="107"/>
                  <a:pt x="100" y="107"/>
                  <a:pt x="100" y="107"/>
                </a:cubicBezTo>
                <a:cubicBezTo>
                  <a:pt x="108" y="107"/>
                  <a:pt x="110" y="100"/>
                  <a:pt x="110" y="92"/>
                </a:cubicBezTo>
                <a:cubicBezTo>
                  <a:pt x="110" y="85"/>
                  <a:pt x="109" y="80"/>
                  <a:pt x="103" y="78"/>
                </a:cubicBezTo>
                <a:cubicBezTo>
                  <a:pt x="109" y="78"/>
                  <a:pt x="109" y="78"/>
                  <a:pt x="109" y="78"/>
                </a:cubicBezTo>
                <a:cubicBezTo>
                  <a:pt x="117" y="78"/>
                  <a:pt x="118" y="72"/>
                  <a:pt x="118" y="65"/>
                </a:cubicBezTo>
                <a:close/>
              </a:path>
            </a:pathLst>
          </a:custGeom>
          <a:solidFill>
            <a:srgbClr val="1F487C"/>
          </a:solidFill>
          <a:ln>
            <a:noFill/>
          </a:ln>
        </p:spPr>
        <p:txBody>
          <a:bodyPr vert="horz" wrap="square" lIns="91440" tIns="45720" rIns="91440" bIns="45720" numCol="1" anchor="t" anchorCtr="0" compatLnSpc="1"/>
          <a:lstStyle/>
          <a:p>
            <a:endParaRPr lang="en-US"/>
          </a:p>
        </p:txBody>
      </p:sp>
      <p:sp>
        <p:nvSpPr>
          <p:cNvPr id="15" name="梯形 14"/>
          <p:cNvSpPr/>
          <p:nvPr/>
        </p:nvSpPr>
        <p:spPr>
          <a:xfrm>
            <a:off x="227097" y="343926"/>
            <a:ext cx="3524250" cy="704850"/>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0" y="730344"/>
            <a:ext cx="12192000" cy="869856"/>
          </a:xfrm>
          <a:prstGeom prst="rect">
            <a:avLst/>
          </a:pr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dirty="0" smtClean="0"/>
              <a:t>开展企业网络推广</a:t>
            </a:r>
            <a:r>
              <a:rPr lang="en-US" altLang="zh-CN" sz="1050" dirty="0" smtClean="0">
                <a:solidFill>
                  <a:schemeClr val="bg2">
                    <a:lumMod val="25000"/>
                  </a:schemeClr>
                </a:solidFill>
              </a:rPr>
              <a:t>. </a:t>
            </a:r>
            <a:endParaRPr lang="en-US" altLang="zh-CN" sz="1050" dirty="0">
              <a:solidFill>
                <a:schemeClr val="bg2">
                  <a:lumMod val="25000"/>
                </a:schemeClr>
              </a:solidFill>
            </a:endParaRPr>
          </a:p>
        </p:txBody>
      </p:sp>
      <p:sp>
        <p:nvSpPr>
          <p:cNvPr id="17" name="梯形 16"/>
          <p:cNvSpPr/>
          <p:nvPr/>
        </p:nvSpPr>
        <p:spPr>
          <a:xfrm flipV="1">
            <a:off x="396305" y="343926"/>
            <a:ext cx="3185832" cy="948571"/>
          </a:xfrm>
          <a:prstGeom prst="trapezoid">
            <a:avLst>
              <a:gd name="adj" fmla="val 19870"/>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文本框 14"/>
          <p:cNvSpPr txBox="1"/>
          <p:nvPr/>
        </p:nvSpPr>
        <p:spPr>
          <a:xfrm>
            <a:off x="865388" y="510614"/>
            <a:ext cx="1415773" cy="584775"/>
          </a:xfrm>
          <a:prstGeom prst="rect">
            <a:avLst/>
          </a:prstGeom>
          <a:noFill/>
        </p:spPr>
        <p:txBody>
          <a:bodyPr wrap="none" rtlCol="0">
            <a:spAutoFit/>
          </a:bodyPr>
          <a:lstStyle/>
          <a:p>
            <a:pPr algn="ctr"/>
            <a:r>
              <a:rPr lang="zh-CN" altLang="en-US" sz="3200" b="1" dirty="0" smtClean="0">
                <a:solidFill>
                  <a:schemeClr val="bg1"/>
                </a:solidFill>
              </a:rPr>
              <a:t>项目七</a:t>
            </a:r>
            <a:endParaRPr lang="zh-CN" altLang="en-US" sz="3200" b="1" dirty="0">
              <a:solidFill>
                <a:schemeClr val="bg1"/>
              </a:solidFill>
            </a:endParaRPr>
          </a:p>
        </p:txBody>
      </p:sp>
      <p:sp>
        <p:nvSpPr>
          <p:cNvPr id="2" name="TextBox 17"/>
          <p:cNvSpPr txBox="1"/>
          <p:nvPr/>
        </p:nvSpPr>
        <p:spPr>
          <a:xfrm>
            <a:off x="7371187" y="4530763"/>
            <a:ext cx="1884045" cy="489585"/>
          </a:xfrm>
          <a:prstGeom prst="rect">
            <a:avLst/>
          </a:prstGeom>
          <a:solidFill>
            <a:srgbClr val="FF9900"/>
          </a:solidFill>
        </p:spPr>
        <p:txBody>
          <a:bodyPr wrap="none" lIns="121917" tIns="60958" rIns="121917" bIns="60958" rtlCol="0">
            <a:spAutoFit/>
          </a:bodyPr>
          <a:p>
            <a:r>
              <a:rPr lang="zh-CN" altLang="en-US" sz="2400" b="1" dirty="0" smtClean="0">
                <a:solidFill>
                  <a:schemeClr val="bg1"/>
                </a:solidFill>
              </a:rPr>
              <a:t>     素质</a:t>
            </a:r>
            <a:r>
              <a:rPr lang="zh-CN" altLang="en-US" sz="2400" b="1" dirty="0" smtClean="0">
                <a:solidFill>
                  <a:schemeClr val="bg1"/>
                </a:solidFill>
              </a:rPr>
              <a:t>目标     </a:t>
            </a:r>
            <a:endParaRPr lang="en-US" sz="2400" b="1" dirty="0">
              <a:solidFill>
                <a:schemeClr val="bg1"/>
              </a:solidFill>
            </a:endParaRPr>
          </a:p>
        </p:txBody>
      </p:sp>
      <p:sp>
        <p:nvSpPr>
          <p:cNvPr id="3" name="矩形 2"/>
          <p:cNvSpPr/>
          <p:nvPr/>
        </p:nvSpPr>
        <p:spPr>
          <a:xfrm>
            <a:off x="7496175" y="5354955"/>
            <a:ext cx="4465955" cy="553085"/>
          </a:xfrm>
          <a:prstGeom prst="rect">
            <a:avLst/>
          </a:prstGeom>
        </p:spPr>
        <p:txBody>
          <a:bodyPr wrap="square">
            <a:spAutoFit/>
          </a:bodyPr>
          <a:p>
            <a:pPr>
              <a:lnSpc>
                <a:spcPct val="150000"/>
              </a:lnSpc>
            </a:pPr>
            <a:r>
              <a:rPr sz="2000" b="1" dirty="0" smtClean="0"/>
              <a:t>提高分析问题和解决问题的能力</a:t>
            </a:r>
            <a:endParaRPr sz="2000" b="1" dirty="0" smtClean="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梯形 24"/>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
          <p:cNvSpPr/>
          <p:nvPr/>
        </p:nvSpPr>
        <p:spPr>
          <a:xfrm>
            <a:off x="-1" y="463025"/>
            <a:ext cx="7786689"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梯形 26"/>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框 4"/>
          <p:cNvSpPr txBox="1"/>
          <p:nvPr/>
        </p:nvSpPr>
        <p:spPr>
          <a:xfrm>
            <a:off x="309434" y="282825"/>
            <a:ext cx="1735583" cy="523220"/>
          </a:xfrm>
          <a:prstGeom prst="rect">
            <a:avLst/>
          </a:prstGeom>
          <a:noFill/>
        </p:spPr>
        <p:txBody>
          <a:bodyPr wrap="square" rtlCol="0">
            <a:spAutoFit/>
          </a:bodyPr>
          <a:lstStyle/>
          <a:p>
            <a:pPr algn="ctr"/>
            <a:r>
              <a:rPr lang="zh-CN" altLang="en-US" sz="2800" b="1" dirty="0" smtClean="0">
                <a:solidFill>
                  <a:schemeClr val="bg1"/>
                </a:solidFill>
                <a:latin typeface="+mj-ea"/>
                <a:ea typeface="+mj-ea"/>
              </a:rPr>
              <a:t>任务</a:t>
            </a:r>
            <a:r>
              <a:rPr lang="en-US" altLang="zh-CN" sz="2800" b="1" dirty="0" smtClean="0">
                <a:solidFill>
                  <a:schemeClr val="bg1"/>
                </a:solidFill>
                <a:latin typeface="+mj-ea"/>
                <a:ea typeface="+mj-ea"/>
              </a:rPr>
              <a:t>7.3</a:t>
            </a:r>
            <a:endParaRPr lang="zh-CN" altLang="en-US" sz="2800" b="1" dirty="0">
              <a:solidFill>
                <a:schemeClr val="bg1"/>
              </a:solidFill>
              <a:latin typeface="+mj-ea"/>
              <a:ea typeface="+mj-ea"/>
            </a:endParaRPr>
          </a:p>
        </p:txBody>
      </p:sp>
      <p:sp>
        <p:nvSpPr>
          <p:cNvPr id="20" name="TextBox 17"/>
          <p:cNvSpPr txBox="1"/>
          <p:nvPr/>
        </p:nvSpPr>
        <p:spPr>
          <a:xfrm>
            <a:off x="2205990" y="609181"/>
            <a:ext cx="4466922" cy="492438"/>
          </a:xfrm>
          <a:prstGeom prst="rect">
            <a:avLst/>
          </a:prstGeom>
          <a:noFill/>
        </p:spPr>
        <p:txBody>
          <a:bodyPr wrap="none" lIns="121917" tIns="60958" rIns="121917" bIns="60958" rtlCol="0">
            <a:spAutoFit/>
          </a:bodyPr>
          <a:lstStyle/>
          <a:p>
            <a:r>
              <a:rPr lang="en-US" sz="2400" b="1" dirty="0" smtClean="0">
                <a:solidFill>
                  <a:schemeClr val="bg1"/>
                </a:solidFill>
                <a:latin typeface="+mn-ea"/>
              </a:rPr>
              <a:t>7.</a:t>
            </a:r>
            <a:r>
              <a:rPr lang="en-US" altLang="zh-CN" sz="2400" b="1" dirty="0" smtClean="0">
                <a:solidFill>
                  <a:schemeClr val="bg1"/>
                </a:solidFill>
                <a:latin typeface="+mn-ea"/>
              </a:rPr>
              <a:t>3</a:t>
            </a:r>
            <a:r>
              <a:rPr lang="en-US" sz="2400" b="1" dirty="0" smtClean="0">
                <a:solidFill>
                  <a:schemeClr val="bg1"/>
                </a:solidFill>
                <a:latin typeface="+mn-ea"/>
              </a:rPr>
              <a:t>.</a:t>
            </a:r>
            <a:r>
              <a:rPr lang="en-US" altLang="zh-CN" sz="2400" b="1" dirty="0" smtClean="0">
                <a:solidFill>
                  <a:schemeClr val="bg1"/>
                </a:solidFill>
                <a:latin typeface="+mn-ea"/>
              </a:rPr>
              <a:t>2</a:t>
            </a:r>
            <a:r>
              <a:rPr lang="zh-CN" altLang="en-US" sz="2400" b="1" dirty="0" smtClean="0">
                <a:solidFill>
                  <a:schemeClr val="bg1"/>
                </a:solidFill>
                <a:latin typeface="+mn-ea"/>
              </a:rPr>
              <a:t> </a:t>
            </a:r>
            <a:r>
              <a:rPr lang="zh-CN" altLang="en-US" sz="2400" b="1" dirty="0" smtClean="0">
                <a:solidFill>
                  <a:schemeClr val="bg1"/>
                </a:solidFill>
              </a:rPr>
              <a:t>电子邮件营销的基本形式</a:t>
            </a:r>
            <a:endParaRPr lang="zh-CN" altLang="en-US" sz="2400" dirty="0">
              <a:solidFill>
                <a:schemeClr val="bg1"/>
              </a:solidFill>
              <a:latin typeface="+mn-ea"/>
            </a:endParaRPr>
          </a:p>
        </p:txBody>
      </p:sp>
      <p:sp>
        <p:nvSpPr>
          <p:cNvPr id="13" name="矩形 12"/>
          <p:cNvSpPr/>
          <p:nvPr/>
        </p:nvSpPr>
        <p:spPr>
          <a:xfrm>
            <a:off x="619845" y="1558409"/>
            <a:ext cx="4280767" cy="461665"/>
          </a:xfrm>
          <a:prstGeom prst="rect">
            <a:avLst/>
          </a:prstGeom>
          <a:solidFill>
            <a:srgbClr val="FF9900"/>
          </a:solidFill>
        </p:spPr>
        <p:txBody>
          <a:bodyPr wrap="square">
            <a:spAutoFit/>
          </a:bodyPr>
          <a:lstStyle/>
          <a:p>
            <a:r>
              <a:rPr lang="en-US" altLang="zh-CN" sz="2400" b="1" dirty="0" smtClean="0"/>
              <a:t>2.</a:t>
            </a:r>
            <a:r>
              <a:rPr lang="zh-CN" altLang="en-US" sz="2400" b="1" dirty="0" smtClean="0"/>
              <a:t>开展</a:t>
            </a:r>
            <a:r>
              <a:rPr lang="en-US" sz="2400" b="1" dirty="0" smtClean="0"/>
              <a:t>Email</a:t>
            </a:r>
            <a:r>
              <a:rPr lang="zh-CN" altLang="en-US" sz="2400" b="1" dirty="0" smtClean="0"/>
              <a:t>营销的基础条件</a:t>
            </a:r>
            <a:endParaRPr lang="zh-CN" altLang="en-US" sz="2400" dirty="0">
              <a:latin typeface="+mn-ea"/>
            </a:endParaRPr>
          </a:p>
        </p:txBody>
      </p:sp>
      <p:sp>
        <p:nvSpPr>
          <p:cNvPr id="9" name="圆角矩形 8"/>
          <p:cNvSpPr/>
          <p:nvPr/>
        </p:nvSpPr>
        <p:spPr>
          <a:xfrm>
            <a:off x="1185862" y="2381252"/>
            <a:ext cx="9501187" cy="3533774"/>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en-US" sz="2000" dirty="0" smtClean="0">
                <a:solidFill>
                  <a:schemeClr val="tx1"/>
                </a:solidFill>
              </a:rPr>
              <a:t>⑴</a:t>
            </a:r>
            <a:r>
              <a:rPr lang="zh-CN" altLang="en-US" sz="2000" b="1" dirty="0" smtClean="0">
                <a:solidFill>
                  <a:schemeClr val="tx1"/>
                </a:solidFill>
              </a:rPr>
              <a:t>邮件列表技术基础</a:t>
            </a:r>
            <a:r>
              <a:rPr lang="zh-CN" altLang="en-US" sz="2000" dirty="0" smtClean="0">
                <a:solidFill>
                  <a:schemeClr val="tx1"/>
                </a:solidFill>
              </a:rPr>
              <a:t>：从技术上保证用户加入、退出邮件列表，并实现对用户资料的管理，以及邮件发送和效果跟踪等功能。</a:t>
            </a:r>
            <a:endParaRPr lang="zh-CN" altLang="en-US" sz="2000" dirty="0" smtClean="0">
              <a:solidFill>
                <a:schemeClr val="tx1"/>
              </a:solidFill>
            </a:endParaRPr>
          </a:p>
          <a:p>
            <a:pPr>
              <a:lnSpc>
                <a:spcPct val="150000"/>
              </a:lnSpc>
            </a:pPr>
            <a:r>
              <a:rPr lang="en-US" sz="2000" dirty="0" smtClean="0">
                <a:solidFill>
                  <a:schemeClr val="tx1"/>
                </a:solidFill>
              </a:rPr>
              <a:t>⑵</a:t>
            </a:r>
            <a:r>
              <a:rPr lang="zh-CN" altLang="en-US" sz="2000" b="1" dirty="0" smtClean="0">
                <a:solidFill>
                  <a:schemeClr val="tx1"/>
                </a:solidFill>
              </a:rPr>
              <a:t>用户的</a:t>
            </a:r>
            <a:r>
              <a:rPr lang="en-US" sz="2000" b="1" dirty="0" smtClean="0">
                <a:solidFill>
                  <a:schemeClr val="tx1"/>
                </a:solidFill>
              </a:rPr>
              <a:t>Email</a:t>
            </a:r>
            <a:r>
              <a:rPr lang="zh-CN" altLang="en-US" sz="2000" b="1" dirty="0" smtClean="0">
                <a:solidFill>
                  <a:schemeClr val="tx1"/>
                </a:solidFill>
              </a:rPr>
              <a:t>地址资源</a:t>
            </a:r>
            <a:r>
              <a:rPr lang="zh-CN" altLang="en-US" sz="2000" dirty="0" smtClean="0">
                <a:solidFill>
                  <a:schemeClr val="tx1"/>
                </a:solidFill>
              </a:rPr>
              <a:t>：在用户自愿加入邮件列表的前提下，获得足够多的用户</a:t>
            </a:r>
            <a:r>
              <a:rPr lang="en-US" sz="2000" dirty="0" smtClean="0">
                <a:solidFill>
                  <a:schemeClr val="tx1"/>
                </a:solidFill>
              </a:rPr>
              <a:t>Email</a:t>
            </a:r>
            <a:r>
              <a:rPr lang="zh-CN" altLang="en-US" sz="2000" dirty="0" smtClean="0">
                <a:solidFill>
                  <a:schemeClr val="tx1"/>
                </a:solidFill>
              </a:rPr>
              <a:t>地址资源，是</a:t>
            </a:r>
            <a:r>
              <a:rPr lang="en-US" sz="2000" dirty="0" smtClean="0">
                <a:solidFill>
                  <a:schemeClr val="tx1"/>
                </a:solidFill>
              </a:rPr>
              <a:t>Email</a:t>
            </a:r>
            <a:r>
              <a:rPr lang="zh-CN" altLang="en-US" sz="2000" dirty="0" smtClean="0">
                <a:solidFill>
                  <a:schemeClr val="tx1"/>
                </a:solidFill>
              </a:rPr>
              <a:t>营销发挥作用的必要条件。</a:t>
            </a:r>
            <a:endParaRPr lang="zh-CN" altLang="en-US" sz="2000" dirty="0" smtClean="0">
              <a:solidFill>
                <a:schemeClr val="tx1"/>
              </a:solidFill>
            </a:endParaRPr>
          </a:p>
          <a:p>
            <a:pPr>
              <a:lnSpc>
                <a:spcPct val="150000"/>
              </a:lnSpc>
            </a:pPr>
            <a:r>
              <a:rPr lang="en-US" sz="2000" dirty="0" smtClean="0">
                <a:solidFill>
                  <a:schemeClr val="tx1"/>
                </a:solidFill>
              </a:rPr>
              <a:t>⑶</a:t>
            </a:r>
            <a:r>
              <a:rPr lang="zh-CN" altLang="en-US" sz="2000" b="1" dirty="0" smtClean="0">
                <a:solidFill>
                  <a:schemeClr val="tx1"/>
                </a:solidFill>
              </a:rPr>
              <a:t>邮件列表内容</a:t>
            </a:r>
            <a:r>
              <a:rPr lang="zh-CN" altLang="en-US" sz="2000" dirty="0" smtClean="0">
                <a:solidFill>
                  <a:schemeClr val="tx1"/>
                </a:solidFill>
              </a:rPr>
              <a:t>：营销信息是通过电子邮件向用户发送的，邮件的内容对用户有价值才能引起用户的关注，有效的内容设计是</a:t>
            </a:r>
            <a:r>
              <a:rPr lang="en-US" sz="2000" dirty="0" smtClean="0">
                <a:solidFill>
                  <a:schemeClr val="tx1"/>
                </a:solidFill>
              </a:rPr>
              <a:t>Email</a:t>
            </a:r>
            <a:r>
              <a:rPr lang="zh-CN" altLang="en-US" sz="2000" dirty="0" smtClean="0">
                <a:solidFill>
                  <a:schemeClr val="tx1"/>
                </a:solidFill>
              </a:rPr>
              <a:t>营销发挥作用的基本前提。</a:t>
            </a:r>
            <a:endParaRPr lang="zh-CN" altLang="en-US" sz="2000" dirty="0">
              <a:solidFill>
                <a:schemeClr val="tx1"/>
              </a:solidFill>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梯形 24"/>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
          <p:cNvSpPr/>
          <p:nvPr/>
        </p:nvSpPr>
        <p:spPr>
          <a:xfrm>
            <a:off x="-1" y="463025"/>
            <a:ext cx="7786689"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梯形 26"/>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框 4"/>
          <p:cNvSpPr txBox="1"/>
          <p:nvPr/>
        </p:nvSpPr>
        <p:spPr>
          <a:xfrm>
            <a:off x="309434" y="282825"/>
            <a:ext cx="1735583" cy="523220"/>
          </a:xfrm>
          <a:prstGeom prst="rect">
            <a:avLst/>
          </a:prstGeom>
          <a:noFill/>
        </p:spPr>
        <p:txBody>
          <a:bodyPr wrap="square" rtlCol="0">
            <a:spAutoFit/>
          </a:bodyPr>
          <a:lstStyle/>
          <a:p>
            <a:pPr algn="ctr"/>
            <a:r>
              <a:rPr lang="zh-CN" altLang="en-US" sz="2800" b="1" dirty="0" smtClean="0">
                <a:solidFill>
                  <a:schemeClr val="bg1"/>
                </a:solidFill>
                <a:latin typeface="+mj-ea"/>
                <a:ea typeface="+mj-ea"/>
              </a:rPr>
              <a:t>任务</a:t>
            </a:r>
            <a:r>
              <a:rPr lang="en-US" altLang="zh-CN" sz="2800" b="1" dirty="0" smtClean="0">
                <a:solidFill>
                  <a:schemeClr val="bg1"/>
                </a:solidFill>
                <a:latin typeface="+mj-ea"/>
                <a:ea typeface="+mj-ea"/>
              </a:rPr>
              <a:t>7.3</a:t>
            </a:r>
            <a:endParaRPr lang="zh-CN" altLang="en-US" sz="2800" b="1" dirty="0">
              <a:solidFill>
                <a:schemeClr val="bg1"/>
              </a:solidFill>
              <a:latin typeface="+mj-ea"/>
              <a:ea typeface="+mj-ea"/>
            </a:endParaRPr>
          </a:p>
        </p:txBody>
      </p:sp>
      <p:sp>
        <p:nvSpPr>
          <p:cNvPr id="20" name="TextBox 17"/>
          <p:cNvSpPr txBox="1"/>
          <p:nvPr/>
        </p:nvSpPr>
        <p:spPr>
          <a:xfrm>
            <a:off x="2205990" y="609181"/>
            <a:ext cx="4466922" cy="492438"/>
          </a:xfrm>
          <a:prstGeom prst="rect">
            <a:avLst/>
          </a:prstGeom>
          <a:noFill/>
        </p:spPr>
        <p:txBody>
          <a:bodyPr wrap="none" lIns="121917" tIns="60958" rIns="121917" bIns="60958" rtlCol="0">
            <a:spAutoFit/>
          </a:bodyPr>
          <a:lstStyle/>
          <a:p>
            <a:r>
              <a:rPr lang="en-US" sz="2400" b="1" dirty="0" smtClean="0">
                <a:solidFill>
                  <a:schemeClr val="bg1"/>
                </a:solidFill>
                <a:latin typeface="+mn-ea"/>
              </a:rPr>
              <a:t>7.</a:t>
            </a:r>
            <a:r>
              <a:rPr lang="en-US" altLang="zh-CN" sz="2400" b="1" dirty="0" smtClean="0">
                <a:solidFill>
                  <a:schemeClr val="bg1"/>
                </a:solidFill>
                <a:latin typeface="+mn-ea"/>
              </a:rPr>
              <a:t>3</a:t>
            </a:r>
            <a:r>
              <a:rPr lang="en-US" sz="2400" b="1" dirty="0" smtClean="0">
                <a:solidFill>
                  <a:schemeClr val="bg1"/>
                </a:solidFill>
                <a:latin typeface="+mn-ea"/>
              </a:rPr>
              <a:t>.</a:t>
            </a:r>
            <a:r>
              <a:rPr lang="en-US" altLang="zh-CN" sz="2400" b="1" dirty="0" smtClean="0">
                <a:solidFill>
                  <a:schemeClr val="bg1"/>
                </a:solidFill>
                <a:latin typeface="+mn-ea"/>
              </a:rPr>
              <a:t>2</a:t>
            </a:r>
            <a:r>
              <a:rPr lang="zh-CN" altLang="en-US" sz="2400" b="1" dirty="0" smtClean="0">
                <a:solidFill>
                  <a:schemeClr val="bg1"/>
                </a:solidFill>
                <a:latin typeface="+mn-ea"/>
              </a:rPr>
              <a:t> </a:t>
            </a:r>
            <a:r>
              <a:rPr lang="zh-CN" altLang="en-US" sz="2400" b="1" dirty="0" smtClean="0">
                <a:solidFill>
                  <a:schemeClr val="bg1"/>
                </a:solidFill>
              </a:rPr>
              <a:t>电子邮件营销的基本形式</a:t>
            </a:r>
            <a:endParaRPr lang="zh-CN" altLang="en-US" sz="2400" dirty="0">
              <a:solidFill>
                <a:schemeClr val="bg1"/>
              </a:solidFill>
              <a:latin typeface="+mn-ea"/>
            </a:endParaRPr>
          </a:p>
        </p:txBody>
      </p:sp>
      <p:sp>
        <p:nvSpPr>
          <p:cNvPr id="13" name="矩形 12"/>
          <p:cNvSpPr/>
          <p:nvPr/>
        </p:nvSpPr>
        <p:spPr>
          <a:xfrm>
            <a:off x="734145" y="1701284"/>
            <a:ext cx="3280641" cy="461665"/>
          </a:xfrm>
          <a:prstGeom prst="rect">
            <a:avLst/>
          </a:prstGeom>
          <a:solidFill>
            <a:srgbClr val="FF9900"/>
          </a:solidFill>
        </p:spPr>
        <p:txBody>
          <a:bodyPr wrap="square">
            <a:spAutoFit/>
          </a:bodyPr>
          <a:lstStyle/>
          <a:p>
            <a:r>
              <a:rPr lang="en-US" altLang="zh-CN" sz="2400" dirty="0" smtClean="0">
                <a:latin typeface="+mn-ea"/>
              </a:rPr>
              <a:t>3.</a:t>
            </a:r>
            <a:r>
              <a:rPr lang="zh-CN" altLang="en-US" sz="2400" b="1" dirty="0" smtClean="0"/>
              <a:t>邮件列表的技术基础</a:t>
            </a:r>
            <a:endParaRPr lang="zh-CN" altLang="en-US" sz="2400" dirty="0">
              <a:latin typeface="+mn-ea"/>
            </a:endParaRPr>
          </a:p>
        </p:txBody>
      </p:sp>
      <p:sp>
        <p:nvSpPr>
          <p:cNvPr id="9" name="圆角矩形 8"/>
          <p:cNvSpPr/>
          <p:nvPr/>
        </p:nvSpPr>
        <p:spPr>
          <a:xfrm>
            <a:off x="257176" y="2828925"/>
            <a:ext cx="5429249" cy="3228976"/>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en-US" sz="2400" dirty="0" smtClean="0">
                <a:solidFill>
                  <a:schemeClr val="tx1"/>
                </a:solidFill>
              </a:rPr>
              <a:t>⑴</a:t>
            </a:r>
            <a:r>
              <a:rPr lang="zh-CN" altLang="en-US" sz="2400" dirty="0" smtClean="0">
                <a:solidFill>
                  <a:schemeClr val="tx1"/>
                </a:solidFill>
              </a:rPr>
              <a:t>建立邮件列表发行系统。</a:t>
            </a:r>
            <a:endParaRPr lang="zh-CN" altLang="en-US" sz="2400" dirty="0" smtClean="0">
              <a:solidFill>
                <a:schemeClr val="tx1"/>
              </a:solidFill>
            </a:endParaRPr>
          </a:p>
          <a:p>
            <a:pPr>
              <a:lnSpc>
                <a:spcPct val="150000"/>
              </a:lnSpc>
            </a:pPr>
            <a:r>
              <a:rPr lang="en-US" sz="2400" dirty="0" smtClean="0">
                <a:solidFill>
                  <a:schemeClr val="tx1"/>
                </a:solidFill>
              </a:rPr>
              <a:t>⑵</a:t>
            </a:r>
            <a:r>
              <a:rPr lang="zh-CN" altLang="en-US" sz="2400" dirty="0" smtClean="0">
                <a:solidFill>
                  <a:schemeClr val="tx1"/>
                </a:solidFill>
              </a:rPr>
              <a:t>选择第三方的邮件列表发行平台。</a:t>
            </a:r>
            <a:endParaRPr lang="zh-CN" altLang="en-US" sz="2400" dirty="0" smtClean="0">
              <a:solidFill>
                <a:schemeClr val="tx1"/>
              </a:solidFill>
            </a:endParaRPr>
          </a:p>
          <a:p>
            <a:pPr>
              <a:lnSpc>
                <a:spcPct val="150000"/>
              </a:lnSpc>
            </a:pPr>
            <a:r>
              <a:rPr lang="en-US" sz="2400" dirty="0" smtClean="0">
                <a:solidFill>
                  <a:schemeClr val="tx1"/>
                </a:solidFill>
              </a:rPr>
              <a:t>⑶</a:t>
            </a:r>
            <a:r>
              <a:rPr lang="zh-CN" altLang="en-US" sz="2400" dirty="0" smtClean="0">
                <a:solidFill>
                  <a:schemeClr val="tx1"/>
                </a:solidFill>
              </a:rPr>
              <a:t>选择专业发行平台需要考虑的问题。</a:t>
            </a:r>
            <a:endParaRPr lang="zh-CN" altLang="en-US" sz="2400" dirty="0">
              <a:solidFill>
                <a:schemeClr val="tx1"/>
              </a:solidFill>
            </a:endParaRPr>
          </a:p>
        </p:txBody>
      </p:sp>
      <p:sp>
        <p:nvSpPr>
          <p:cNvPr id="10" name="矩形 9"/>
          <p:cNvSpPr/>
          <p:nvPr/>
        </p:nvSpPr>
        <p:spPr>
          <a:xfrm>
            <a:off x="6558683" y="1725097"/>
            <a:ext cx="3885480" cy="461665"/>
          </a:xfrm>
          <a:prstGeom prst="rect">
            <a:avLst/>
          </a:prstGeom>
          <a:solidFill>
            <a:srgbClr val="FF9900"/>
          </a:solidFill>
        </p:spPr>
        <p:txBody>
          <a:bodyPr wrap="square">
            <a:spAutoFit/>
          </a:bodyPr>
          <a:lstStyle/>
          <a:p>
            <a:r>
              <a:rPr lang="en-US" sz="2400" b="1" dirty="0" smtClean="0"/>
              <a:t>4. Email</a:t>
            </a:r>
            <a:r>
              <a:rPr lang="zh-CN" altLang="en-US" sz="2400" b="1" dirty="0" smtClean="0"/>
              <a:t>地址资源的获取</a:t>
            </a:r>
            <a:endParaRPr lang="zh-CN" altLang="en-US" sz="2400" dirty="0"/>
          </a:p>
        </p:txBody>
      </p:sp>
      <p:sp>
        <p:nvSpPr>
          <p:cNvPr id="11" name="圆角矩形 10"/>
          <p:cNvSpPr/>
          <p:nvPr/>
        </p:nvSpPr>
        <p:spPr>
          <a:xfrm>
            <a:off x="6438901" y="2557463"/>
            <a:ext cx="4691061" cy="3581401"/>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3500"/>
              </a:lnSpc>
            </a:pPr>
            <a:r>
              <a:rPr lang="en-US" sz="2400" dirty="0" smtClean="0">
                <a:solidFill>
                  <a:schemeClr val="tx1"/>
                </a:solidFill>
                <a:latin typeface="+mn-ea"/>
              </a:rPr>
              <a:t>⑴</a:t>
            </a:r>
            <a:r>
              <a:rPr lang="zh-CN" altLang="en-US" sz="2400" dirty="0" smtClean="0">
                <a:solidFill>
                  <a:schemeClr val="tx1"/>
                </a:solidFill>
                <a:latin typeface="+mn-ea"/>
              </a:rPr>
              <a:t>充分利用网站的推广功能。</a:t>
            </a:r>
            <a:endParaRPr lang="zh-CN" altLang="en-US" sz="2400" dirty="0" smtClean="0">
              <a:solidFill>
                <a:schemeClr val="tx1"/>
              </a:solidFill>
              <a:latin typeface="+mn-ea"/>
            </a:endParaRPr>
          </a:p>
          <a:p>
            <a:pPr>
              <a:lnSpc>
                <a:spcPts val="3500"/>
              </a:lnSpc>
            </a:pPr>
            <a:r>
              <a:rPr lang="en-US" sz="2400" dirty="0" smtClean="0">
                <a:solidFill>
                  <a:schemeClr val="tx1"/>
                </a:solidFill>
                <a:latin typeface="+mn-ea"/>
              </a:rPr>
              <a:t>⑵</a:t>
            </a:r>
            <a:r>
              <a:rPr lang="zh-CN" altLang="en-US" sz="2400" dirty="0" smtClean="0">
                <a:solidFill>
                  <a:schemeClr val="tx1"/>
                </a:solidFill>
                <a:latin typeface="+mn-ea"/>
              </a:rPr>
              <a:t>合理挖掘现有用户的资源。</a:t>
            </a:r>
            <a:endParaRPr lang="zh-CN" altLang="en-US" sz="2400" dirty="0" smtClean="0">
              <a:solidFill>
                <a:schemeClr val="tx1"/>
              </a:solidFill>
              <a:latin typeface="+mn-ea"/>
            </a:endParaRPr>
          </a:p>
          <a:p>
            <a:pPr>
              <a:lnSpc>
                <a:spcPts val="3500"/>
              </a:lnSpc>
            </a:pPr>
            <a:r>
              <a:rPr lang="en-US" sz="2400" dirty="0" smtClean="0">
                <a:solidFill>
                  <a:schemeClr val="tx1"/>
                </a:solidFill>
                <a:latin typeface="+mn-ea"/>
              </a:rPr>
              <a:t>⑶</a:t>
            </a:r>
            <a:r>
              <a:rPr lang="zh-CN" altLang="en-US" sz="2400" dirty="0" smtClean="0">
                <a:solidFill>
                  <a:schemeClr val="tx1"/>
                </a:solidFill>
                <a:latin typeface="+mn-ea"/>
              </a:rPr>
              <a:t>提供部分奖励措施。</a:t>
            </a:r>
            <a:endParaRPr lang="zh-CN" altLang="en-US" sz="2400" dirty="0" smtClean="0">
              <a:solidFill>
                <a:schemeClr val="tx1"/>
              </a:solidFill>
              <a:latin typeface="+mn-ea"/>
            </a:endParaRPr>
          </a:p>
          <a:p>
            <a:pPr>
              <a:lnSpc>
                <a:spcPts val="3500"/>
              </a:lnSpc>
            </a:pPr>
            <a:r>
              <a:rPr lang="en-US" sz="2400" dirty="0" smtClean="0">
                <a:solidFill>
                  <a:schemeClr val="tx1"/>
                </a:solidFill>
                <a:latin typeface="+mn-ea"/>
              </a:rPr>
              <a:t>⑷</a:t>
            </a:r>
            <a:r>
              <a:rPr lang="zh-CN" altLang="en-US" sz="2400" dirty="0" smtClean="0">
                <a:solidFill>
                  <a:schemeClr val="tx1"/>
                </a:solidFill>
                <a:latin typeface="+mn-ea"/>
              </a:rPr>
              <a:t>可以向朋友、同行推荐。</a:t>
            </a:r>
            <a:endParaRPr lang="zh-CN" altLang="en-US" sz="2400" dirty="0" smtClean="0">
              <a:solidFill>
                <a:schemeClr val="tx1"/>
              </a:solidFill>
              <a:latin typeface="+mn-ea"/>
            </a:endParaRPr>
          </a:p>
          <a:p>
            <a:pPr>
              <a:lnSpc>
                <a:spcPts val="3500"/>
              </a:lnSpc>
            </a:pPr>
            <a:r>
              <a:rPr lang="en-US" sz="2400" dirty="0" smtClean="0">
                <a:solidFill>
                  <a:schemeClr val="tx1"/>
                </a:solidFill>
                <a:latin typeface="+mn-ea"/>
              </a:rPr>
              <a:t>⑸</a:t>
            </a:r>
            <a:r>
              <a:rPr lang="zh-CN" altLang="en-US" sz="2400" dirty="0" smtClean="0">
                <a:solidFill>
                  <a:schemeClr val="tx1"/>
                </a:solidFill>
                <a:latin typeface="+mn-ea"/>
              </a:rPr>
              <a:t>其它网站或邮件列表的推荐。</a:t>
            </a:r>
            <a:endParaRPr lang="zh-CN" altLang="en-US" sz="2400" dirty="0" smtClean="0">
              <a:solidFill>
                <a:schemeClr val="tx1"/>
              </a:solidFill>
              <a:latin typeface="+mn-ea"/>
            </a:endParaRPr>
          </a:p>
          <a:p>
            <a:pPr>
              <a:lnSpc>
                <a:spcPts val="3500"/>
              </a:lnSpc>
            </a:pPr>
            <a:r>
              <a:rPr lang="en-US" sz="2400" dirty="0" smtClean="0">
                <a:solidFill>
                  <a:schemeClr val="tx1"/>
                </a:solidFill>
                <a:latin typeface="+mn-ea"/>
              </a:rPr>
              <a:t>⑹</a:t>
            </a:r>
            <a:r>
              <a:rPr lang="zh-CN" altLang="en-US" sz="2400" dirty="0" smtClean="0">
                <a:solidFill>
                  <a:schemeClr val="tx1"/>
                </a:solidFill>
                <a:latin typeface="+mn-ea"/>
              </a:rPr>
              <a:t>为邮件列表提供多订阅渠道。</a:t>
            </a:r>
            <a:endParaRPr lang="zh-CN" altLang="en-US" sz="2400" dirty="0" smtClean="0">
              <a:solidFill>
                <a:schemeClr val="tx1"/>
              </a:solidFill>
              <a:latin typeface="+mn-ea"/>
            </a:endParaRPr>
          </a:p>
          <a:p>
            <a:pPr>
              <a:lnSpc>
                <a:spcPts val="3500"/>
              </a:lnSpc>
            </a:pPr>
            <a:r>
              <a:rPr lang="en-US" sz="2400" dirty="0" smtClean="0">
                <a:solidFill>
                  <a:schemeClr val="tx1"/>
                </a:solidFill>
                <a:latin typeface="+mn-ea"/>
              </a:rPr>
              <a:t>⑺</a:t>
            </a:r>
            <a:r>
              <a:rPr lang="zh-CN" altLang="en-US" sz="2400" dirty="0" smtClean="0">
                <a:solidFill>
                  <a:schemeClr val="tx1"/>
                </a:solidFill>
                <a:latin typeface="+mn-ea"/>
              </a:rPr>
              <a:t>请求邮件列表服务商的推荐。 </a:t>
            </a:r>
            <a:endParaRPr lang="zh-CN" altLang="en-US" sz="2400" dirty="0">
              <a:solidFill>
                <a:schemeClr val="tx1"/>
              </a:solidFill>
              <a:latin typeface="+mn-ea"/>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梯形 24"/>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
          <p:cNvSpPr/>
          <p:nvPr/>
        </p:nvSpPr>
        <p:spPr>
          <a:xfrm>
            <a:off x="-1" y="463025"/>
            <a:ext cx="7786689"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梯形 26"/>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框 4"/>
          <p:cNvSpPr txBox="1"/>
          <p:nvPr/>
        </p:nvSpPr>
        <p:spPr>
          <a:xfrm>
            <a:off x="309434" y="282825"/>
            <a:ext cx="1735583" cy="523220"/>
          </a:xfrm>
          <a:prstGeom prst="rect">
            <a:avLst/>
          </a:prstGeom>
          <a:noFill/>
        </p:spPr>
        <p:txBody>
          <a:bodyPr wrap="square" rtlCol="0">
            <a:spAutoFit/>
          </a:bodyPr>
          <a:lstStyle/>
          <a:p>
            <a:pPr algn="ctr"/>
            <a:r>
              <a:rPr lang="zh-CN" altLang="en-US" sz="2800" b="1" dirty="0" smtClean="0">
                <a:solidFill>
                  <a:schemeClr val="bg1"/>
                </a:solidFill>
                <a:latin typeface="+mj-ea"/>
                <a:ea typeface="+mj-ea"/>
              </a:rPr>
              <a:t>任务</a:t>
            </a:r>
            <a:r>
              <a:rPr lang="en-US" altLang="zh-CN" sz="2800" b="1" dirty="0" smtClean="0">
                <a:solidFill>
                  <a:schemeClr val="bg1"/>
                </a:solidFill>
                <a:latin typeface="+mj-ea"/>
                <a:ea typeface="+mj-ea"/>
              </a:rPr>
              <a:t>7.3</a:t>
            </a:r>
            <a:endParaRPr lang="zh-CN" altLang="en-US" sz="2800" b="1" dirty="0">
              <a:solidFill>
                <a:schemeClr val="bg1"/>
              </a:solidFill>
              <a:latin typeface="+mj-ea"/>
              <a:ea typeface="+mj-ea"/>
            </a:endParaRPr>
          </a:p>
        </p:txBody>
      </p:sp>
      <p:sp>
        <p:nvSpPr>
          <p:cNvPr id="20" name="TextBox 17"/>
          <p:cNvSpPr txBox="1"/>
          <p:nvPr/>
        </p:nvSpPr>
        <p:spPr>
          <a:xfrm>
            <a:off x="2205990" y="609181"/>
            <a:ext cx="4466922" cy="492438"/>
          </a:xfrm>
          <a:prstGeom prst="rect">
            <a:avLst/>
          </a:prstGeom>
          <a:noFill/>
        </p:spPr>
        <p:txBody>
          <a:bodyPr wrap="none" lIns="121917" tIns="60958" rIns="121917" bIns="60958" rtlCol="0">
            <a:spAutoFit/>
          </a:bodyPr>
          <a:lstStyle/>
          <a:p>
            <a:r>
              <a:rPr lang="en-US" sz="2400" b="1" dirty="0" smtClean="0">
                <a:solidFill>
                  <a:schemeClr val="bg1"/>
                </a:solidFill>
                <a:latin typeface="+mn-ea"/>
              </a:rPr>
              <a:t>7.</a:t>
            </a:r>
            <a:r>
              <a:rPr lang="en-US" altLang="zh-CN" sz="2400" b="1" dirty="0" smtClean="0">
                <a:solidFill>
                  <a:schemeClr val="bg1"/>
                </a:solidFill>
                <a:latin typeface="+mn-ea"/>
              </a:rPr>
              <a:t>3</a:t>
            </a:r>
            <a:r>
              <a:rPr lang="en-US" sz="2400" b="1" dirty="0" smtClean="0">
                <a:solidFill>
                  <a:schemeClr val="bg1"/>
                </a:solidFill>
                <a:latin typeface="+mn-ea"/>
              </a:rPr>
              <a:t>.</a:t>
            </a:r>
            <a:r>
              <a:rPr lang="en-US" altLang="zh-CN" sz="2400" b="1" dirty="0" smtClean="0">
                <a:solidFill>
                  <a:schemeClr val="bg1"/>
                </a:solidFill>
                <a:latin typeface="+mn-ea"/>
              </a:rPr>
              <a:t>2</a:t>
            </a:r>
            <a:r>
              <a:rPr lang="zh-CN" altLang="en-US" sz="2400" b="1" dirty="0" smtClean="0">
                <a:solidFill>
                  <a:schemeClr val="bg1"/>
                </a:solidFill>
                <a:latin typeface="+mn-ea"/>
              </a:rPr>
              <a:t> </a:t>
            </a:r>
            <a:r>
              <a:rPr lang="zh-CN" altLang="en-US" sz="2400" b="1" dirty="0" smtClean="0">
                <a:solidFill>
                  <a:schemeClr val="bg1"/>
                </a:solidFill>
              </a:rPr>
              <a:t>电子邮件营销的基本形式</a:t>
            </a:r>
            <a:endParaRPr lang="zh-CN" altLang="en-US" sz="2400" dirty="0">
              <a:solidFill>
                <a:schemeClr val="bg1"/>
              </a:solidFill>
              <a:latin typeface="+mn-ea"/>
            </a:endParaRPr>
          </a:p>
        </p:txBody>
      </p:sp>
      <p:sp>
        <p:nvSpPr>
          <p:cNvPr id="13" name="矩形 12"/>
          <p:cNvSpPr/>
          <p:nvPr/>
        </p:nvSpPr>
        <p:spPr>
          <a:xfrm>
            <a:off x="734145" y="1701284"/>
            <a:ext cx="3280641" cy="461665"/>
          </a:xfrm>
          <a:prstGeom prst="rect">
            <a:avLst/>
          </a:prstGeom>
          <a:solidFill>
            <a:srgbClr val="FF9900"/>
          </a:solidFill>
        </p:spPr>
        <p:txBody>
          <a:bodyPr wrap="square">
            <a:spAutoFit/>
          </a:bodyPr>
          <a:lstStyle/>
          <a:p>
            <a:r>
              <a:rPr lang="en-US" sz="2400" b="1" dirty="0" smtClean="0"/>
              <a:t>5.</a:t>
            </a:r>
            <a:r>
              <a:rPr lang="zh-CN" altLang="en-US" sz="2400" b="1" dirty="0" smtClean="0"/>
              <a:t>邮件列表的内容</a:t>
            </a:r>
            <a:endParaRPr lang="zh-CN" altLang="en-US" sz="2400" dirty="0">
              <a:latin typeface="+mn-ea"/>
            </a:endParaRPr>
          </a:p>
        </p:txBody>
      </p:sp>
      <p:sp>
        <p:nvSpPr>
          <p:cNvPr id="11" name="圆角矩形 10"/>
          <p:cNvSpPr/>
          <p:nvPr/>
        </p:nvSpPr>
        <p:spPr>
          <a:xfrm>
            <a:off x="438151" y="2600325"/>
            <a:ext cx="4891087" cy="3843338"/>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3500"/>
              </a:lnSpc>
            </a:pPr>
            <a:r>
              <a:rPr lang="en-US" sz="2400" b="1" dirty="0" smtClean="0">
                <a:solidFill>
                  <a:schemeClr val="tx1"/>
                </a:solidFill>
                <a:latin typeface="+mn-ea"/>
              </a:rPr>
              <a:t>⑴</a:t>
            </a:r>
            <a:r>
              <a:rPr lang="zh-CN" altLang="en-US" sz="2400" b="1" dirty="0" smtClean="0">
                <a:solidFill>
                  <a:schemeClr val="tx1"/>
                </a:solidFill>
                <a:latin typeface="+mn-ea"/>
              </a:rPr>
              <a:t>邮件列表内容的六项基本原则</a:t>
            </a:r>
            <a:endParaRPr lang="zh-CN" altLang="en-US" sz="2400" b="1" dirty="0" smtClean="0">
              <a:solidFill>
                <a:schemeClr val="tx1"/>
              </a:solidFill>
              <a:latin typeface="+mn-ea"/>
            </a:endParaRPr>
          </a:p>
          <a:p>
            <a:pPr indent="357505">
              <a:lnSpc>
                <a:spcPts val="3500"/>
              </a:lnSpc>
            </a:pPr>
            <a:r>
              <a:rPr lang="en-US" sz="2400" dirty="0" smtClean="0">
                <a:solidFill>
                  <a:schemeClr val="tx1"/>
                </a:solidFill>
                <a:latin typeface="+mn-ea"/>
              </a:rPr>
              <a:t>①</a:t>
            </a:r>
            <a:r>
              <a:rPr lang="zh-CN" altLang="en-US" sz="2400" dirty="0" smtClean="0">
                <a:solidFill>
                  <a:schemeClr val="tx1"/>
                </a:solidFill>
                <a:latin typeface="+mn-ea"/>
              </a:rPr>
              <a:t>目标一致性。</a:t>
            </a:r>
            <a:endParaRPr lang="zh-CN" altLang="en-US" sz="2400" dirty="0" smtClean="0">
              <a:solidFill>
                <a:schemeClr val="tx1"/>
              </a:solidFill>
              <a:latin typeface="+mn-ea"/>
            </a:endParaRPr>
          </a:p>
          <a:p>
            <a:pPr indent="357505">
              <a:lnSpc>
                <a:spcPts val="3500"/>
              </a:lnSpc>
            </a:pPr>
            <a:r>
              <a:rPr lang="en-US" sz="2400" dirty="0" smtClean="0">
                <a:solidFill>
                  <a:schemeClr val="tx1"/>
                </a:solidFill>
                <a:latin typeface="+mn-ea"/>
              </a:rPr>
              <a:t>②</a:t>
            </a:r>
            <a:r>
              <a:rPr lang="zh-CN" altLang="en-US" sz="2400" dirty="0" smtClean="0">
                <a:solidFill>
                  <a:schemeClr val="tx1"/>
                </a:solidFill>
                <a:latin typeface="+mn-ea"/>
              </a:rPr>
              <a:t>内容系统性。</a:t>
            </a:r>
            <a:endParaRPr lang="zh-CN" altLang="en-US" sz="2400" dirty="0" smtClean="0">
              <a:solidFill>
                <a:schemeClr val="tx1"/>
              </a:solidFill>
              <a:latin typeface="+mn-ea"/>
            </a:endParaRPr>
          </a:p>
          <a:p>
            <a:pPr indent="357505">
              <a:lnSpc>
                <a:spcPts val="3500"/>
              </a:lnSpc>
            </a:pPr>
            <a:r>
              <a:rPr lang="en-US" sz="2400" dirty="0" smtClean="0">
                <a:solidFill>
                  <a:schemeClr val="tx1"/>
                </a:solidFill>
                <a:latin typeface="+mn-ea"/>
              </a:rPr>
              <a:t>③</a:t>
            </a:r>
            <a:r>
              <a:rPr lang="zh-CN" altLang="en-US" sz="2400" dirty="0" smtClean="0">
                <a:solidFill>
                  <a:schemeClr val="tx1"/>
                </a:solidFill>
                <a:latin typeface="+mn-ea"/>
              </a:rPr>
              <a:t>内容来源稳定性。</a:t>
            </a:r>
            <a:endParaRPr lang="zh-CN" altLang="en-US" sz="2400" dirty="0" smtClean="0">
              <a:solidFill>
                <a:schemeClr val="tx1"/>
              </a:solidFill>
              <a:latin typeface="+mn-ea"/>
            </a:endParaRPr>
          </a:p>
          <a:p>
            <a:pPr indent="357505">
              <a:lnSpc>
                <a:spcPts val="3500"/>
              </a:lnSpc>
            </a:pPr>
            <a:r>
              <a:rPr lang="zh-CN" altLang="en-US" sz="2400" dirty="0" smtClean="0">
                <a:solidFill>
                  <a:schemeClr val="tx1"/>
                </a:solidFill>
                <a:latin typeface="+mn-ea"/>
              </a:rPr>
              <a:t>④内容精简性。</a:t>
            </a:r>
            <a:endParaRPr lang="zh-CN" altLang="en-US" sz="2400" dirty="0" smtClean="0">
              <a:solidFill>
                <a:schemeClr val="tx1"/>
              </a:solidFill>
              <a:latin typeface="+mn-ea"/>
            </a:endParaRPr>
          </a:p>
          <a:p>
            <a:pPr indent="357505">
              <a:lnSpc>
                <a:spcPts val="3500"/>
              </a:lnSpc>
            </a:pPr>
            <a:r>
              <a:rPr lang="en-US" sz="2400" dirty="0" smtClean="0">
                <a:solidFill>
                  <a:schemeClr val="tx1"/>
                </a:solidFill>
                <a:latin typeface="+mn-ea"/>
              </a:rPr>
              <a:t>⑤</a:t>
            </a:r>
            <a:r>
              <a:rPr lang="zh-CN" altLang="en-US" sz="2400" dirty="0" smtClean="0">
                <a:solidFill>
                  <a:schemeClr val="tx1"/>
                </a:solidFill>
                <a:latin typeface="+mn-ea"/>
              </a:rPr>
              <a:t>内容灵活性。</a:t>
            </a:r>
            <a:endParaRPr lang="zh-CN" altLang="en-US" sz="2400" dirty="0" smtClean="0">
              <a:solidFill>
                <a:schemeClr val="tx1"/>
              </a:solidFill>
              <a:latin typeface="+mn-ea"/>
            </a:endParaRPr>
          </a:p>
          <a:p>
            <a:pPr indent="357505">
              <a:lnSpc>
                <a:spcPts val="3500"/>
              </a:lnSpc>
            </a:pPr>
            <a:r>
              <a:rPr lang="en-US" sz="2400" dirty="0" smtClean="0">
                <a:solidFill>
                  <a:schemeClr val="tx1"/>
                </a:solidFill>
                <a:latin typeface="+mn-ea"/>
              </a:rPr>
              <a:t>⑥</a:t>
            </a:r>
            <a:r>
              <a:rPr lang="zh-CN" altLang="en-US" sz="2400" dirty="0" smtClean="0">
                <a:solidFill>
                  <a:schemeClr val="tx1"/>
                </a:solidFill>
                <a:latin typeface="+mn-ea"/>
              </a:rPr>
              <a:t>最佳邮件格式。</a:t>
            </a:r>
            <a:endParaRPr lang="zh-CN" altLang="en-US" sz="2400" dirty="0">
              <a:solidFill>
                <a:schemeClr val="tx1"/>
              </a:solidFill>
              <a:latin typeface="+mn-ea"/>
            </a:endParaRPr>
          </a:p>
        </p:txBody>
      </p:sp>
      <p:sp>
        <p:nvSpPr>
          <p:cNvPr id="12" name="圆角矩形 11"/>
          <p:cNvSpPr/>
          <p:nvPr/>
        </p:nvSpPr>
        <p:spPr>
          <a:xfrm>
            <a:off x="5772149" y="2652712"/>
            <a:ext cx="6162675" cy="3762376"/>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3500"/>
              </a:lnSpc>
            </a:pPr>
            <a:r>
              <a:rPr lang="en-US" sz="2400" b="1" dirty="0" smtClean="0">
                <a:solidFill>
                  <a:schemeClr val="tx1"/>
                </a:solidFill>
                <a:latin typeface="+mn-ea"/>
              </a:rPr>
              <a:t>⑵ </a:t>
            </a:r>
            <a:r>
              <a:rPr lang="zh-CN" altLang="en-US" sz="2400" b="1" dirty="0" smtClean="0">
                <a:solidFill>
                  <a:schemeClr val="tx1"/>
                </a:solidFill>
                <a:latin typeface="+mn-ea"/>
              </a:rPr>
              <a:t>邮件列表内容的基本要素</a:t>
            </a:r>
            <a:endParaRPr lang="en-US" altLang="zh-CN" sz="2400" b="1" dirty="0" smtClean="0">
              <a:solidFill>
                <a:schemeClr val="tx1"/>
              </a:solidFill>
              <a:latin typeface="+mn-ea"/>
            </a:endParaRPr>
          </a:p>
          <a:p>
            <a:pPr>
              <a:lnSpc>
                <a:spcPts val="3500"/>
              </a:lnSpc>
            </a:pPr>
            <a:r>
              <a:rPr lang="zh-CN" altLang="en-US" sz="2400" b="1" dirty="0" smtClean="0">
                <a:solidFill>
                  <a:schemeClr val="tx1"/>
                </a:solidFill>
                <a:latin typeface="+mn-ea"/>
              </a:rPr>
              <a:t>    </a:t>
            </a:r>
            <a:r>
              <a:rPr lang="en-US" sz="2400" dirty="0" smtClean="0">
                <a:solidFill>
                  <a:schemeClr val="tx1"/>
                </a:solidFill>
                <a:latin typeface="+mn-ea"/>
              </a:rPr>
              <a:t> ①</a:t>
            </a:r>
            <a:r>
              <a:rPr lang="zh-CN" altLang="en-US" sz="2400" dirty="0" smtClean="0">
                <a:solidFill>
                  <a:schemeClr val="tx1"/>
                </a:solidFill>
                <a:latin typeface="+mn-ea"/>
              </a:rPr>
              <a:t>邮件主题</a:t>
            </a:r>
            <a:endParaRPr lang="zh-CN" altLang="en-US" sz="2400" dirty="0" smtClean="0">
              <a:solidFill>
                <a:schemeClr val="tx1"/>
              </a:solidFill>
              <a:latin typeface="+mn-ea"/>
            </a:endParaRPr>
          </a:p>
          <a:p>
            <a:pPr indent="443230">
              <a:lnSpc>
                <a:spcPts val="3500"/>
              </a:lnSpc>
            </a:pPr>
            <a:r>
              <a:rPr lang="en-US" sz="2400" dirty="0" smtClean="0">
                <a:solidFill>
                  <a:schemeClr val="tx1"/>
                </a:solidFill>
                <a:latin typeface="+mn-ea"/>
              </a:rPr>
              <a:t>②</a:t>
            </a:r>
            <a:r>
              <a:rPr lang="zh-CN" altLang="en-US" sz="2400" dirty="0" smtClean="0">
                <a:solidFill>
                  <a:schemeClr val="tx1"/>
                </a:solidFill>
                <a:latin typeface="+mn-ea"/>
              </a:rPr>
              <a:t>邮件列表名称</a:t>
            </a:r>
            <a:endParaRPr lang="zh-CN" altLang="en-US" sz="2400" dirty="0" smtClean="0">
              <a:solidFill>
                <a:schemeClr val="tx1"/>
              </a:solidFill>
              <a:latin typeface="+mn-ea"/>
            </a:endParaRPr>
          </a:p>
          <a:p>
            <a:pPr indent="443230">
              <a:lnSpc>
                <a:spcPts val="3500"/>
              </a:lnSpc>
            </a:pPr>
            <a:r>
              <a:rPr lang="en-US" sz="2400" dirty="0" smtClean="0">
                <a:solidFill>
                  <a:schemeClr val="tx1"/>
                </a:solidFill>
                <a:latin typeface="+mn-ea"/>
              </a:rPr>
              <a:t>③</a:t>
            </a:r>
            <a:r>
              <a:rPr lang="zh-CN" altLang="en-US" sz="2400" dirty="0" smtClean="0">
                <a:solidFill>
                  <a:schemeClr val="tx1"/>
                </a:solidFill>
                <a:latin typeface="+mn-ea"/>
              </a:rPr>
              <a:t>目录或内容提要</a:t>
            </a:r>
            <a:endParaRPr lang="zh-CN" altLang="en-US" sz="2400" dirty="0" smtClean="0">
              <a:solidFill>
                <a:schemeClr val="tx1"/>
              </a:solidFill>
              <a:latin typeface="+mn-ea"/>
            </a:endParaRPr>
          </a:p>
          <a:p>
            <a:pPr indent="443230">
              <a:lnSpc>
                <a:spcPts val="3500"/>
              </a:lnSpc>
            </a:pPr>
            <a:r>
              <a:rPr lang="en-US" sz="2400" dirty="0" smtClean="0">
                <a:solidFill>
                  <a:schemeClr val="tx1"/>
                </a:solidFill>
                <a:latin typeface="+mn-ea"/>
              </a:rPr>
              <a:t>④</a:t>
            </a:r>
            <a:r>
              <a:rPr lang="zh-CN" altLang="en-US" sz="2400" dirty="0" smtClean="0">
                <a:solidFill>
                  <a:schemeClr val="tx1"/>
                </a:solidFill>
                <a:latin typeface="+mn-ea"/>
              </a:rPr>
              <a:t>邮件内容</a:t>
            </a:r>
            <a:r>
              <a:rPr lang="en-US" sz="2400" dirty="0" smtClean="0">
                <a:solidFill>
                  <a:schemeClr val="tx1"/>
                </a:solidFill>
                <a:latin typeface="+mn-ea"/>
              </a:rPr>
              <a:t>WEB</a:t>
            </a:r>
            <a:r>
              <a:rPr lang="zh-CN" altLang="en-US" sz="2400" dirty="0" smtClean="0">
                <a:solidFill>
                  <a:schemeClr val="tx1"/>
                </a:solidFill>
                <a:latin typeface="+mn-ea"/>
              </a:rPr>
              <a:t>阅读方式说明（</a:t>
            </a:r>
            <a:r>
              <a:rPr lang="en-US" sz="2400" dirty="0" smtClean="0">
                <a:solidFill>
                  <a:schemeClr val="tx1"/>
                </a:solidFill>
                <a:latin typeface="+mn-ea"/>
              </a:rPr>
              <a:t>URL</a:t>
            </a:r>
            <a:r>
              <a:rPr lang="zh-CN" altLang="en-US" sz="2400" dirty="0" smtClean="0">
                <a:solidFill>
                  <a:schemeClr val="tx1"/>
                </a:solidFill>
                <a:latin typeface="+mn-ea"/>
              </a:rPr>
              <a:t>）</a:t>
            </a:r>
            <a:endParaRPr lang="zh-CN" altLang="en-US" sz="2400" dirty="0" smtClean="0">
              <a:solidFill>
                <a:schemeClr val="tx1"/>
              </a:solidFill>
              <a:latin typeface="+mn-ea"/>
            </a:endParaRPr>
          </a:p>
          <a:p>
            <a:pPr indent="443230">
              <a:lnSpc>
                <a:spcPts val="3500"/>
              </a:lnSpc>
            </a:pPr>
            <a:r>
              <a:rPr lang="en-US" sz="2400" dirty="0" smtClean="0">
                <a:solidFill>
                  <a:schemeClr val="tx1"/>
                </a:solidFill>
                <a:latin typeface="+mn-ea"/>
              </a:rPr>
              <a:t>⑤</a:t>
            </a:r>
            <a:r>
              <a:rPr lang="zh-CN" altLang="en-US" sz="2400" dirty="0" smtClean="0">
                <a:solidFill>
                  <a:schemeClr val="tx1"/>
                </a:solidFill>
                <a:latin typeface="+mn-ea"/>
              </a:rPr>
              <a:t>邮件正文</a:t>
            </a:r>
            <a:endParaRPr lang="zh-CN" altLang="en-US" sz="2400" dirty="0" smtClean="0">
              <a:solidFill>
                <a:schemeClr val="tx1"/>
              </a:solidFill>
              <a:latin typeface="+mn-ea"/>
            </a:endParaRPr>
          </a:p>
          <a:p>
            <a:pPr indent="443230">
              <a:lnSpc>
                <a:spcPts val="3500"/>
              </a:lnSpc>
            </a:pPr>
            <a:r>
              <a:rPr lang="en-US" sz="2400" dirty="0" smtClean="0">
                <a:solidFill>
                  <a:schemeClr val="tx1"/>
                </a:solidFill>
                <a:latin typeface="+mn-ea"/>
              </a:rPr>
              <a:t>⑥</a:t>
            </a:r>
            <a:r>
              <a:rPr lang="zh-CN" altLang="en-US" sz="2400" dirty="0" smtClean="0">
                <a:solidFill>
                  <a:schemeClr val="tx1"/>
                </a:solidFill>
                <a:latin typeface="+mn-ea"/>
              </a:rPr>
              <a:t>退出列表方法</a:t>
            </a:r>
            <a:endParaRPr lang="zh-CN" altLang="en-US" sz="2400" dirty="0" smtClean="0">
              <a:solidFill>
                <a:schemeClr val="tx1"/>
              </a:solidFill>
              <a:latin typeface="+mn-ea"/>
            </a:endParaRPr>
          </a:p>
          <a:p>
            <a:pPr indent="443230">
              <a:lnSpc>
                <a:spcPts val="3500"/>
              </a:lnSpc>
            </a:pPr>
            <a:r>
              <a:rPr lang="en-US" sz="2400" dirty="0" smtClean="0">
                <a:solidFill>
                  <a:schemeClr val="tx1"/>
                </a:solidFill>
                <a:latin typeface="+mn-ea"/>
              </a:rPr>
              <a:t>⑦</a:t>
            </a:r>
            <a:r>
              <a:rPr lang="zh-CN" altLang="en-US" sz="2400" dirty="0" smtClean="0">
                <a:solidFill>
                  <a:schemeClr val="tx1"/>
                </a:solidFill>
                <a:latin typeface="+mn-ea"/>
              </a:rPr>
              <a:t>其他信息和声明</a:t>
            </a:r>
            <a:endParaRPr lang="zh-CN" altLang="en-US" sz="2400" dirty="0">
              <a:solidFill>
                <a:schemeClr val="tx1"/>
              </a:solidFill>
              <a:latin typeface="+mn-ea"/>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梯形 24"/>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
          <p:cNvSpPr/>
          <p:nvPr/>
        </p:nvSpPr>
        <p:spPr>
          <a:xfrm>
            <a:off x="-1" y="463025"/>
            <a:ext cx="7786689"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梯形 26"/>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框 4"/>
          <p:cNvSpPr txBox="1"/>
          <p:nvPr/>
        </p:nvSpPr>
        <p:spPr>
          <a:xfrm>
            <a:off x="309434" y="282825"/>
            <a:ext cx="1735583" cy="523220"/>
          </a:xfrm>
          <a:prstGeom prst="rect">
            <a:avLst/>
          </a:prstGeom>
          <a:noFill/>
        </p:spPr>
        <p:txBody>
          <a:bodyPr wrap="square" rtlCol="0">
            <a:spAutoFit/>
          </a:bodyPr>
          <a:lstStyle/>
          <a:p>
            <a:pPr algn="ctr"/>
            <a:r>
              <a:rPr lang="zh-CN" altLang="en-US" sz="2800" b="1" dirty="0" smtClean="0">
                <a:solidFill>
                  <a:schemeClr val="bg1"/>
                </a:solidFill>
                <a:latin typeface="+mj-ea"/>
                <a:ea typeface="+mj-ea"/>
              </a:rPr>
              <a:t>任务</a:t>
            </a:r>
            <a:r>
              <a:rPr lang="en-US" altLang="zh-CN" sz="2800" b="1" dirty="0" smtClean="0">
                <a:solidFill>
                  <a:schemeClr val="bg1"/>
                </a:solidFill>
                <a:latin typeface="+mj-ea"/>
                <a:ea typeface="+mj-ea"/>
              </a:rPr>
              <a:t>7.3</a:t>
            </a:r>
            <a:endParaRPr lang="zh-CN" altLang="en-US" sz="2800" b="1" dirty="0">
              <a:solidFill>
                <a:schemeClr val="bg1"/>
              </a:solidFill>
              <a:latin typeface="+mj-ea"/>
              <a:ea typeface="+mj-ea"/>
            </a:endParaRPr>
          </a:p>
        </p:txBody>
      </p:sp>
      <p:sp>
        <p:nvSpPr>
          <p:cNvPr id="20" name="TextBox 17"/>
          <p:cNvSpPr txBox="1"/>
          <p:nvPr/>
        </p:nvSpPr>
        <p:spPr>
          <a:xfrm>
            <a:off x="2205990" y="609181"/>
            <a:ext cx="4466922" cy="492438"/>
          </a:xfrm>
          <a:prstGeom prst="rect">
            <a:avLst/>
          </a:prstGeom>
          <a:noFill/>
        </p:spPr>
        <p:txBody>
          <a:bodyPr wrap="none" lIns="121917" tIns="60958" rIns="121917" bIns="60958" rtlCol="0">
            <a:spAutoFit/>
          </a:bodyPr>
          <a:lstStyle/>
          <a:p>
            <a:r>
              <a:rPr lang="en-US" sz="2400" b="1" dirty="0" smtClean="0">
                <a:solidFill>
                  <a:schemeClr val="bg1"/>
                </a:solidFill>
                <a:latin typeface="+mn-ea"/>
              </a:rPr>
              <a:t>7.3.3 </a:t>
            </a:r>
            <a:r>
              <a:rPr lang="zh-CN" altLang="en-US" sz="2400" b="1" dirty="0" smtClean="0">
                <a:solidFill>
                  <a:schemeClr val="bg1"/>
                </a:solidFill>
                <a:latin typeface="+mn-ea"/>
              </a:rPr>
              <a:t>电子邮件营销的一般过程</a:t>
            </a:r>
            <a:endParaRPr lang="zh-CN" altLang="en-US" sz="2400" dirty="0">
              <a:solidFill>
                <a:schemeClr val="bg1"/>
              </a:solidFill>
              <a:latin typeface="+mn-ea"/>
            </a:endParaRPr>
          </a:p>
        </p:txBody>
      </p:sp>
      <p:sp>
        <p:nvSpPr>
          <p:cNvPr id="11" name="圆角矩形 10"/>
          <p:cNvSpPr/>
          <p:nvPr/>
        </p:nvSpPr>
        <p:spPr>
          <a:xfrm>
            <a:off x="438150" y="2085975"/>
            <a:ext cx="10934699" cy="417195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en-US" sz="2400" dirty="0" smtClean="0">
                <a:solidFill>
                  <a:schemeClr val="tx1"/>
                </a:solidFill>
                <a:latin typeface="+mn-ea"/>
              </a:rPr>
              <a:t>⑴</a:t>
            </a:r>
            <a:r>
              <a:rPr lang="zh-CN" altLang="en-US" sz="2400" dirty="0" smtClean="0">
                <a:solidFill>
                  <a:schemeClr val="tx1"/>
                </a:solidFill>
                <a:latin typeface="+mn-ea"/>
              </a:rPr>
              <a:t>制订</a:t>
            </a:r>
            <a:r>
              <a:rPr lang="en-US" sz="2400" dirty="0" smtClean="0">
                <a:solidFill>
                  <a:schemeClr val="tx1"/>
                </a:solidFill>
                <a:latin typeface="+mn-ea"/>
              </a:rPr>
              <a:t>Email</a:t>
            </a:r>
            <a:r>
              <a:rPr lang="zh-CN" altLang="en-US" sz="2400" dirty="0" smtClean="0">
                <a:solidFill>
                  <a:schemeClr val="tx1"/>
                </a:solidFill>
                <a:latin typeface="+mn-ea"/>
              </a:rPr>
              <a:t>营销计划，分析目前所拥有的</a:t>
            </a:r>
            <a:r>
              <a:rPr lang="en-US" sz="2400" dirty="0" smtClean="0">
                <a:solidFill>
                  <a:schemeClr val="tx1"/>
                </a:solidFill>
                <a:latin typeface="+mn-ea"/>
              </a:rPr>
              <a:t>Email</a:t>
            </a:r>
            <a:r>
              <a:rPr lang="zh-CN" altLang="en-US" sz="2400" dirty="0" smtClean="0">
                <a:solidFill>
                  <a:schemeClr val="tx1"/>
                </a:solidFill>
                <a:latin typeface="+mn-ea"/>
              </a:rPr>
              <a:t>营销资源，如果公司本身拥有用户的</a:t>
            </a:r>
            <a:r>
              <a:rPr lang="en-US" sz="2400" dirty="0" smtClean="0">
                <a:solidFill>
                  <a:schemeClr val="tx1"/>
                </a:solidFill>
                <a:latin typeface="+mn-ea"/>
              </a:rPr>
              <a:t>Email</a:t>
            </a:r>
            <a:r>
              <a:rPr lang="zh-CN" altLang="en-US" sz="2400" dirty="0" smtClean="0">
                <a:solidFill>
                  <a:schemeClr val="tx1"/>
                </a:solidFill>
                <a:latin typeface="+mn-ea"/>
              </a:rPr>
              <a:t>地址资源，首先应利用内部资源；</a:t>
            </a:r>
            <a:endParaRPr lang="zh-CN" altLang="en-US" sz="2400" dirty="0" smtClean="0">
              <a:solidFill>
                <a:schemeClr val="tx1"/>
              </a:solidFill>
              <a:latin typeface="+mn-ea"/>
            </a:endParaRPr>
          </a:p>
          <a:p>
            <a:pPr>
              <a:lnSpc>
                <a:spcPct val="150000"/>
              </a:lnSpc>
            </a:pPr>
            <a:r>
              <a:rPr lang="en-US" sz="2400" dirty="0" smtClean="0">
                <a:solidFill>
                  <a:schemeClr val="tx1"/>
                </a:solidFill>
                <a:latin typeface="+mn-ea"/>
              </a:rPr>
              <a:t>⑵</a:t>
            </a:r>
            <a:r>
              <a:rPr lang="zh-CN" altLang="en-US" sz="2400" dirty="0" smtClean="0">
                <a:solidFill>
                  <a:schemeClr val="tx1"/>
                </a:solidFill>
                <a:latin typeface="+mn-ea"/>
              </a:rPr>
              <a:t>决定是否利用外部列表投放</a:t>
            </a:r>
            <a:r>
              <a:rPr lang="en-US" sz="2400" dirty="0" smtClean="0">
                <a:solidFill>
                  <a:schemeClr val="tx1"/>
                </a:solidFill>
                <a:latin typeface="+mn-ea"/>
              </a:rPr>
              <a:t>Email</a:t>
            </a:r>
            <a:r>
              <a:rPr lang="zh-CN" altLang="en-US" sz="2400" dirty="0" smtClean="0">
                <a:solidFill>
                  <a:schemeClr val="tx1"/>
                </a:solidFill>
                <a:latin typeface="+mn-ea"/>
              </a:rPr>
              <a:t>广告，并且要选择合适的外部列表服务商；</a:t>
            </a:r>
            <a:endParaRPr lang="zh-CN" altLang="en-US" sz="2400" dirty="0" smtClean="0">
              <a:solidFill>
                <a:schemeClr val="tx1"/>
              </a:solidFill>
              <a:latin typeface="+mn-ea"/>
            </a:endParaRPr>
          </a:p>
          <a:p>
            <a:pPr>
              <a:lnSpc>
                <a:spcPct val="150000"/>
              </a:lnSpc>
            </a:pPr>
            <a:r>
              <a:rPr lang="en-US" sz="2400" dirty="0" smtClean="0">
                <a:solidFill>
                  <a:schemeClr val="tx1"/>
                </a:solidFill>
                <a:latin typeface="+mn-ea"/>
              </a:rPr>
              <a:t>⑶</a:t>
            </a:r>
            <a:r>
              <a:rPr lang="zh-CN" altLang="en-US" sz="2400" dirty="0" smtClean="0">
                <a:solidFill>
                  <a:schemeClr val="tx1"/>
                </a:solidFill>
                <a:latin typeface="+mn-ea"/>
              </a:rPr>
              <a:t>针对内部和外部邮件列表分别设计邮件内容；</a:t>
            </a:r>
            <a:endParaRPr lang="zh-CN" altLang="en-US" sz="2400" dirty="0" smtClean="0">
              <a:solidFill>
                <a:schemeClr val="tx1"/>
              </a:solidFill>
              <a:latin typeface="+mn-ea"/>
            </a:endParaRPr>
          </a:p>
          <a:p>
            <a:pPr>
              <a:lnSpc>
                <a:spcPct val="150000"/>
              </a:lnSpc>
            </a:pPr>
            <a:r>
              <a:rPr lang="en-US" sz="2400" dirty="0" smtClean="0">
                <a:solidFill>
                  <a:schemeClr val="tx1"/>
                </a:solidFill>
                <a:latin typeface="+mn-ea"/>
              </a:rPr>
              <a:t>⑷</a:t>
            </a:r>
            <a:r>
              <a:rPr lang="zh-CN" altLang="en-US" sz="2400" dirty="0" smtClean="0">
                <a:solidFill>
                  <a:schemeClr val="tx1"/>
                </a:solidFill>
                <a:latin typeface="+mn-ea"/>
              </a:rPr>
              <a:t>根据计划向潜在用户发送电子邮件信息；</a:t>
            </a:r>
            <a:endParaRPr lang="zh-CN" altLang="en-US" sz="2400" dirty="0" smtClean="0">
              <a:solidFill>
                <a:schemeClr val="tx1"/>
              </a:solidFill>
              <a:latin typeface="+mn-ea"/>
            </a:endParaRPr>
          </a:p>
          <a:p>
            <a:pPr>
              <a:lnSpc>
                <a:spcPct val="150000"/>
              </a:lnSpc>
            </a:pPr>
            <a:r>
              <a:rPr lang="en-US" sz="2400" dirty="0" smtClean="0">
                <a:solidFill>
                  <a:schemeClr val="tx1"/>
                </a:solidFill>
                <a:latin typeface="+mn-ea"/>
              </a:rPr>
              <a:t>⑸</a:t>
            </a:r>
            <a:r>
              <a:rPr lang="zh-CN" altLang="en-US" sz="2400" dirty="0" smtClean="0">
                <a:solidFill>
                  <a:schemeClr val="tx1"/>
                </a:solidFill>
                <a:latin typeface="+mn-ea"/>
              </a:rPr>
              <a:t>对</a:t>
            </a:r>
            <a:r>
              <a:rPr lang="en-US" sz="2400" dirty="0" smtClean="0">
                <a:solidFill>
                  <a:schemeClr val="tx1"/>
                </a:solidFill>
                <a:latin typeface="+mn-ea"/>
              </a:rPr>
              <a:t>Email</a:t>
            </a:r>
            <a:r>
              <a:rPr lang="zh-CN" altLang="en-US" sz="2400" dirty="0" smtClean="0">
                <a:solidFill>
                  <a:schemeClr val="tx1"/>
                </a:solidFill>
                <a:latin typeface="+mn-ea"/>
              </a:rPr>
              <a:t>营销活动的效果进行分析总结。</a:t>
            </a:r>
            <a:endParaRPr lang="zh-CN" altLang="en-US" sz="2400" dirty="0">
              <a:solidFill>
                <a:schemeClr val="tx1"/>
              </a:solidFill>
              <a:latin typeface="+mn-ea"/>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8672513"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171450" y="297113"/>
            <a:ext cx="204311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拓展思考</a:t>
            </a:r>
            <a:r>
              <a:rPr lang="en-US" altLang="zh-CN" sz="2400" b="1" dirty="0" smtClean="0">
                <a:solidFill>
                  <a:schemeClr val="bg1"/>
                </a:solidFill>
              </a:rPr>
              <a:t>】</a:t>
            </a:r>
            <a:endParaRPr lang="zh-CN" altLang="en-US" sz="2400" b="1" dirty="0">
              <a:solidFill>
                <a:schemeClr val="bg1"/>
              </a:solidFill>
            </a:endParaRPr>
          </a:p>
        </p:txBody>
      </p:sp>
      <p:sp>
        <p:nvSpPr>
          <p:cNvPr id="27" name="矩形 26"/>
          <p:cNvSpPr/>
          <p:nvPr/>
        </p:nvSpPr>
        <p:spPr>
          <a:xfrm>
            <a:off x="1926422" y="5150642"/>
            <a:ext cx="7359532" cy="1135054"/>
          </a:xfrm>
          <a:prstGeom prst="rect">
            <a:avLst/>
          </a:prstGeom>
        </p:spPr>
        <p:txBody>
          <a:bodyPr wrap="square">
            <a:spAutoFit/>
          </a:bodyPr>
          <a:lstStyle/>
          <a:p>
            <a:pPr>
              <a:lnSpc>
                <a:spcPct val="150000"/>
              </a:lnSpc>
            </a:pPr>
            <a:r>
              <a:rPr lang="en-US" sz="2400" b="1" dirty="0" smtClean="0">
                <a:latin typeface="+mn-ea"/>
              </a:rPr>
              <a:t>1.</a:t>
            </a:r>
            <a:r>
              <a:rPr lang="zh-CN" altLang="en-US" sz="2400" b="1" dirty="0" smtClean="0">
                <a:latin typeface="+mn-ea"/>
              </a:rPr>
              <a:t>你对网络推广的深一步的了解是什么？</a:t>
            </a:r>
            <a:endParaRPr lang="zh-CN" altLang="en-US" sz="2400" dirty="0" smtClean="0">
              <a:latin typeface="+mn-ea"/>
            </a:endParaRPr>
          </a:p>
          <a:p>
            <a:pPr>
              <a:lnSpc>
                <a:spcPct val="150000"/>
              </a:lnSpc>
            </a:pPr>
            <a:r>
              <a:rPr lang="en-US" sz="2400" b="1" dirty="0" smtClean="0">
                <a:latin typeface="+mn-ea"/>
              </a:rPr>
              <a:t>2.</a:t>
            </a:r>
            <a:r>
              <a:rPr lang="zh-CN" altLang="en-US" sz="2400" b="1" dirty="0" smtClean="0">
                <a:latin typeface="+mn-ea"/>
              </a:rPr>
              <a:t>你如何看待</a:t>
            </a:r>
            <a:r>
              <a:rPr lang="en-US" sz="2400" b="1" dirty="0" smtClean="0">
                <a:latin typeface="+mn-ea"/>
              </a:rPr>
              <a:t>Email</a:t>
            </a:r>
            <a:r>
              <a:rPr lang="zh-CN" altLang="en-US" sz="2400" b="1" dirty="0" smtClean="0">
                <a:latin typeface="+mn-ea"/>
              </a:rPr>
              <a:t>营销？</a:t>
            </a:r>
            <a:r>
              <a:rPr lang="en-US" sz="2400" b="1" dirty="0" smtClean="0">
                <a:latin typeface="+mn-ea"/>
              </a:rPr>
              <a:t>Email</a:t>
            </a:r>
            <a:r>
              <a:rPr lang="zh-CN" altLang="en-US" sz="2400" b="1" dirty="0" smtClean="0">
                <a:latin typeface="+mn-ea"/>
              </a:rPr>
              <a:t>推广具有哪些优势？</a:t>
            </a:r>
            <a:endParaRPr lang="zh-CN" altLang="en-US" sz="2400" dirty="0">
              <a:latin typeface="+mn-ea"/>
            </a:endParaRPr>
          </a:p>
        </p:txBody>
      </p:sp>
      <p:sp>
        <p:nvSpPr>
          <p:cNvPr id="28" name="矩形 27"/>
          <p:cNvSpPr/>
          <p:nvPr/>
        </p:nvSpPr>
        <p:spPr>
          <a:xfrm>
            <a:off x="830730" y="5220140"/>
            <a:ext cx="967104" cy="66290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dirty="0" smtClean="0">
                <a:solidFill>
                  <a:schemeClr val="bg1"/>
                </a:solidFill>
              </a:rPr>
              <a:t>讨论</a:t>
            </a:r>
            <a:endParaRPr lang="zh-CN" altLang="en-US" sz="2800" b="1" dirty="0">
              <a:solidFill>
                <a:schemeClr val="bg1"/>
              </a:solidFill>
            </a:endParaRPr>
          </a:p>
        </p:txBody>
      </p:sp>
      <p:sp>
        <p:nvSpPr>
          <p:cNvPr id="121858" name="爆炸形 1 2"/>
          <p:cNvSpPr>
            <a:spLocks noChangeArrowheads="1"/>
          </p:cNvSpPr>
          <p:nvPr/>
        </p:nvSpPr>
        <p:spPr bwMode="auto">
          <a:xfrm>
            <a:off x="300037" y="1471613"/>
            <a:ext cx="4143375" cy="2614612"/>
          </a:xfrm>
          <a:prstGeom prst="irregularSeal1">
            <a:avLst/>
          </a:prstGeom>
          <a:gradFill rotWithShape="1">
            <a:gsLst>
              <a:gs pos="0">
                <a:srgbClr val="FFA2A1"/>
              </a:gs>
              <a:gs pos="35001">
                <a:srgbClr val="FFBEBD"/>
              </a:gs>
              <a:gs pos="100000">
                <a:srgbClr val="FFE5E5"/>
              </a:gs>
            </a:gsLst>
            <a:lin ang="5400000" scaled="1"/>
          </a:gradFill>
          <a:ln w="9525">
            <a:solidFill>
              <a:srgbClr val="BE4B48"/>
            </a:solidFill>
            <a:miter lim="800000"/>
          </a:ln>
          <a:effectLst>
            <a:outerShdw dist="20000" dir="5400000" algn="ctr" rotWithShape="0">
              <a:srgbClr val="000000">
                <a:alpha val="25000"/>
              </a:srgbClr>
            </a:outerShdw>
          </a:effectLst>
        </p:spPr>
        <p:txBody>
          <a:bodyPr vert="horz" wrap="square" lIns="91440" tIns="45720" rIns="91440" bIns="45720" numCol="1" anchor="ctr" anchorCtr="0" compatLnSpc="1"/>
          <a:lstStyle/>
          <a:p>
            <a:pPr marL="0" marR="0" lvl="0" indent="0" algn="just" defTabSz="914400" rtl="0" eaLnBrk="1" fontAlgn="base" latinLnBrk="0" hangingPunct="1">
              <a:lnSpc>
                <a:spcPct val="100000"/>
              </a:lnSpc>
              <a:spcBef>
                <a:spcPct val="0"/>
              </a:spcBef>
              <a:spcAft>
                <a:spcPct val="0"/>
              </a:spcAft>
              <a:buClrTx/>
              <a:buSzTx/>
              <a:buFontTx/>
              <a:buNone/>
            </a:pPr>
            <a:r>
              <a:rPr kumimoji="0" lang="en-US" altLang="zh-CN" sz="3600" b="1" i="0" u="none" strike="noStrike" cap="none" normalizeH="0" baseline="0" dirty="0" smtClean="0">
                <a:ln>
                  <a:noFill/>
                </a:ln>
                <a:solidFill>
                  <a:srgbClr val="FF0000"/>
                </a:solidFill>
                <a:effectLst/>
                <a:latin typeface="楷体" panose="02010609060101010101" pitchFamily="49" charset="-122"/>
                <a:ea typeface="楷体" panose="02010609060101010101" pitchFamily="49" charset="-122"/>
                <a:cs typeface="宋体" panose="02010600030101010101" pitchFamily="2" charset="-122"/>
              </a:rPr>
              <a:t>3</a:t>
            </a:r>
            <a:r>
              <a:rPr kumimoji="0" lang="zh-CN" altLang="en-US" sz="2000" b="0"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宋体" panose="02010600030101010101" pitchFamily="2" charset="-122"/>
              </a:rPr>
              <a:t>万元能做什么</a:t>
            </a:r>
            <a:r>
              <a:rPr kumimoji="0" lang="zh-CN" altLang="en-US" sz="1800" b="0"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宋体" panose="02010600030101010101" pitchFamily="2" charset="-122"/>
              </a:rPr>
              <a:t>？</a:t>
            </a:r>
            <a:endParaRPr kumimoji="0" lang="zh-CN" sz="18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sp>
        <p:nvSpPr>
          <p:cNvPr id="11" name="圆角矩形 10"/>
          <p:cNvSpPr/>
          <p:nvPr/>
        </p:nvSpPr>
        <p:spPr>
          <a:xfrm>
            <a:off x="5429249" y="1443037"/>
            <a:ext cx="6162675" cy="3300413"/>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3500"/>
              </a:lnSpc>
            </a:pPr>
            <a:r>
              <a:rPr lang="zh-CN" altLang="en-US" sz="2000" dirty="0" smtClean="0">
                <a:solidFill>
                  <a:schemeClr val="tx1"/>
                </a:solidFill>
                <a:latin typeface="+mn-ea"/>
              </a:rPr>
              <a:t>在企业推广上面， 三万元可以做到：</a:t>
            </a:r>
            <a:endParaRPr lang="zh-CN" altLang="en-US" sz="2000" dirty="0" smtClean="0">
              <a:solidFill>
                <a:schemeClr val="tx1"/>
              </a:solidFill>
              <a:latin typeface="+mn-ea"/>
            </a:endParaRPr>
          </a:p>
          <a:p>
            <a:pPr>
              <a:lnSpc>
                <a:spcPts val="3500"/>
              </a:lnSpc>
            </a:pPr>
            <a:r>
              <a:rPr lang="en-US" sz="2000" dirty="0" smtClean="0">
                <a:solidFill>
                  <a:schemeClr val="tx1"/>
                </a:solidFill>
                <a:latin typeface="+mn-ea"/>
              </a:rPr>
              <a:t>1.</a:t>
            </a:r>
            <a:r>
              <a:rPr lang="zh-CN" altLang="en-US" sz="2000" dirty="0" smtClean="0">
                <a:solidFill>
                  <a:schemeClr val="tx1"/>
                </a:solidFill>
                <a:latin typeface="+mn-ea"/>
              </a:rPr>
              <a:t>电视：数分钟的广告；</a:t>
            </a:r>
            <a:endParaRPr lang="zh-CN" altLang="en-US" sz="2000" dirty="0" smtClean="0">
              <a:solidFill>
                <a:schemeClr val="tx1"/>
              </a:solidFill>
              <a:latin typeface="+mn-ea"/>
            </a:endParaRPr>
          </a:p>
          <a:p>
            <a:pPr>
              <a:lnSpc>
                <a:spcPts val="3500"/>
              </a:lnSpc>
            </a:pPr>
            <a:r>
              <a:rPr lang="en-US" sz="2000" dirty="0" smtClean="0">
                <a:solidFill>
                  <a:schemeClr val="tx1"/>
                </a:solidFill>
                <a:latin typeface="+mn-ea"/>
              </a:rPr>
              <a:t>2.</a:t>
            </a:r>
            <a:r>
              <a:rPr lang="zh-CN" altLang="en-US" sz="2000" dirty="0" smtClean="0">
                <a:solidFill>
                  <a:schemeClr val="tx1"/>
                </a:solidFill>
                <a:latin typeface="+mn-ea"/>
              </a:rPr>
              <a:t>报纸：一个通栏广告；</a:t>
            </a:r>
            <a:endParaRPr lang="zh-CN" altLang="en-US" sz="2000" dirty="0" smtClean="0">
              <a:solidFill>
                <a:schemeClr val="tx1"/>
              </a:solidFill>
              <a:latin typeface="+mn-ea"/>
            </a:endParaRPr>
          </a:p>
          <a:p>
            <a:pPr>
              <a:lnSpc>
                <a:spcPts val="3500"/>
              </a:lnSpc>
            </a:pPr>
            <a:r>
              <a:rPr lang="en-US" sz="2000" dirty="0" smtClean="0">
                <a:solidFill>
                  <a:schemeClr val="tx1"/>
                </a:solidFill>
                <a:latin typeface="+mn-ea"/>
              </a:rPr>
              <a:t>3.</a:t>
            </a:r>
            <a:r>
              <a:rPr lang="zh-CN" altLang="en-US" sz="2000" dirty="0" smtClean="0">
                <a:solidFill>
                  <a:schemeClr val="tx1"/>
                </a:solidFill>
                <a:latin typeface="+mn-ea"/>
              </a:rPr>
              <a:t>淘宝广告：数个杂志彩页广告；</a:t>
            </a:r>
            <a:endParaRPr lang="zh-CN" altLang="en-US" sz="2000" dirty="0" smtClean="0">
              <a:solidFill>
                <a:schemeClr val="tx1"/>
              </a:solidFill>
              <a:latin typeface="+mn-ea"/>
            </a:endParaRPr>
          </a:p>
          <a:p>
            <a:pPr>
              <a:lnSpc>
                <a:spcPts val="3500"/>
              </a:lnSpc>
            </a:pPr>
            <a:r>
              <a:rPr lang="en-US" sz="2000" dirty="0" smtClean="0">
                <a:solidFill>
                  <a:schemeClr val="tx1"/>
                </a:solidFill>
                <a:latin typeface="+mn-ea"/>
              </a:rPr>
              <a:t>4.</a:t>
            </a:r>
            <a:r>
              <a:rPr lang="zh-CN" altLang="en-US" sz="2000" dirty="0" smtClean="0">
                <a:solidFill>
                  <a:schemeClr val="tx1"/>
                </a:solidFill>
                <a:latin typeface="+mn-ea"/>
              </a:rPr>
              <a:t>网络：精确把信息发送到至少</a:t>
            </a:r>
            <a:r>
              <a:rPr lang="en-US" sz="2000" dirty="0" smtClean="0">
                <a:solidFill>
                  <a:schemeClr val="tx1"/>
                </a:solidFill>
                <a:latin typeface="+mn-ea"/>
              </a:rPr>
              <a:t>100</a:t>
            </a:r>
            <a:r>
              <a:rPr lang="zh-CN" altLang="en-US" sz="2000" dirty="0" smtClean="0">
                <a:solidFill>
                  <a:schemeClr val="tx1"/>
                </a:solidFill>
                <a:latin typeface="+mn-ea"/>
              </a:rPr>
              <a:t>万网友面；</a:t>
            </a:r>
            <a:endParaRPr lang="zh-CN" altLang="en-US" sz="2000" dirty="0" smtClean="0">
              <a:solidFill>
                <a:schemeClr val="tx1"/>
              </a:solidFill>
              <a:latin typeface="+mn-ea"/>
            </a:endParaRPr>
          </a:p>
          <a:p>
            <a:pPr>
              <a:lnSpc>
                <a:spcPts val="3500"/>
              </a:lnSpc>
            </a:pPr>
            <a:r>
              <a:rPr lang="en-US" sz="2000" dirty="0" smtClean="0">
                <a:solidFill>
                  <a:schemeClr val="tx1"/>
                </a:solidFill>
                <a:latin typeface="+mn-ea"/>
              </a:rPr>
              <a:t>5.E-mail: </a:t>
            </a:r>
            <a:r>
              <a:rPr lang="zh-CN" altLang="en-US" sz="2000" dirty="0" smtClean="0">
                <a:solidFill>
                  <a:schemeClr val="tx1"/>
                </a:solidFill>
                <a:latin typeface="+mn-ea"/>
              </a:rPr>
              <a:t>发送一封邮件的成本几乎等于零，三万元能发数千万份</a:t>
            </a:r>
            <a:r>
              <a:rPr lang="en-US" sz="2000" dirty="0" smtClean="0">
                <a:solidFill>
                  <a:schemeClr val="tx1"/>
                </a:solidFill>
                <a:latin typeface="+mn-ea"/>
              </a:rPr>
              <a:t>E-mail</a:t>
            </a:r>
            <a:r>
              <a:rPr lang="zh-CN" altLang="en-US" sz="2000" dirty="0" smtClean="0">
                <a:solidFill>
                  <a:schemeClr val="tx1"/>
                </a:solidFill>
                <a:latin typeface="+mn-ea"/>
              </a:rPr>
              <a:t>。</a:t>
            </a:r>
            <a:endParaRPr lang="zh-CN" altLang="en-US" sz="2000" dirty="0">
              <a:solidFill>
                <a:schemeClr val="tx1"/>
              </a:solidFill>
              <a:latin typeface="+mn-ea"/>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8772526"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任务导入</a:t>
            </a:r>
            <a:r>
              <a:rPr lang="en-US" altLang="zh-CN" sz="2400" b="1" dirty="0" smtClean="0">
                <a:solidFill>
                  <a:schemeClr val="bg1"/>
                </a:solidFill>
              </a:rPr>
              <a:t>】</a:t>
            </a:r>
            <a:endParaRPr lang="zh-CN" altLang="en-US" sz="2400" b="1" dirty="0">
              <a:solidFill>
                <a:schemeClr val="bg1"/>
              </a:solidFill>
            </a:endParaRPr>
          </a:p>
        </p:txBody>
      </p:sp>
      <p:sp>
        <p:nvSpPr>
          <p:cNvPr id="6" name="TextBox 17"/>
          <p:cNvSpPr txBox="1"/>
          <p:nvPr/>
        </p:nvSpPr>
        <p:spPr>
          <a:xfrm>
            <a:off x="2205990" y="609181"/>
            <a:ext cx="4093422" cy="553994"/>
          </a:xfrm>
          <a:prstGeom prst="rect">
            <a:avLst/>
          </a:prstGeom>
          <a:noFill/>
        </p:spPr>
        <p:txBody>
          <a:bodyPr wrap="none" lIns="121917" tIns="60958" rIns="121917" bIns="60958" rtlCol="0">
            <a:spAutoFit/>
          </a:bodyPr>
          <a:lstStyle/>
          <a:p>
            <a:r>
              <a:rPr lang="zh-CN" altLang="en-US" sz="2800" b="1" dirty="0" smtClean="0">
                <a:solidFill>
                  <a:srgbClr val="FF9900"/>
                </a:solidFill>
                <a:latin typeface="+mj-ea"/>
                <a:ea typeface="+mj-ea"/>
              </a:rPr>
              <a:t>任务</a:t>
            </a:r>
            <a:r>
              <a:rPr lang="en-US" sz="2800" b="1" dirty="0" smtClean="0">
                <a:solidFill>
                  <a:srgbClr val="FF9900"/>
                </a:solidFill>
                <a:latin typeface="+mj-ea"/>
                <a:ea typeface="+mj-ea"/>
              </a:rPr>
              <a:t>7.4    </a:t>
            </a:r>
            <a:r>
              <a:rPr lang="zh-CN" altLang="en-US" sz="2800" b="1" dirty="0" smtClean="0">
                <a:solidFill>
                  <a:srgbClr val="FF9900"/>
                </a:solidFill>
              </a:rPr>
              <a:t>网络广告推广</a:t>
            </a:r>
            <a:endParaRPr lang="zh-CN" altLang="en-US" sz="2800" b="1" dirty="0">
              <a:solidFill>
                <a:srgbClr val="FF9900"/>
              </a:solidFill>
              <a:latin typeface="+mj-ea"/>
              <a:ea typeface="+mj-ea"/>
            </a:endParaRPr>
          </a:p>
        </p:txBody>
      </p:sp>
      <p:sp>
        <p:nvSpPr>
          <p:cNvPr id="27" name="矩形 26"/>
          <p:cNvSpPr/>
          <p:nvPr/>
        </p:nvSpPr>
        <p:spPr>
          <a:xfrm>
            <a:off x="2212171" y="2864643"/>
            <a:ext cx="9618339" cy="707886"/>
          </a:xfrm>
          <a:prstGeom prst="rect">
            <a:avLst/>
          </a:prstGeom>
        </p:spPr>
        <p:txBody>
          <a:bodyPr wrap="none">
            <a:spAutoFit/>
          </a:bodyPr>
          <a:lstStyle/>
          <a:p>
            <a:r>
              <a:rPr lang="en-US" sz="4000" b="1" dirty="0" smtClean="0"/>
              <a:t>58 </a:t>
            </a:r>
            <a:r>
              <a:rPr lang="zh-CN" altLang="en-US" sz="4000" b="1" dirty="0" smtClean="0"/>
              <a:t>同城高管解读财报：投放广告仍很重要</a:t>
            </a:r>
            <a:endParaRPr lang="zh-CN" altLang="en-US" sz="4000" dirty="0"/>
          </a:p>
        </p:txBody>
      </p:sp>
      <p:sp>
        <p:nvSpPr>
          <p:cNvPr id="28" name="矩形 27"/>
          <p:cNvSpPr/>
          <p:nvPr/>
        </p:nvSpPr>
        <p:spPr>
          <a:xfrm>
            <a:off x="1216492" y="2891278"/>
            <a:ext cx="967104" cy="66290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800" b="1" dirty="0" smtClean="0">
                <a:solidFill>
                  <a:schemeClr val="bg1"/>
                </a:solidFill>
              </a:rPr>
              <a:t>04</a:t>
            </a:r>
            <a:endParaRPr lang="zh-CN" altLang="en-US" sz="4800" b="1" dirty="0">
              <a:solidFill>
                <a:schemeClr val="bg1"/>
              </a:solidFill>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2" y="463025"/>
            <a:ext cx="9715501"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任务导入</a:t>
            </a:r>
            <a:r>
              <a:rPr lang="en-US" altLang="zh-CN" sz="2400" b="1" dirty="0" smtClean="0">
                <a:solidFill>
                  <a:schemeClr val="bg1"/>
                </a:solidFill>
              </a:rPr>
              <a:t>】</a:t>
            </a:r>
            <a:endParaRPr lang="zh-CN" altLang="en-US" sz="2400" b="1" dirty="0">
              <a:solidFill>
                <a:schemeClr val="bg1"/>
              </a:solidFill>
            </a:endParaRPr>
          </a:p>
        </p:txBody>
      </p:sp>
      <p:sp>
        <p:nvSpPr>
          <p:cNvPr id="6" name="TextBox 17"/>
          <p:cNvSpPr txBox="1"/>
          <p:nvPr/>
        </p:nvSpPr>
        <p:spPr>
          <a:xfrm>
            <a:off x="2205990" y="609181"/>
            <a:ext cx="6850587" cy="553994"/>
          </a:xfrm>
          <a:prstGeom prst="rect">
            <a:avLst/>
          </a:prstGeom>
          <a:noFill/>
        </p:spPr>
        <p:txBody>
          <a:bodyPr wrap="none" lIns="121917" tIns="60958" rIns="121917" bIns="60958" rtlCol="0">
            <a:spAutoFit/>
          </a:bodyPr>
          <a:lstStyle/>
          <a:p>
            <a:r>
              <a:rPr lang="en-US" sz="2800" b="1" dirty="0" smtClean="0">
                <a:solidFill>
                  <a:schemeClr val="bg1"/>
                </a:solidFill>
              </a:rPr>
              <a:t>58 </a:t>
            </a:r>
            <a:r>
              <a:rPr lang="zh-CN" altLang="en-US" sz="2800" b="1" dirty="0" smtClean="0">
                <a:solidFill>
                  <a:schemeClr val="bg1"/>
                </a:solidFill>
              </a:rPr>
              <a:t>同城高管解读财报：投放广告仍很重要</a:t>
            </a:r>
            <a:endParaRPr lang="zh-CN" altLang="en-US" sz="2800" dirty="0">
              <a:solidFill>
                <a:schemeClr val="bg1"/>
              </a:solidFill>
            </a:endParaRPr>
          </a:p>
        </p:txBody>
      </p:sp>
      <p:sp>
        <p:nvSpPr>
          <p:cNvPr id="1027" name="Rectangle 3"/>
          <p:cNvSpPr>
            <a:spLocks noChangeArrowheads="1"/>
          </p:cNvSpPr>
          <p:nvPr/>
        </p:nvSpPr>
        <p:spPr bwMode="auto">
          <a:xfrm>
            <a:off x="6515100" y="1459631"/>
            <a:ext cx="5400675" cy="2862322"/>
          </a:xfrm>
          <a:prstGeom prst="rect">
            <a:avLst/>
          </a:prstGeom>
          <a:noFill/>
          <a:ln w="28575">
            <a:solidFill>
              <a:schemeClr val="tx1"/>
            </a:solidFill>
            <a:miter lim="800000"/>
          </a:ln>
          <a:effectLst/>
        </p:spPr>
        <p:txBody>
          <a:bodyPr vert="horz" wrap="square" lIns="91440" tIns="45720" rIns="91440" bIns="45720" numCol="1" anchor="ctr" anchorCtr="0" compatLnSpc="1">
            <a:spAutoFit/>
          </a:bodyPr>
          <a:lstStyle/>
          <a:p>
            <a:r>
              <a:rPr lang="zh-CN" altLang="en-US" dirty="0" smtClean="0"/>
              <a:t>截至</a:t>
            </a:r>
            <a:r>
              <a:rPr lang="en-US" dirty="0" smtClean="0"/>
              <a:t> 2014</a:t>
            </a:r>
            <a:r>
              <a:rPr lang="zh-CN" altLang="en-US" dirty="0" smtClean="0"/>
              <a:t>年</a:t>
            </a:r>
            <a:r>
              <a:rPr lang="en-US" dirty="0" smtClean="0"/>
              <a:t>6</a:t>
            </a:r>
            <a:r>
              <a:rPr lang="zh-CN" altLang="en-US" dirty="0" smtClean="0"/>
              <a:t>月</a:t>
            </a:r>
            <a:r>
              <a:rPr lang="en-US" dirty="0" smtClean="0"/>
              <a:t>30</a:t>
            </a:r>
            <a:r>
              <a:rPr lang="zh-CN" altLang="en-US" dirty="0" smtClean="0"/>
              <a:t>日的第二季度和上半年未经审计财报，</a:t>
            </a:r>
            <a:r>
              <a:rPr lang="en-US" dirty="0" smtClean="0"/>
              <a:t>58 </a:t>
            </a:r>
            <a:r>
              <a:rPr lang="zh-CN" altLang="en-US" dirty="0" smtClean="0"/>
              <a:t>同城（纽交所股票代码：</a:t>
            </a:r>
            <a:r>
              <a:rPr lang="en-US" dirty="0" smtClean="0"/>
              <a:t>WUBA</a:t>
            </a:r>
            <a:r>
              <a:rPr lang="zh-CN" altLang="en-US" dirty="0" smtClean="0"/>
              <a:t>）财报显示：</a:t>
            </a:r>
            <a:r>
              <a:rPr lang="en-US" dirty="0" smtClean="0"/>
              <a:t>58 </a:t>
            </a:r>
            <a:r>
              <a:rPr lang="zh-CN" altLang="en-US" dirty="0" smtClean="0"/>
              <a:t>同城第二季度总收入为</a:t>
            </a:r>
            <a:r>
              <a:rPr lang="en-US" dirty="0" smtClean="0"/>
              <a:t> 6460 </a:t>
            </a:r>
            <a:r>
              <a:rPr lang="zh-CN" altLang="en-US" dirty="0" smtClean="0"/>
              <a:t>万美元，同比增长</a:t>
            </a:r>
            <a:r>
              <a:rPr lang="en-US" dirty="0" smtClean="0"/>
              <a:t> 83.9%</a:t>
            </a:r>
            <a:r>
              <a:rPr lang="zh-CN" altLang="en-US" dirty="0" smtClean="0"/>
              <a:t>；</a:t>
            </a:r>
            <a:r>
              <a:rPr lang="en-US" dirty="0" smtClean="0"/>
              <a:t>58 </a:t>
            </a:r>
            <a:r>
              <a:rPr lang="zh-CN" altLang="en-US" dirty="0" smtClean="0"/>
              <a:t>同城第二季度净利润为</a:t>
            </a:r>
            <a:r>
              <a:rPr lang="en-US" dirty="0" smtClean="0"/>
              <a:t> 1120</a:t>
            </a:r>
            <a:r>
              <a:rPr lang="zh-CN" altLang="en-US" dirty="0" smtClean="0"/>
              <a:t>万美元，同比增长</a:t>
            </a:r>
            <a:r>
              <a:rPr lang="en-US" dirty="0" smtClean="0"/>
              <a:t>125.6%</a:t>
            </a:r>
            <a:r>
              <a:rPr lang="zh-CN" altLang="en-US" dirty="0" smtClean="0"/>
              <a:t>；</a:t>
            </a:r>
            <a:r>
              <a:rPr lang="en-US" dirty="0" smtClean="0"/>
              <a:t>58 </a:t>
            </a:r>
            <a:r>
              <a:rPr lang="zh-CN" altLang="en-US" dirty="0" smtClean="0"/>
              <a:t>同城上半年总收入为</a:t>
            </a:r>
            <a:r>
              <a:rPr lang="en-US" dirty="0" smtClean="0"/>
              <a:t> 1.128</a:t>
            </a:r>
            <a:r>
              <a:rPr lang="zh-CN" altLang="en-US" dirty="0" smtClean="0"/>
              <a:t>亿美元，同比增长</a:t>
            </a:r>
            <a:r>
              <a:rPr lang="en-US" dirty="0" smtClean="0"/>
              <a:t>91.7%</a:t>
            </a:r>
            <a:r>
              <a:rPr lang="zh-CN" altLang="en-US" dirty="0" smtClean="0"/>
              <a:t>；</a:t>
            </a:r>
            <a:r>
              <a:rPr lang="en-US" dirty="0" smtClean="0"/>
              <a:t>58</a:t>
            </a:r>
            <a:r>
              <a:rPr lang="zh-CN" altLang="en-US" dirty="0" smtClean="0"/>
              <a:t>同城上半年净利润为</a:t>
            </a:r>
            <a:r>
              <a:rPr lang="en-US" dirty="0" smtClean="0"/>
              <a:t>1350 </a:t>
            </a:r>
            <a:r>
              <a:rPr lang="zh-CN" altLang="en-US" dirty="0" smtClean="0"/>
              <a:t>万美元，较上年同期的</a:t>
            </a:r>
            <a:r>
              <a:rPr lang="en-US" dirty="0" smtClean="0"/>
              <a:t>30</a:t>
            </a:r>
            <a:r>
              <a:rPr lang="zh-CN" altLang="en-US" dirty="0" smtClean="0"/>
              <a:t>万美元大幅增长。财报发布后，</a:t>
            </a:r>
            <a:r>
              <a:rPr lang="en-US" dirty="0" smtClean="0"/>
              <a:t>58 </a:t>
            </a:r>
            <a:r>
              <a:rPr lang="zh-CN" altLang="en-US" dirty="0" smtClean="0"/>
              <a:t>同城董事会主席兼</a:t>
            </a:r>
            <a:r>
              <a:rPr lang="en-US" dirty="0" smtClean="0"/>
              <a:t> CEO </a:t>
            </a:r>
            <a:r>
              <a:rPr lang="zh-CN" altLang="en-US" dirty="0" smtClean="0"/>
              <a:t>姚劲波及</a:t>
            </a:r>
            <a:r>
              <a:rPr lang="en-US" dirty="0" smtClean="0"/>
              <a:t> CFO </a:t>
            </a:r>
            <a:r>
              <a:rPr lang="zh-CN" altLang="en-US" dirty="0" smtClean="0"/>
              <a:t>周浩等高管出席了随后举行的电话会议，解读财报要点并回答分析师提问。</a:t>
            </a:r>
            <a:endParaRPr lang="zh-CN" altLang="en-US" dirty="0"/>
          </a:p>
        </p:txBody>
      </p:sp>
      <p:pic>
        <p:nvPicPr>
          <p:cNvPr id="2050" name="图片 119" descr="点击查看源网页"/>
          <p:cNvPicPr>
            <a:picLocks noChangeAspect="1" noChangeArrowheads="1"/>
          </p:cNvPicPr>
          <p:nvPr/>
        </p:nvPicPr>
        <p:blipFill>
          <a:blip r:embed="rId1"/>
          <a:srcRect/>
          <a:stretch>
            <a:fillRect/>
          </a:stretch>
        </p:blipFill>
        <p:spPr bwMode="auto">
          <a:xfrm>
            <a:off x="285749" y="1628773"/>
            <a:ext cx="5912173" cy="2443163"/>
          </a:xfrm>
          <a:prstGeom prst="rect">
            <a:avLst/>
          </a:prstGeom>
          <a:noFill/>
          <a:ln w="9525">
            <a:noFill/>
            <a:miter lim="800000"/>
            <a:headEnd/>
            <a:tailEnd/>
          </a:ln>
        </p:spPr>
      </p:pic>
      <p:sp>
        <p:nvSpPr>
          <p:cNvPr id="2051" name="Rectangle 3"/>
          <p:cNvSpPr>
            <a:spLocks noChangeArrowheads="1"/>
          </p:cNvSpPr>
          <p:nvPr/>
        </p:nvSpPr>
        <p:spPr bwMode="auto">
          <a:xfrm>
            <a:off x="604683" y="4645742"/>
            <a:ext cx="11312014" cy="1938992"/>
          </a:xfrm>
          <a:prstGeom prst="rect">
            <a:avLst/>
          </a:prstGeom>
          <a:noFill/>
          <a:ln w="9525">
            <a:noFill/>
            <a:miter lim="800000"/>
          </a:ln>
          <a:effectLst/>
        </p:spPr>
        <p:txBody>
          <a:bodyPr vert="horz" wrap="square" lIns="91440" tIns="45720" rIns="91440" bIns="45720" numCol="1" anchor="ctr" anchorCtr="0" compatLnSpc="1">
            <a:spAutoFit/>
          </a:bodyPr>
          <a:lstStyle/>
          <a:p>
            <a:pPr lvl="0" fontAlgn="base">
              <a:spcBef>
                <a:spcPct val="0"/>
              </a:spcBef>
              <a:spcAft>
                <a:spcPct val="0"/>
              </a:spcAft>
            </a:pPr>
            <a:r>
              <a:rPr lang="zh-CN" altLang="en-US" sz="2000" dirty="0" smtClean="0"/>
              <a:t>以下是分析师问答环节主要内容：</a:t>
            </a:r>
            <a:endParaRPr lang="en-US" altLang="zh-CN" sz="2000" dirty="0" smtClean="0"/>
          </a:p>
          <a:p>
            <a:pPr lvl="0" fontAlgn="base">
              <a:spcBef>
                <a:spcPct val="0"/>
              </a:spcBef>
              <a:spcAft>
                <a:spcPct val="0"/>
              </a:spcAft>
            </a:pPr>
            <a:r>
              <a:rPr kumimoji="0" lang="en-US" altLang="zh-CN" sz="2000" b="0" i="0" u="none" strike="noStrike" cap="none" normalizeH="0" baseline="0" dirty="0" smtClean="0">
                <a:ln>
                  <a:noFill/>
                </a:ln>
                <a:solidFill>
                  <a:schemeClr val="tx1"/>
                </a:solidFill>
                <a:effectLst/>
                <a:latin typeface="+mn-ea"/>
                <a:cs typeface="Times New Roman" panose="02020603050405020304" pitchFamily="18" charset="0"/>
              </a:rPr>
              <a:t>       </a:t>
            </a:r>
            <a:r>
              <a:rPr kumimoji="0" lang="zh-CN" sz="2000" b="0" i="0" u="none" strike="noStrike" cap="none" normalizeH="0" baseline="0" dirty="0" smtClean="0">
                <a:ln>
                  <a:noFill/>
                </a:ln>
                <a:solidFill>
                  <a:schemeClr val="tx1"/>
                </a:solidFill>
                <a:effectLst/>
                <a:latin typeface="+mn-ea"/>
                <a:cs typeface="Times New Roman" panose="02020603050405020304" pitchFamily="18" charset="0"/>
              </a:rPr>
              <a:t>瑞士信贷分析师：最近我们看到一些房地产经纪公司地址网络投放的新闻，你们对此有何看法？</a:t>
            </a:r>
            <a:endParaRPr kumimoji="0" lang="zh-CN" sz="2000" b="0" i="0" u="none" strike="noStrike" cap="none" normalizeH="0" baseline="0" dirty="0" smtClean="0">
              <a:ln>
                <a:noFill/>
              </a:ln>
              <a:solidFill>
                <a:schemeClr val="tx1"/>
              </a:solidFill>
              <a:effectLst/>
              <a:latin typeface="+mn-ea"/>
              <a:cs typeface="宋体" panose="02010600030101010101" pitchFamily="2" charset="-122"/>
            </a:endParaRPr>
          </a:p>
          <a:p>
            <a:pPr marL="0" marR="0" lvl="0" indent="0" algn="l" defTabSz="914400" rtl="0" eaLnBrk="0" fontAlgn="base" latinLnBrk="0" hangingPunct="0">
              <a:lnSpc>
                <a:spcPct val="100000"/>
              </a:lnSpc>
              <a:spcBef>
                <a:spcPct val="0"/>
              </a:spcBef>
              <a:spcAft>
                <a:spcPct val="0"/>
              </a:spcAft>
              <a:buClrTx/>
              <a:buSzTx/>
              <a:buFontTx/>
              <a:buNone/>
            </a:pPr>
            <a:r>
              <a:rPr kumimoji="0" lang="zh-CN" sz="2000" b="0" i="0" u="none" strike="noStrike" cap="none" normalizeH="0" baseline="0" dirty="0" smtClean="0">
                <a:ln>
                  <a:noFill/>
                </a:ln>
                <a:solidFill>
                  <a:schemeClr val="tx1"/>
                </a:solidFill>
                <a:effectLst/>
                <a:latin typeface="+mn-ea"/>
                <a:cs typeface="Times New Roman" panose="02020603050405020304" pitchFamily="18" charset="0"/>
              </a:rPr>
              <a:t>　　姚劲波：关于房产经纪抵制的问题，</a:t>
            </a:r>
            <a:r>
              <a:rPr kumimoji="0" lang="en-US" altLang="zh-CN" sz="2000" b="0" i="0" u="none" strike="noStrike" cap="none" normalizeH="0" baseline="0" dirty="0" smtClean="0">
                <a:ln>
                  <a:noFill/>
                </a:ln>
                <a:solidFill>
                  <a:schemeClr val="tx1"/>
                </a:solidFill>
                <a:effectLst/>
                <a:latin typeface="+mn-ea"/>
                <a:cs typeface="Times New Roman" panose="02020603050405020304" pitchFamily="18" charset="0"/>
              </a:rPr>
              <a:t>58 </a:t>
            </a:r>
            <a:r>
              <a:rPr kumimoji="0" lang="zh-CN" altLang="en-US" sz="2000" b="0" i="0" u="none" strike="noStrike" cap="none" normalizeH="0" baseline="0" dirty="0" smtClean="0">
                <a:ln>
                  <a:noFill/>
                </a:ln>
                <a:solidFill>
                  <a:schemeClr val="tx1"/>
                </a:solidFill>
                <a:effectLst/>
                <a:latin typeface="+mn-ea"/>
                <a:cs typeface="Times New Roman" panose="02020603050405020304" pitchFamily="18" charset="0"/>
              </a:rPr>
              <a:t>同城是一个效果平台，即使在这样的环境下我们相比去年还是有所增长的，我们在房地产垂直领域的主要竞争对手则没有增长甚至下降，</a:t>
            </a:r>
            <a:r>
              <a:rPr kumimoji="0" lang="en-US" altLang="zh-CN" sz="2000" b="0" i="0" u="none" strike="noStrike" cap="none" normalizeH="0" baseline="0" dirty="0" smtClean="0">
                <a:ln>
                  <a:noFill/>
                </a:ln>
                <a:solidFill>
                  <a:schemeClr val="tx1"/>
                </a:solidFill>
                <a:effectLst/>
                <a:latin typeface="+mn-ea"/>
                <a:cs typeface="Times New Roman" panose="02020603050405020304" pitchFamily="18" charset="0"/>
              </a:rPr>
              <a:t>58 </a:t>
            </a:r>
            <a:r>
              <a:rPr kumimoji="0" lang="zh-CN" altLang="en-US" sz="2000" b="0" i="0" u="none" strike="noStrike" cap="none" normalizeH="0" baseline="0" dirty="0" smtClean="0">
                <a:ln>
                  <a:noFill/>
                </a:ln>
                <a:solidFill>
                  <a:schemeClr val="tx1"/>
                </a:solidFill>
                <a:effectLst/>
                <a:latin typeface="+mn-ea"/>
                <a:cs typeface="Times New Roman" panose="02020603050405020304" pitchFamily="18" charset="0"/>
              </a:rPr>
              <a:t>同城还是在扩大市场份额，希望在市场非常冷的时候我们获得一个弯道超车的机会并抓住这个机会。</a:t>
            </a:r>
            <a:endParaRPr kumimoji="0" lang="zh-CN" altLang="en-US" sz="2000" b="0" i="0" u="none" strike="noStrike" cap="none" normalizeH="0" baseline="0" dirty="0" smtClean="0">
              <a:ln>
                <a:noFill/>
              </a:ln>
              <a:solidFill>
                <a:schemeClr val="tx1"/>
              </a:solidFill>
              <a:effectLst/>
              <a:latin typeface="+mn-ea"/>
              <a:cs typeface="宋体" panose="02010600030101010101" pitchFamily="2" charset="-122"/>
            </a:endParaRPr>
          </a:p>
          <a:p>
            <a:pPr marL="0" marR="0" lvl="0" indent="0" algn="l" defTabSz="914400" rtl="0" eaLnBrk="0" fontAlgn="base" latinLnBrk="0" hangingPunct="0">
              <a:lnSpc>
                <a:spcPct val="100000"/>
              </a:lnSpc>
              <a:spcBef>
                <a:spcPct val="0"/>
              </a:spcBef>
              <a:spcAft>
                <a:spcPct val="0"/>
              </a:spcAft>
              <a:buClrTx/>
              <a:buSzTx/>
              <a:buFontTx/>
              <a:buNone/>
            </a:pPr>
            <a:endParaRPr kumimoji="0" lang="zh-CN" altLang="en-US" sz="2000" b="0" i="0" u="none" strike="noStrike" cap="none" normalizeH="0" baseline="0" dirty="0" smtClean="0">
              <a:ln>
                <a:noFill/>
              </a:ln>
              <a:solidFill>
                <a:schemeClr val="tx1"/>
              </a:solidFill>
              <a:effectLst/>
              <a:latin typeface="+mn-ea"/>
              <a:cs typeface="宋体" panose="02010600030101010101" pitchFamily="2" charset="-122"/>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2" y="463025"/>
            <a:ext cx="9486901"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任务导入</a:t>
            </a:r>
            <a:r>
              <a:rPr lang="en-US" altLang="zh-CN" sz="2400" b="1" dirty="0" smtClean="0">
                <a:solidFill>
                  <a:schemeClr val="bg1"/>
                </a:solidFill>
              </a:rPr>
              <a:t>】</a:t>
            </a:r>
            <a:endParaRPr lang="zh-CN" altLang="en-US" sz="2400" b="1" dirty="0">
              <a:solidFill>
                <a:schemeClr val="bg1"/>
              </a:solidFill>
            </a:endParaRPr>
          </a:p>
        </p:txBody>
      </p:sp>
      <p:sp>
        <p:nvSpPr>
          <p:cNvPr id="1027" name="Rectangle 3"/>
          <p:cNvSpPr>
            <a:spLocks noChangeArrowheads="1"/>
          </p:cNvSpPr>
          <p:nvPr/>
        </p:nvSpPr>
        <p:spPr bwMode="auto">
          <a:xfrm>
            <a:off x="428625" y="1559643"/>
            <a:ext cx="11458575" cy="3416320"/>
          </a:xfrm>
          <a:prstGeom prst="rect">
            <a:avLst/>
          </a:prstGeom>
          <a:noFill/>
          <a:ln w="28575">
            <a:solidFill>
              <a:schemeClr val="tx1"/>
            </a:solidFill>
            <a:miter lim="800000"/>
          </a:ln>
          <a:effectLst/>
        </p:spPr>
        <p:txBody>
          <a:bodyPr vert="horz" wrap="square" lIns="91440" tIns="45720" rIns="91440" bIns="45720" numCol="1" anchor="ctr" anchorCtr="0" compatLnSpc="1">
            <a:spAutoFit/>
          </a:bodyPr>
          <a:lstStyle/>
          <a:p>
            <a:r>
              <a:rPr lang="zh-CN" altLang="en-US" dirty="0" smtClean="0"/>
              <a:t>      摩根士丹利分析师：请介绍一下公司下半年的市场支出情况，在市场费用方面，你们还是将主要依靠广告进行营销推广码？你们是如何横向广告投放的投资回报的？</a:t>
            </a:r>
            <a:endParaRPr lang="zh-CN" altLang="en-US" dirty="0" smtClean="0"/>
          </a:p>
          <a:p>
            <a:r>
              <a:rPr lang="zh-CN" altLang="en-US" dirty="0" smtClean="0"/>
              <a:t>　</a:t>
            </a:r>
            <a:r>
              <a:rPr lang="en-US" dirty="0" smtClean="0"/>
              <a:t>  </a:t>
            </a:r>
            <a:r>
              <a:rPr lang="zh-CN" altLang="en-US" dirty="0" smtClean="0"/>
              <a:t>周浩：广告是一种非常有效的推广方式。</a:t>
            </a:r>
            <a:r>
              <a:rPr lang="en-US" dirty="0" smtClean="0"/>
              <a:t>2011</a:t>
            </a:r>
            <a:r>
              <a:rPr lang="zh-CN" altLang="en-US" dirty="0" smtClean="0"/>
              <a:t>年的时候我们在广告方面投入了很多，我们与这些渠道非常熟悉，不管是线下的电视或者户外媒体广告，还是线上的流量购买渠道，相对而言，线上媒体的投资回报更好追踪，我们有一个衡量包括</a:t>
            </a:r>
            <a:r>
              <a:rPr lang="en-US" dirty="0" smtClean="0"/>
              <a:t> PC </a:t>
            </a:r>
            <a:r>
              <a:rPr lang="zh-CN" altLang="en-US" dirty="0" smtClean="0"/>
              <a:t>和移动端广告投放效果的系统，在</a:t>
            </a:r>
            <a:r>
              <a:rPr lang="en-US" dirty="0" smtClean="0"/>
              <a:t>PC</a:t>
            </a:r>
            <a:r>
              <a:rPr lang="zh-CN" altLang="en-US" dirty="0" smtClean="0"/>
              <a:t>端，我们可以追踪到通过广告投放获得的用户数，我们还知道这些用户的价值，移动端我们能衡量每一个应用安装的背后广告费用。</a:t>
            </a:r>
            <a:endParaRPr lang="zh-CN" altLang="en-US" dirty="0" smtClean="0"/>
          </a:p>
          <a:p>
            <a:r>
              <a:rPr lang="zh-CN" altLang="en-US" dirty="0" smtClean="0"/>
              <a:t>随着时间的发展，不管是对我们还是对竞争对手，在广告方面的投放的重要性将越来越低，竞争将更加全面，产品设计、与用户互动、与腾讯和小米等公司合作增加入口、提升对商家的服务、更有效地变现、通过包括投资并购在内的方式取得增长等，都将是竞争的关键。目前由于我们在增长用户方面还有很大空间，所以广告仍然很重要，长期来看广告和其他方式将逐渐取得平衡。</a:t>
            </a:r>
            <a:endParaRPr lang="zh-CN" altLang="en-US" dirty="0" smtClean="0"/>
          </a:p>
          <a:p>
            <a:endParaRPr lang="en-US" altLang="zh-CN" dirty="0" smtClean="0"/>
          </a:p>
          <a:p>
            <a:pPr algn="r"/>
            <a:r>
              <a:rPr lang="en-US" altLang="zh-CN" dirty="0" smtClean="0"/>
              <a:t> </a:t>
            </a:r>
            <a:r>
              <a:rPr lang="zh-CN" altLang="en-US" dirty="0" smtClean="0"/>
              <a:t>资料来源：腾讯科技</a:t>
            </a:r>
            <a:endParaRPr lang="zh-CN" altLang="en-US" dirty="0"/>
          </a:p>
        </p:txBody>
      </p:sp>
      <p:sp>
        <p:nvSpPr>
          <p:cNvPr id="8" name="TextBox 17"/>
          <p:cNvSpPr txBox="1"/>
          <p:nvPr/>
        </p:nvSpPr>
        <p:spPr>
          <a:xfrm>
            <a:off x="2205990" y="609181"/>
            <a:ext cx="6850587" cy="553994"/>
          </a:xfrm>
          <a:prstGeom prst="rect">
            <a:avLst/>
          </a:prstGeom>
          <a:noFill/>
        </p:spPr>
        <p:txBody>
          <a:bodyPr wrap="none" lIns="121917" tIns="60958" rIns="121917" bIns="60958" rtlCol="0">
            <a:spAutoFit/>
          </a:bodyPr>
          <a:lstStyle/>
          <a:p>
            <a:r>
              <a:rPr lang="en-US" sz="2800" b="1" dirty="0" smtClean="0">
                <a:solidFill>
                  <a:schemeClr val="bg1"/>
                </a:solidFill>
              </a:rPr>
              <a:t>58 </a:t>
            </a:r>
            <a:r>
              <a:rPr lang="zh-CN" altLang="en-US" sz="2800" b="1" dirty="0" smtClean="0">
                <a:solidFill>
                  <a:schemeClr val="bg1"/>
                </a:solidFill>
              </a:rPr>
              <a:t>同城高管解读财报：投放广告仍很重要</a:t>
            </a:r>
            <a:endParaRPr lang="zh-CN" altLang="en-US" sz="2800" dirty="0">
              <a:solidFill>
                <a:schemeClr val="bg1"/>
              </a:solidFill>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8772526"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52285" y="282825"/>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智慧引言</a:t>
            </a:r>
            <a:r>
              <a:rPr lang="en-US" altLang="zh-CN" sz="2400" b="1" dirty="0" smtClean="0">
                <a:solidFill>
                  <a:schemeClr val="bg1"/>
                </a:solidFill>
              </a:rPr>
              <a:t>】</a:t>
            </a:r>
            <a:endParaRPr lang="zh-CN" altLang="en-US" sz="2400" b="1" dirty="0">
              <a:solidFill>
                <a:schemeClr val="bg1"/>
              </a:solidFill>
            </a:endParaRPr>
          </a:p>
        </p:txBody>
      </p:sp>
      <p:sp>
        <p:nvSpPr>
          <p:cNvPr id="9" name="矩形 8"/>
          <p:cNvSpPr/>
          <p:nvPr/>
        </p:nvSpPr>
        <p:spPr>
          <a:xfrm>
            <a:off x="814388" y="1703338"/>
            <a:ext cx="10101262" cy="3416320"/>
          </a:xfrm>
          <a:prstGeom prst="rect">
            <a:avLst/>
          </a:prstGeom>
          <a:ln w="57150">
            <a:solidFill>
              <a:srgbClr val="FF9900"/>
            </a:solidFill>
            <a:prstDash val="sysDot"/>
          </a:ln>
        </p:spPr>
        <p:txBody>
          <a:bodyPr wrap="square">
            <a:spAutoFit/>
          </a:bodyPr>
          <a:lstStyle/>
          <a:p>
            <a:pPr>
              <a:lnSpc>
                <a:spcPct val="150000"/>
              </a:lnSpc>
            </a:pPr>
            <a:r>
              <a:rPr lang="zh-CN" altLang="en-US" sz="2000" b="1" dirty="0" smtClean="0">
                <a:solidFill>
                  <a:srgbClr val="1F487C"/>
                </a:solidFill>
                <a:latin typeface="+mn-ea"/>
              </a:rPr>
              <a:t>      网络广告是常用的网络营销策略之一，在网络品牌、产品促销、网站推广等方面均有明显作用。具有可选择网络媒体范围广、形式多样、适用性强、投放及时等优点。网络广告存在于各种网络营销工具中，只是具体的表现形式不同。电子邮件广告则是网络广告的一种，可见，网络广告本身并不能独立存在，需要与各种网络工具相结合才能实现信息传递的功能。随着互联网的不断应用和发展，网络广告推广也不断的被重视，那么在网络广告过程中，应该怎么做好网络广告策略呢</a:t>
            </a:r>
            <a:r>
              <a:rPr lang="en-US" sz="2000" b="1" dirty="0" smtClean="0">
                <a:solidFill>
                  <a:srgbClr val="1F487C"/>
                </a:solidFill>
                <a:latin typeface="+mn-ea"/>
              </a:rPr>
              <a:t>?</a:t>
            </a:r>
            <a:r>
              <a:rPr lang="zh-CN" altLang="en-US" sz="2000" b="1" dirty="0" smtClean="0">
                <a:solidFill>
                  <a:srgbClr val="1F487C"/>
                </a:solidFill>
                <a:latin typeface="+mn-ea"/>
              </a:rPr>
              <a:t>下面我们来详细的介绍网络广告的发展和应用。</a:t>
            </a:r>
            <a:endParaRPr lang="zh-CN" altLang="en-US" sz="2000" b="1" dirty="0" smtClean="0">
              <a:solidFill>
                <a:srgbClr val="1F487C"/>
              </a:solidFill>
              <a:latin typeface="+mn-ea"/>
            </a:endParaRPr>
          </a:p>
          <a:p>
            <a:pPr>
              <a:lnSpc>
                <a:spcPct val="150000"/>
              </a:lnSpc>
            </a:pPr>
            <a:endParaRPr lang="zh-CN" altLang="en-US" sz="2400" b="1" dirty="0">
              <a:solidFill>
                <a:srgbClr val="1F487C"/>
              </a:solidFill>
              <a:latin typeface="+mn-ea"/>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8672513"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学习指南</a:t>
            </a:r>
            <a:r>
              <a:rPr lang="en-US" altLang="zh-CN" sz="2400" b="1" dirty="0" smtClean="0">
                <a:solidFill>
                  <a:schemeClr val="bg1"/>
                </a:solidFill>
              </a:rPr>
              <a:t>】</a:t>
            </a:r>
            <a:endParaRPr lang="zh-CN" altLang="en-US" sz="2400" b="1" dirty="0">
              <a:solidFill>
                <a:schemeClr val="bg1"/>
              </a:solidFill>
            </a:endParaRPr>
          </a:p>
        </p:txBody>
      </p:sp>
      <p:sp>
        <p:nvSpPr>
          <p:cNvPr id="6" name="TextBox 17"/>
          <p:cNvSpPr txBox="1"/>
          <p:nvPr/>
        </p:nvSpPr>
        <p:spPr>
          <a:xfrm>
            <a:off x="2205990" y="609181"/>
            <a:ext cx="4093422" cy="553994"/>
          </a:xfrm>
          <a:prstGeom prst="rect">
            <a:avLst/>
          </a:prstGeom>
          <a:noFill/>
        </p:spPr>
        <p:txBody>
          <a:bodyPr wrap="none" lIns="121917" tIns="60958" rIns="121917" bIns="60958" rtlCol="0">
            <a:spAutoFit/>
          </a:bodyPr>
          <a:lstStyle/>
          <a:p>
            <a:r>
              <a:rPr lang="zh-CN" altLang="en-US" sz="2800" b="1" dirty="0" smtClean="0">
                <a:solidFill>
                  <a:srgbClr val="FF9900"/>
                </a:solidFill>
              </a:rPr>
              <a:t>任务</a:t>
            </a:r>
            <a:r>
              <a:rPr lang="en-US" sz="2800" b="1" dirty="0" smtClean="0">
                <a:solidFill>
                  <a:srgbClr val="FF9900"/>
                </a:solidFill>
                <a:latin typeface="+mn-ea"/>
              </a:rPr>
              <a:t>7.4    </a:t>
            </a:r>
            <a:r>
              <a:rPr lang="zh-CN" altLang="en-US" sz="2800" b="1" dirty="0" smtClean="0">
                <a:solidFill>
                  <a:srgbClr val="FF9900"/>
                </a:solidFill>
              </a:rPr>
              <a:t>网络广告推广</a:t>
            </a:r>
            <a:endParaRPr lang="zh-CN" altLang="en-US" sz="2800" b="1" dirty="0">
              <a:solidFill>
                <a:srgbClr val="FF9900"/>
              </a:solidFill>
              <a:latin typeface="+mn-ea"/>
            </a:endParaRPr>
          </a:p>
        </p:txBody>
      </p:sp>
      <p:sp>
        <p:nvSpPr>
          <p:cNvPr id="9" name="矩形 8"/>
          <p:cNvSpPr/>
          <p:nvPr/>
        </p:nvSpPr>
        <p:spPr>
          <a:xfrm>
            <a:off x="2553840" y="2139280"/>
            <a:ext cx="1896240" cy="271712"/>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smtClean="0">
                <a:latin typeface="+mj-ea"/>
                <a:ea typeface="+mj-ea"/>
              </a:rPr>
              <a:t>7.4.1</a:t>
            </a:r>
            <a:endParaRPr lang="zh-CN" altLang="en-US" sz="2400" b="1" dirty="0">
              <a:latin typeface="+mj-ea"/>
              <a:ea typeface="+mj-ea"/>
            </a:endParaRPr>
          </a:p>
        </p:txBody>
      </p:sp>
      <p:sp>
        <p:nvSpPr>
          <p:cNvPr id="11" name="矩形 10"/>
          <p:cNvSpPr/>
          <p:nvPr/>
        </p:nvSpPr>
        <p:spPr>
          <a:xfrm>
            <a:off x="1455441" y="4104512"/>
            <a:ext cx="1045712" cy="1045712"/>
          </a:xfrm>
          <a:prstGeom prst="rect">
            <a:avLst/>
          </a:pr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6347884" y="2139280"/>
            <a:ext cx="1045712" cy="1045712"/>
          </a:xfrm>
          <a:prstGeom prst="rect">
            <a:avLst/>
          </a:pr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1488225" y="2139280"/>
            <a:ext cx="1045712" cy="1045712"/>
          </a:xfrm>
          <a:prstGeom prst="rect">
            <a:avLst/>
          </a:pr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 name="组合 13"/>
          <p:cNvGrpSpPr/>
          <p:nvPr/>
        </p:nvGrpSpPr>
        <p:grpSpPr>
          <a:xfrm>
            <a:off x="1717026" y="2297486"/>
            <a:ext cx="608013" cy="676275"/>
            <a:chOff x="6735763" y="10544176"/>
            <a:chExt cx="608013" cy="676275"/>
          </a:xfrm>
          <a:solidFill>
            <a:schemeClr val="bg1"/>
          </a:solidFill>
        </p:grpSpPr>
        <p:sp>
          <p:nvSpPr>
            <p:cNvPr id="15" name="Freeform 1008"/>
            <p:cNvSpPr/>
            <p:nvPr/>
          </p:nvSpPr>
          <p:spPr bwMode="auto">
            <a:xfrm>
              <a:off x="6735763" y="10544176"/>
              <a:ext cx="608013" cy="153988"/>
            </a:xfrm>
            <a:custGeom>
              <a:avLst/>
              <a:gdLst>
                <a:gd name="T0" fmla="*/ 0 w 383"/>
                <a:gd name="T1" fmla="*/ 97 h 97"/>
                <a:gd name="T2" fmla="*/ 383 w 383"/>
                <a:gd name="T3" fmla="*/ 97 h 97"/>
                <a:gd name="T4" fmla="*/ 192 w 383"/>
                <a:gd name="T5" fmla="*/ 0 h 97"/>
                <a:gd name="T6" fmla="*/ 0 w 383"/>
                <a:gd name="T7" fmla="*/ 97 h 97"/>
              </a:gdLst>
              <a:ahLst/>
              <a:cxnLst>
                <a:cxn ang="0">
                  <a:pos x="T0" y="T1"/>
                </a:cxn>
                <a:cxn ang="0">
                  <a:pos x="T2" y="T3"/>
                </a:cxn>
                <a:cxn ang="0">
                  <a:pos x="T4" y="T5"/>
                </a:cxn>
                <a:cxn ang="0">
                  <a:pos x="T6" y="T7"/>
                </a:cxn>
              </a:cxnLst>
              <a:rect l="0" t="0" r="r" b="b"/>
              <a:pathLst>
                <a:path w="383" h="97">
                  <a:moveTo>
                    <a:pt x="0" y="97"/>
                  </a:moveTo>
                  <a:lnTo>
                    <a:pt x="383" y="97"/>
                  </a:lnTo>
                  <a:lnTo>
                    <a:pt x="192" y="0"/>
                  </a:lnTo>
                  <a:lnTo>
                    <a:pt x="0" y="9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16" name="Rectangle 1010"/>
            <p:cNvSpPr>
              <a:spLocks noChangeArrowheads="1"/>
            </p:cNvSpPr>
            <p:nvPr/>
          </p:nvSpPr>
          <p:spPr bwMode="auto">
            <a:xfrm>
              <a:off x="6777039" y="10750551"/>
              <a:ext cx="98425" cy="2857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dirty="0"/>
            </a:p>
          </p:txBody>
        </p:sp>
        <p:sp>
          <p:nvSpPr>
            <p:cNvPr id="17" name="Rectangle 1011"/>
            <p:cNvSpPr>
              <a:spLocks noChangeArrowheads="1"/>
            </p:cNvSpPr>
            <p:nvPr/>
          </p:nvSpPr>
          <p:spPr bwMode="auto">
            <a:xfrm>
              <a:off x="6983414" y="10750551"/>
              <a:ext cx="98425" cy="2857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dirty="0"/>
            </a:p>
          </p:txBody>
        </p:sp>
        <p:sp>
          <p:nvSpPr>
            <p:cNvPr id="18" name="Rectangle 1012"/>
            <p:cNvSpPr>
              <a:spLocks noChangeArrowheads="1"/>
            </p:cNvSpPr>
            <p:nvPr/>
          </p:nvSpPr>
          <p:spPr bwMode="auto">
            <a:xfrm>
              <a:off x="7189789" y="10750551"/>
              <a:ext cx="98425" cy="2857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dirty="0"/>
            </a:p>
          </p:txBody>
        </p:sp>
        <p:sp>
          <p:nvSpPr>
            <p:cNvPr id="19" name="Freeform 1013"/>
            <p:cNvSpPr/>
            <p:nvPr/>
          </p:nvSpPr>
          <p:spPr bwMode="auto">
            <a:xfrm>
              <a:off x="6740526" y="11080751"/>
              <a:ext cx="187325" cy="87313"/>
            </a:xfrm>
            <a:custGeom>
              <a:avLst/>
              <a:gdLst>
                <a:gd name="T0" fmla="*/ 50 w 50"/>
                <a:gd name="T1" fmla="*/ 6 h 23"/>
                <a:gd name="T2" fmla="*/ 44 w 50"/>
                <a:gd name="T3" fmla="*/ 0 h 23"/>
                <a:gd name="T4" fmla="*/ 6 w 50"/>
                <a:gd name="T5" fmla="*/ 0 h 23"/>
                <a:gd name="T6" fmla="*/ 0 w 50"/>
                <a:gd name="T7" fmla="*/ 6 h 23"/>
                <a:gd name="T8" fmla="*/ 0 w 50"/>
                <a:gd name="T9" fmla="*/ 17 h 23"/>
                <a:gd name="T10" fmla="*/ 6 w 50"/>
                <a:gd name="T11" fmla="*/ 23 h 23"/>
                <a:gd name="T12" fmla="*/ 44 w 50"/>
                <a:gd name="T13" fmla="*/ 23 h 23"/>
                <a:gd name="T14" fmla="*/ 50 w 50"/>
                <a:gd name="T15" fmla="*/ 17 h 23"/>
                <a:gd name="T16" fmla="*/ 50 w 50"/>
                <a:gd name="T17" fmla="*/ 6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23">
                  <a:moveTo>
                    <a:pt x="50" y="6"/>
                  </a:moveTo>
                  <a:cubicBezTo>
                    <a:pt x="50" y="3"/>
                    <a:pt x="47" y="0"/>
                    <a:pt x="44" y="0"/>
                  </a:cubicBezTo>
                  <a:cubicBezTo>
                    <a:pt x="6" y="0"/>
                    <a:pt x="6" y="0"/>
                    <a:pt x="6" y="0"/>
                  </a:cubicBezTo>
                  <a:cubicBezTo>
                    <a:pt x="3" y="0"/>
                    <a:pt x="0" y="3"/>
                    <a:pt x="0" y="6"/>
                  </a:cubicBezTo>
                  <a:cubicBezTo>
                    <a:pt x="0" y="17"/>
                    <a:pt x="0" y="17"/>
                    <a:pt x="0" y="17"/>
                  </a:cubicBezTo>
                  <a:cubicBezTo>
                    <a:pt x="0" y="20"/>
                    <a:pt x="3" y="23"/>
                    <a:pt x="6" y="23"/>
                  </a:cubicBezTo>
                  <a:cubicBezTo>
                    <a:pt x="44" y="23"/>
                    <a:pt x="44" y="23"/>
                    <a:pt x="44" y="23"/>
                  </a:cubicBezTo>
                  <a:cubicBezTo>
                    <a:pt x="47" y="23"/>
                    <a:pt x="50" y="20"/>
                    <a:pt x="50" y="17"/>
                  </a:cubicBezTo>
                  <a:lnTo>
                    <a:pt x="50" y="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20" name="Freeform 1014"/>
            <p:cNvSpPr/>
            <p:nvPr/>
          </p:nvSpPr>
          <p:spPr bwMode="auto">
            <a:xfrm>
              <a:off x="7148514" y="11080751"/>
              <a:ext cx="187325" cy="87313"/>
            </a:xfrm>
            <a:custGeom>
              <a:avLst/>
              <a:gdLst>
                <a:gd name="T0" fmla="*/ 50 w 50"/>
                <a:gd name="T1" fmla="*/ 6 h 23"/>
                <a:gd name="T2" fmla="*/ 44 w 50"/>
                <a:gd name="T3" fmla="*/ 0 h 23"/>
                <a:gd name="T4" fmla="*/ 6 w 50"/>
                <a:gd name="T5" fmla="*/ 0 h 23"/>
                <a:gd name="T6" fmla="*/ 0 w 50"/>
                <a:gd name="T7" fmla="*/ 6 h 23"/>
                <a:gd name="T8" fmla="*/ 0 w 50"/>
                <a:gd name="T9" fmla="*/ 17 h 23"/>
                <a:gd name="T10" fmla="*/ 6 w 50"/>
                <a:gd name="T11" fmla="*/ 23 h 23"/>
                <a:gd name="T12" fmla="*/ 44 w 50"/>
                <a:gd name="T13" fmla="*/ 23 h 23"/>
                <a:gd name="T14" fmla="*/ 50 w 50"/>
                <a:gd name="T15" fmla="*/ 17 h 23"/>
                <a:gd name="T16" fmla="*/ 50 w 50"/>
                <a:gd name="T17" fmla="*/ 6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23">
                  <a:moveTo>
                    <a:pt x="50" y="6"/>
                  </a:moveTo>
                  <a:cubicBezTo>
                    <a:pt x="50" y="3"/>
                    <a:pt x="47" y="0"/>
                    <a:pt x="44" y="0"/>
                  </a:cubicBezTo>
                  <a:cubicBezTo>
                    <a:pt x="6" y="0"/>
                    <a:pt x="6" y="0"/>
                    <a:pt x="6" y="0"/>
                  </a:cubicBezTo>
                  <a:cubicBezTo>
                    <a:pt x="2" y="0"/>
                    <a:pt x="0" y="3"/>
                    <a:pt x="0" y="6"/>
                  </a:cubicBezTo>
                  <a:cubicBezTo>
                    <a:pt x="0" y="17"/>
                    <a:pt x="0" y="17"/>
                    <a:pt x="0" y="17"/>
                  </a:cubicBezTo>
                  <a:cubicBezTo>
                    <a:pt x="0" y="20"/>
                    <a:pt x="2" y="23"/>
                    <a:pt x="6" y="23"/>
                  </a:cubicBezTo>
                  <a:cubicBezTo>
                    <a:pt x="44" y="23"/>
                    <a:pt x="44" y="23"/>
                    <a:pt x="44" y="23"/>
                  </a:cubicBezTo>
                  <a:cubicBezTo>
                    <a:pt x="47" y="23"/>
                    <a:pt x="50" y="20"/>
                    <a:pt x="50" y="17"/>
                  </a:cubicBezTo>
                  <a:lnTo>
                    <a:pt x="50" y="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21" name="Freeform 1015"/>
            <p:cNvSpPr/>
            <p:nvPr/>
          </p:nvSpPr>
          <p:spPr bwMode="auto">
            <a:xfrm>
              <a:off x="6950075" y="11080751"/>
              <a:ext cx="173038" cy="19050"/>
            </a:xfrm>
            <a:custGeom>
              <a:avLst/>
              <a:gdLst>
                <a:gd name="T0" fmla="*/ 46 w 46"/>
                <a:gd name="T1" fmla="*/ 3 h 5"/>
                <a:gd name="T2" fmla="*/ 42 w 46"/>
                <a:gd name="T3" fmla="*/ 0 h 5"/>
                <a:gd name="T4" fmla="*/ 3 w 46"/>
                <a:gd name="T5" fmla="*/ 0 h 5"/>
                <a:gd name="T6" fmla="*/ 0 w 46"/>
                <a:gd name="T7" fmla="*/ 3 h 5"/>
                <a:gd name="T8" fmla="*/ 0 w 46"/>
                <a:gd name="T9" fmla="*/ 3 h 5"/>
                <a:gd name="T10" fmla="*/ 3 w 46"/>
                <a:gd name="T11" fmla="*/ 5 h 5"/>
                <a:gd name="T12" fmla="*/ 42 w 46"/>
                <a:gd name="T13" fmla="*/ 5 h 5"/>
                <a:gd name="T14" fmla="*/ 46 w 46"/>
                <a:gd name="T15" fmla="*/ 3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 h="5">
                  <a:moveTo>
                    <a:pt x="46" y="3"/>
                  </a:moveTo>
                  <a:cubicBezTo>
                    <a:pt x="46" y="1"/>
                    <a:pt x="45" y="0"/>
                    <a:pt x="42" y="0"/>
                  </a:cubicBezTo>
                  <a:cubicBezTo>
                    <a:pt x="3" y="0"/>
                    <a:pt x="3" y="0"/>
                    <a:pt x="3" y="0"/>
                  </a:cubicBezTo>
                  <a:cubicBezTo>
                    <a:pt x="1" y="0"/>
                    <a:pt x="0" y="1"/>
                    <a:pt x="0" y="3"/>
                  </a:cubicBezTo>
                  <a:cubicBezTo>
                    <a:pt x="0" y="3"/>
                    <a:pt x="0" y="3"/>
                    <a:pt x="0" y="3"/>
                  </a:cubicBezTo>
                  <a:cubicBezTo>
                    <a:pt x="0" y="4"/>
                    <a:pt x="1" y="5"/>
                    <a:pt x="3" y="5"/>
                  </a:cubicBezTo>
                  <a:cubicBezTo>
                    <a:pt x="42" y="5"/>
                    <a:pt x="42" y="5"/>
                    <a:pt x="42" y="5"/>
                  </a:cubicBezTo>
                  <a:cubicBezTo>
                    <a:pt x="45" y="5"/>
                    <a:pt x="46" y="4"/>
                    <a:pt x="4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22" name="Freeform 1016"/>
            <p:cNvSpPr/>
            <p:nvPr/>
          </p:nvSpPr>
          <p:spPr bwMode="auto">
            <a:xfrm>
              <a:off x="6950075" y="11141076"/>
              <a:ext cx="173038" cy="19050"/>
            </a:xfrm>
            <a:custGeom>
              <a:avLst/>
              <a:gdLst>
                <a:gd name="T0" fmla="*/ 46 w 46"/>
                <a:gd name="T1" fmla="*/ 3 h 5"/>
                <a:gd name="T2" fmla="*/ 42 w 46"/>
                <a:gd name="T3" fmla="*/ 0 h 5"/>
                <a:gd name="T4" fmla="*/ 3 w 46"/>
                <a:gd name="T5" fmla="*/ 0 h 5"/>
                <a:gd name="T6" fmla="*/ 0 w 46"/>
                <a:gd name="T7" fmla="*/ 3 h 5"/>
                <a:gd name="T8" fmla="*/ 0 w 46"/>
                <a:gd name="T9" fmla="*/ 3 h 5"/>
                <a:gd name="T10" fmla="*/ 3 w 46"/>
                <a:gd name="T11" fmla="*/ 5 h 5"/>
                <a:gd name="T12" fmla="*/ 42 w 46"/>
                <a:gd name="T13" fmla="*/ 5 h 5"/>
                <a:gd name="T14" fmla="*/ 46 w 46"/>
                <a:gd name="T15" fmla="*/ 3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 h="5">
                  <a:moveTo>
                    <a:pt x="46" y="3"/>
                  </a:moveTo>
                  <a:cubicBezTo>
                    <a:pt x="46" y="1"/>
                    <a:pt x="45" y="0"/>
                    <a:pt x="42" y="0"/>
                  </a:cubicBezTo>
                  <a:cubicBezTo>
                    <a:pt x="3" y="0"/>
                    <a:pt x="3" y="0"/>
                    <a:pt x="3" y="0"/>
                  </a:cubicBezTo>
                  <a:cubicBezTo>
                    <a:pt x="1" y="0"/>
                    <a:pt x="0" y="1"/>
                    <a:pt x="0" y="3"/>
                  </a:cubicBezTo>
                  <a:cubicBezTo>
                    <a:pt x="0" y="3"/>
                    <a:pt x="0" y="3"/>
                    <a:pt x="0" y="3"/>
                  </a:cubicBezTo>
                  <a:cubicBezTo>
                    <a:pt x="0" y="4"/>
                    <a:pt x="1" y="5"/>
                    <a:pt x="3" y="5"/>
                  </a:cubicBezTo>
                  <a:cubicBezTo>
                    <a:pt x="42" y="5"/>
                    <a:pt x="42" y="5"/>
                    <a:pt x="42" y="5"/>
                  </a:cubicBezTo>
                  <a:cubicBezTo>
                    <a:pt x="45" y="5"/>
                    <a:pt x="46" y="4"/>
                    <a:pt x="4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23" name="Freeform 1017"/>
            <p:cNvSpPr/>
            <p:nvPr/>
          </p:nvSpPr>
          <p:spPr bwMode="auto">
            <a:xfrm>
              <a:off x="6950075" y="11201401"/>
              <a:ext cx="173038" cy="19050"/>
            </a:xfrm>
            <a:custGeom>
              <a:avLst/>
              <a:gdLst>
                <a:gd name="T0" fmla="*/ 46 w 46"/>
                <a:gd name="T1" fmla="*/ 3 h 5"/>
                <a:gd name="T2" fmla="*/ 42 w 46"/>
                <a:gd name="T3" fmla="*/ 0 h 5"/>
                <a:gd name="T4" fmla="*/ 3 w 46"/>
                <a:gd name="T5" fmla="*/ 0 h 5"/>
                <a:gd name="T6" fmla="*/ 0 w 46"/>
                <a:gd name="T7" fmla="*/ 3 h 5"/>
                <a:gd name="T8" fmla="*/ 0 w 46"/>
                <a:gd name="T9" fmla="*/ 3 h 5"/>
                <a:gd name="T10" fmla="*/ 3 w 46"/>
                <a:gd name="T11" fmla="*/ 5 h 5"/>
                <a:gd name="T12" fmla="*/ 42 w 46"/>
                <a:gd name="T13" fmla="*/ 5 h 5"/>
                <a:gd name="T14" fmla="*/ 46 w 46"/>
                <a:gd name="T15" fmla="*/ 3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 h="5">
                  <a:moveTo>
                    <a:pt x="46" y="3"/>
                  </a:moveTo>
                  <a:cubicBezTo>
                    <a:pt x="46" y="1"/>
                    <a:pt x="45" y="0"/>
                    <a:pt x="42" y="0"/>
                  </a:cubicBezTo>
                  <a:cubicBezTo>
                    <a:pt x="3" y="0"/>
                    <a:pt x="3" y="0"/>
                    <a:pt x="3" y="0"/>
                  </a:cubicBezTo>
                  <a:cubicBezTo>
                    <a:pt x="1" y="0"/>
                    <a:pt x="0" y="1"/>
                    <a:pt x="0" y="3"/>
                  </a:cubicBezTo>
                  <a:cubicBezTo>
                    <a:pt x="0" y="3"/>
                    <a:pt x="0" y="3"/>
                    <a:pt x="0" y="3"/>
                  </a:cubicBezTo>
                  <a:cubicBezTo>
                    <a:pt x="0" y="4"/>
                    <a:pt x="1" y="5"/>
                    <a:pt x="3" y="5"/>
                  </a:cubicBezTo>
                  <a:cubicBezTo>
                    <a:pt x="42" y="5"/>
                    <a:pt x="42" y="5"/>
                    <a:pt x="42" y="5"/>
                  </a:cubicBezTo>
                  <a:cubicBezTo>
                    <a:pt x="45" y="5"/>
                    <a:pt x="46" y="4"/>
                    <a:pt x="4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grpSp>
      <p:grpSp>
        <p:nvGrpSpPr>
          <p:cNvPr id="8" name="组合 23"/>
          <p:cNvGrpSpPr/>
          <p:nvPr/>
        </p:nvGrpSpPr>
        <p:grpSpPr>
          <a:xfrm>
            <a:off x="6565814" y="2410992"/>
            <a:ext cx="646112" cy="449263"/>
            <a:chOff x="7767638" y="10672763"/>
            <a:chExt cx="646112" cy="449263"/>
          </a:xfrm>
          <a:solidFill>
            <a:schemeClr val="bg1"/>
          </a:solidFill>
        </p:grpSpPr>
        <p:sp>
          <p:nvSpPr>
            <p:cNvPr id="25" name="Freeform 1018"/>
            <p:cNvSpPr/>
            <p:nvPr/>
          </p:nvSpPr>
          <p:spPr bwMode="auto">
            <a:xfrm>
              <a:off x="7959725" y="10672763"/>
              <a:ext cx="261938" cy="123825"/>
            </a:xfrm>
            <a:custGeom>
              <a:avLst/>
              <a:gdLst>
                <a:gd name="T0" fmla="*/ 70 w 70"/>
                <a:gd name="T1" fmla="*/ 26 h 33"/>
                <a:gd name="T2" fmla="*/ 63 w 70"/>
                <a:gd name="T3" fmla="*/ 33 h 33"/>
                <a:gd name="T4" fmla="*/ 7 w 70"/>
                <a:gd name="T5" fmla="*/ 33 h 33"/>
                <a:gd name="T6" fmla="*/ 0 w 70"/>
                <a:gd name="T7" fmla="*/ 26 h 33"/>
                <a:gd name="T8" fmla="*/ 0 w 70"/>
                <a:gd name="T9" fmla="*/ 8 h 33"/>
                <a:gd name="T10" fmla="*/ 7 w 70"/>
                <a:gd name="T11" fmla="*/ 0 h 33"/>
                <a:gd name="T12" fmla="*/ 63 w 70"/>
                <a:gd name="T13" fmla="*/ 0 h 33"/>
                <a:gd name="T14" fmla="*/ 70 w 70"/>
                <a:gd name="T15" fmla="*/ 8 h 33"/>
                <a:gd name="T16" fmla="*/ 70 w 70"/>
                <a:gd name="T17" fmla="*/ 26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0" h="33">
                  <a:moveTo>
                    <a:pt x="70" y="26"/>
                  </a:moveTo>
                  <a:cubicBezTo>
                    <a:pt x="70" y="30"/>
                    <a:pt x="67" y="33"/>
                    <a:pt x="63" y="33"/>
                  </a:cubicBezTo>
                  <a:cubicBezTo>
                    <a:pt x="7" y="33"/>
                    <a:pt x="7" y="33"/>
                    <a:pt x="7" y="33"/>
                  </a:cubicBezTo>
                  <a:cubicBezTo>
                    <a:pt x="3" y="33"/>
                    <a:pt x="0" y="30"/>
                    <a:pt x="0" y="26"/>
                  </a:cubicBezTo>
                  <a:cubicBezTo>
                    <a:pt x="0" y="8"/>
                    <a:pt x="0" y="8"/>
                    <a:pt x="0" y="8"/>
                  </a:cubicBezTo>
                  <a:cubicBezTo>
                    <a:pt x="0" y="4"/>
                    <a:pt x="3" y="0"/>
                    <a:pt x="7" y="0"/>
                  </a:cubicBezTo>
                  <a:cubicBezTo>
                    <a:pt x="63" y="0"/>
                    <a:pt x="63" y="0"/>
                    <a:pt x="63" y="0"/>
                  </a:cubicBezTo>
                  <a:cubicBezTo>
                    <a:pt x="67" y="0"/>
                    <a:pt x="70" y="4"/>
                    <a:pt x="70" y="8"/>
                  </a:cubicBezTo>
                  <a:lnTo>
                    <a:pt x="70" y="2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26" name="Freeform 1019"/>
            <p:cNvSpPr/>
            <p:nvPr/>
          </p:nvSpPr>
          <p:spPr bwMode="auto">
            <a:xfrm>
              <a:off x="7767638" y="10995026"/>
              <a:ext cx="184150" cy="127000"/>
            </a:xfrm>
            <a:custGeom>
              <a:avLst/>
              <a:gdLst>
                <a:gd name="T0" fmla="*/ 49 w 49"/>
                <a:gd name="T1" fmla="*/ 7 h 34"/>
                <a:gd name="T2" fmla="*/ 42 w 49"/>
                <a:gd name="T3" fmla="*/ 0 h 34"/>
                <a:gd name="T4" fmla="*/ 8 w 49"/>
                <a:gd name="T5" fmla="*/ 0 h 34"/>
                <a:gd name="T6" fmla="*/ 0 w 49"/>
                <a:gd name="T7" fmla="*/ 7 h 34"/>
                <a:gd name="T8" fmla="*/ 0 w 49"/>
                <a:gd name="T9" fmla="*/ 26 h 34"/>
                <a:gd name="T10" fmla="*/ 8 w 49"/>
                <a:gd name="T11" fmla="*/ 34 h 34"/>
                <a:gd name="T12" fmla="*/ 42 w 49"/>
                <a:gd name="T13" fmla="*/ 34 h 34"/>
                <a:gd name="T14" fmla="*/ 49 w 49"/>
                <a:gd name="T15" fmla="*/ 26 h 34"/>
                <a:gd name="T16" fmla="*/ 49 w 49"/>
                <a:gd name="T17"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 h="34">
                  <a:moveTo>
                    <a:pt x="49" y="7"/>
                  </a:moveTo>
                  <a:cubicBezTo>
                    <a:pt x="49" y="3"/>
                    <a:pt x="46" y="0"/>
                    <a:pt x="42" y="0"/>
                  </a:cubicBezTo>
                  <a:cubicBezTo>
                    <a:pt x="8" y="0"/>
                    <a:pt x="8" y="0"/>
                    <a:pt x="8" y="0"/>
                  </a:cubicBezTo>
                  <a:cubicBezTo>
                    <a:pt x="4" y="0"/>
                    <a:pt x="0" y="3"/>
                    <a:pt x="0" y="7"/>
                  </a:cubicBezTo>
                  <a:cubicBezTo>
                    <a:pt x="0" y="26"/>
                    <a:pt x="0" y="26"/>
                    <a:pt x="0" y="26"/>
                  </a:cubicBezTo>
                  <a:cubicBezTo>
                    <a:pt x="0" y="30"/>
                    <a:pt x="4" y="34"/>
                    <a:pt x="8" y="34"/>
                  </a:cubicBezTo>
                  <a:cubicBezTo>
                    <a:pt x="42" y="34"/>
                    <a:pt x="42" y="34"/>
                    <a:pt x="42" y="34"/>
                  </a:cubicBezTo>
                  <a:cubicBezTo>
                    <a:pt x="46" y="34"/>
                    <a:pt x="49" y="30"/>
                    <a:pt x="49" y="26"/>
                  </a:cubicBezTo>
                  <a:lnTo>
                    <a:pt x="49" y="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29" name="Freeform 1020"/>
            <p:cNvSpPr/>
            <p:nvPr/>
          </p:nvSpPr>
          <p:spPr bwMode="auto">
            <a:xfrm>
              <a:off x="8001000" y="10995026"/>
              <a:ext cx="179388" cy="127000"/>
            </a:xfrm>
            <a:custGeom>
              <a:avLst/>
              <a:gdLst>
                <a:gd name="T0" fmla="*/ 48 w 48"/>
                <a:gd name="T1" fmla="*/ 7 h 34"/>
                <a:gd name="T2" fmla="*/ 41 w 48"/>
                <a:gd name="T3" fmla="*/ 0 h 34"/>
                <a:gd name="T4" fmla="*/ 7 w 48"/>
                <a:gd name="T5" fmla="*/ 0 h 34"/>
                <a:gd name="T6" fmla="*/ 0 w 48"/>
                <a:gd name="T7" fmla="*/ 7 h 34"/>
                <a:gd name="T8" fmla="*/ 0 w 48"/>
                <a:gd name="T9" fmla="*/ 26 h 34"/>
                <a:gd name="T10" fmla="*/ 7 w 48"/>
                <a:gd name="T11" fmla="*/ 34 h 34"/>
                <a:gd name="T12" fmla="*/ 41 w 48"/>
                <a:gd name="T13" fmla="*/ 34 h 34"/>
                <a:gd name="T14" fmla="*/ 48 w 48"/>
                <a:gd name="T15" fmla="*/ 26 h 34"/>
                <a:gd name="T16" fmla="*/ 48 w 48"/>
                <a:gd name="T17"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34">
                  <a:moveTo>
                    <a:pt x="48" y="7"/>
                  </a:moveTo>
                  <a:cubicBezTo>
                    <a:pt x="48" y="3"/>
                    <a:pt x="45" y="0"/>
                    <a:pt x="41" y="0"/>
                  </a:cubicBezTo>
                  <a:cubicBezTo>
                    <a:pt x="7" y="0"/>
                    <a:pt x="7" y="0"/>
                    <a:pt x="7" y="0"/>
                  </a:cubicBezTo>
                  <a:cubicBezTo>
                    <a:pt x="3" y="0"/>
                    <a:pt x="0" y="3"/>
                    <a:pt x="0" y="7"/>
                  </a:cubicBezTo>
                  <a:cubicBezTo>
                    <a:pt x="0" y="26"/>
                    <a:pt x="0" y="26"/>
                    <a:pt x="0" y="26"/>
                  </a:cubicBezTo>
                  <a:cubicBezTo>
                    <a:pt x="0" y="30"/>
                    <a:pt x="3" y="34"/>
                    <a:pt x="7" y="34"/>
                  </a:cubicBezTo>
                  <a:cubicBezTo>
                    <a:pt x="41" y="34"/>
                    <a:pt x="41" y="34"/>
                    <a:pt x="41" y="34"/>
                  </a:cubicBezTo>
                  <a:cubicBezTo>
                    <a:pt x="45" y="34"/>
                    <a:pt x="48" y="30"/>
                    <a:pt x="48" y="26"/>
                  </a:cubicBezTo>
                  <a:lnTo>
                    <a:pt x="48" y="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30" name="Freeform 1021"/>
            <p:cNvSpPr/>
            <p:nvPr/>
          </p:nvSpPr>
          <p:spPr bwMode="auto">
            <a:xfrm>
              <a:off x="8229600" y="10995026"/>
              <a:ext cx="184150" cy="127000"/>
            </a:xfrm>
            <a:custGeom>
              <a:avLst/>
              <a:gdLst>
                <a:gd name="T0" fmla="*/ 49 w 49"/>
                <a:gd name="T1" fmla="*/ 7 h 34"/>
                <a:gd name="T2" fmla="*/ 41 w 49"/>
                <a:gd name="T3" fmla="*/ 0 h 34"/>
                <a:gd name="T4" fmla="*/ 7 w 49"/>
                <a:gd name="T5" fmla="*/ 0 h 34"/>
                <a:gd name="T6" fmla="*/ 0 w 49"/>
                <a:gd name="T7" fmla="*/ 7 h 34"/>
                <a:gd name="T8" fmla="*/ 0 w 49"/>
                <a:gd name="T9" fmla="*/ 26 h 34"/>
                <a:gd name="T10" fmla="*/ 7 w 49"/>
                <a:gd name="T11" fmla="*/ 34 h 34"/>
                <a:gd name="T12" fmla="*/ 41 w 49"/>
                <a:gd name="T13" fmla="*/ 34 h 34"/>
                <a:gd name="T14" fmla="*/ 49 w 49"/>
                <a:gd name="T15" fmla="*/ 26 h 34"/>
                <a:gd name="T16" fmla="*/ 49 w 49"/>
                <a:gd name="T17"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 h="34">
                  <a:moveTo>
                    <a:pt x="49" y="7"/>
                  </a:moveTo>
                  <a:cubicBezTo>
                    <a:pt x="49" y="3"/>
                    <a:pt x="45" y="0"/>
                    <a:pt x="41" y="0"/>
                  </a:cubicBezTo>
                  <a:cubicBezTo>
                    <a:pt x="7" y="0"/>
                    <a:pt x="7" y="0"/>
                    <a:pt x="7" y="0"/>
                  </a:cubicBezTo>
                  <a:cubicBezTo>
                    <a:pt x="3" y="0"/>
                    <a:pt x="0" y="3"/>
                    <a:pt x="0" y="7"/>
                  </a:cubicBezTo>
                  <a:cubicBezTo>
                    <a:pt x="0" y="26"/>
                    <a:pt x="0" y="26"/>
                    <a:pt x="0" y="26"/>
                  </a:cubicBezTo>
                  <a:cubicBezTo>
                    <a:pt x="0" y="30"/>
                    <a:pt x="3" y="34"/>
                    <a:pt x="7" y="34"/>
                  </a:cubicBezTo>
                  <a:cubicBezTo>
                    <a:pt x="41" y="34"/>
                    <a:pt x="41" y="34"/>
                    <a:pt x="41" y="34"/>
                  </a:cubicBezTo>
                  <a:cubicBezTo>
                    <a:pt x="45" y="34"/>
                    <a:pt x="49" y="30"/>
                    <a:pt x="49" y="26"/>
                  </a:cubicBezTo>
                  <a:lnTo>
                    <a:pt x="49" y="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31" name="Freeform 1022"/>
            <p:cNvSpPr/>
            <p:nvPr/>
          </p:nvSpPr>
          <p:spPr bwMode="auto">
            <a:xfrm>
              <a:off x="7835901" y="10821988"/>
              <a:ext cx="498475" cy="150813"/>
            </a:xfrm>
            <a:custGeom>
              <a:avLst/>
              <a:gdLst>
                <a:gd name="T0" fmla="*/ 123 w 133"/>
                <a:gd name="T1" fmla="*/ 17 h 40"/>
                <a:gd name="T2" fmla="*/ 72 w 133"/>
                <a:gd name="T3" fmla="*/ 17 h 40"/>
                <a:gd name="T4" fmla="*/ 72 w 133"/>
                <a:gd name="T5" fmla="*/ 0 h 40"/>
                <a:gd name="T6" fmla="*/ 65 w 133"/>
                <a:gd name="T7" fmla="*/ 0 h 40"/>
                <a:gd name="T8" fmla="*/ 65 w 133"/>
                <a:gd name="T9" fmla="*/ 17 h 40"/>
                <a:gd name="T10" fmla="*/ 10 w 133"/>
                <a:gd name="T11" fmla="*/ 17 h 40"/>
                <a:gd name="T12" fmla="*/ 0 w 133"/>
                <a:gd name="T13" fmla="*/ 26 h 40"/>
                <a:gd name="T14" fmla="*/ 0 w 133"/>
                <a:gd name="T15" fmla="*/ 40 h 40"/>
                <a:gd name="T16" fmla="*/ 5 w 133"/>
                <a:gd name="T17" fmla="*/ 40 h 40"/>
                <a:gd name="T18" fmla="*/ 5 w 133"/>
                <a:gd name="T19" fmla="*/ 26 h 40"/>
                <a:gd name="T20" fmla="*/ 10 w 133"/>
                <a:gd name="T21" fmla="*/ 22 h 40"/>
                <a:gd name="T22" fmla="*/ 65 w 133"/>
                <a:gd name="T23" fmla="*/ 22 h 40"/>
                <a:gd name="T24" fmla="*/ 65 w 133"/>
                <a:gd name="T25" fmla="*/ 40 h 40"/>
                <a:gd name="T26" fmla="*/ 72 w 133"/>
                <a:gd name="T27" fmla="*/ 40 h 40"/>
                <a:gd name="T28" fmla="*/ 72 w 133"/>
                <a:gd name="T29" fmla="*/ 22 h 40"/>
                <a:gd name="T30" fmla="*/ 123 w 133"/>
                <a:gd name="T31" fmla="*/ 22 h 40"/>
                <a:gd name="T32" fmla="*/ 128 w 133"/>
                <a:gd name="T33" fmla="*/ 26 h 40"/>
                <a:gd name="T34" fmla="*/ 128 w 133"/>
                <a:gd name="T35" fmla="*/ 40 h 40"/>
                <a:gd name="T36" fmla="*/ 133 w 133"/>
                <a:gd name="T37" fmla="*/ 40 h 40"/>
                <a:gd name="T38" fmla="*/ 133 w 133"/>
                <a:gd name="T39" fmla="*/ 26 h 40"/>
                <a:gd name="T40" fmla="*/ 123 w 133"/>
                <a:gd name="T4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33" h="40">
                  <a:moveTo>
                    <a:pt x="123" y="17"/>
                  </a:moveTo>
                  <a:cubicBezTo>
                    <a:pt x="72" y="17"/>
                    <a:pt x="72" y="17"/>
                    <a:pt x="72" y="17"/>
                  </a:cubicBezTo>
                  <a:cubicBezTo>
                    <a:pt x="72" y="0"/>
                    <a:pt x="72" y="0"/>
                    <a:pt x="72" y="0"/>
                  </a:cubicBezTo>
                  <a:cubicBezTo>
                    <a:pt x="65" y="0"/>
                    <a:pt x="65" y="0"/>
                    <a:pt x="65" y="0"/>
                  </a:cubicBezTo>
                  <a:cubicBezTo>
                    <a:pt x="65" y="17"/>
                    <a:pt x="65" y="17"/>
                    <a:pt x="65" y="17"/>
                  </a:cubicBezTo>
                  <a:cubicBezTo>
                    <a:pt x="10" y="17"/>
                    <a:pt x="10" y="17"/>
                    <a:pt x="10" y="17"/>
                  </a:cubicBezTo>
                  <a:cubicBezTo>
                    <a:pt x="4" y="17"/>
                    <a:pt x="0" y="21"/>
                    <a:pt x="0" y="26"/>
                  </a:cubicBezTo>
                  <a:cubicBezTo>
                    <a:pt x="0" y="40"/>
                    <a:pt x="0" y="40"/>
                    <a:pt x="0" y="40"/>
                  </a:cubicBezTo>
                  <a:cubicBezTo>
                    <a:pt x="5" y="40"/>
                    <a:pt x="5" y="40"/>
                    <a:pt x="5" y="40"/>
                  </a:cubicBezTo>
                  <a:cubicBezTo>
                    <a:pt x="5" y="26"/>
                    <a:pt x="5" y="26"/>
                    <a:pt x="5" y="26"/>
                  </a:cubicBezTo>
                  <a:cubicBezTo>
                    <a:pt x="5" y="24"/>
                    <a:pt x="7" y="22"/>
                    <a:pt x="10" y="22"/>
                  </a:cubicBezTo>
                  <a:cubicBezTo>
                    <a:pt x="65" y="22"/>
                    <a:pt x="65" y="22"/>
                    <a:pt x="65" y="22"/>
                  </a:cubicBezTo>
                  <a:cubicBezTo>
                    <a:pt x="65" y="40"/>
                    <a:pt x="65" y="40"/>
                    <a:pt x="65" y="40"/>
                  </a:cubicBezTo>
                  <a:cubicBezTo>
                    <a:pt x="72" y="40"/>
                    <a:pt x="72" y="40"/>
                    <a:pt x="72" y="40"/>
                  </a:cubicBezTo>
                  <a:cubicBezTo>
                    <a:pt x="72" y="22"/>
                    <a:pt x="72" y="22"/>
                    <a:pt x="72" y="22"/>
                  </a:cubicBezTo>
                  <a:cubicBezTo>
                    <a:pt x="123" y="22"/>
                    <a:pt x="123" y="22"/>
                    <a:pt x="123" y="22"/>
                  </a:cubicBezTo>
                  <a:cubicBezTo>
                    <a:pt x="125" y="22"/>
                    <a:pt x="128" y="24"/>
                    <a:pt x="128" y="26"/>
                  </a:cubicBezTo>
                  <a:cubicBezTo>
                    <a:pt x="128" y="40"/>
                    <a:pt x="128" y="40"/>
                    <a:pt x="128" y="40"/>
                  </a:cubicBezTo>
                  <a:cubicBezTo>
                    <a:pt x="133" y="40"/>
                    <a:pt x="133" y="40"/>
                    <a:pt x="133" y="40"/>
                  </a:cubicBezTo>
                  <a:cubicBezTo>
                    <a:pt x="133" y="26"/>
                    <a:pt x="133" y="26"/>
                    <a:pt x="133" y="26"/>
                  </a:cubicBezTo>
                  <a:cubicBezTo>
                    <a:pt x="133" y="21"/>
                    <a:pt x="128" y="17"/>
                    <a:pt x="123"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grpSp>
      <p:sp>
        <p:nvSpPr>
          <p:cNvPr id="32" name="Freeform 898"/>
          <p:cNvSpPr>
            <a:spLocks noEditPoints="1"/>
          </p:cNvSpPr>
          <p:nvPr/>
        </p:nvSpPr>
        <p:spPr bwMode="auto">
          <a:xfrm>
            <a:off x="1627332" y="4341672"/>
            <a:ext cx="787400" cy="541338"/>
          </a:xfrm>
          <a:custGeom>
            <a:avLst/>
            <a:gdLst>
              <a:gd name="T0" fmla="*/ 107 w 210"/>
              <a:gd name="T1" fmla="*/ 101 h 144"/>
              <a:gd name="T2" fmla="*/ 94 w 210"/>
              <a:gd name="T3" fmla="*/ 89 h 144"/>
              <a:gd name="T4" fmla="*/ 94 w 210"/>
              <a:gd name="T5" fmla="*/ 80 h 144"/>
              <a:gd name="T6" fmla="*/ 100 w 210"/>
              <a:gd name="T7" fmla="*/ 67 h 144"/>
              <a:gd name="T8" fmla="*/ 102 w 210"/>
              <a:gd name="T9" fmla="*/ 50 h 144"/>
              <a:gd name="T10" fmla="*/ 101 w 210"/>
              <a:gd name="T11" fmla="*/ 32 h 144"/>
              <a:gd name="T12" fmla="*/ 96 w 210"/>
              <a:gd name="T13" fmla="*/ 11 h 144"/>
              <a:gd name="T14" fmla="*/ 88 w 210"/>
              <a:gd name="T15" fmla="*/ 7 h 144"/>
              <a:gd name="T16" fmla="*/ 46 w 210"/>
              <a:gd name="T17" fmla="*/ 45 h 144"/>
              <a:gd name="T18" fmla="*/ 48 w 210"/>
              <a:gd name="T19" fmla="*/ 69 h 144"/>
              <a:gd name="T20" fmla="*/ 53 w 210"/>
              <a:gd name="T21" fmla="*/ 81 h 144"/>
              <a:gd name="T22" fmla="*/ 54 w 210"/>
              <a:gd name="T23" fmla="*/ 89 h 144"/>
              <a:gd name="T24" fmla="*/ 41 w 210"/>
              <a:gd name="T25" fmla="*/ 101 h 144"/>
              <a:gd name="T26" fmla="*/ 1 w 210"/>
              <a:gd name="T27" fmla="*/ 122 h 144"/>
              <a:gd name="T28" fmla="*/ 147 w 210"/>
              <a:gd name="T29" fmla="*/ 144 h 144"/>
              <a:gd name="T30" fmla="*/ 130 w 210"/>
              <a:gd name="T31" fmla="*/ 111 h 144"/>
              <a:gd name="T32" fmla="*/ 155 w 210"/>
              <a:gd name="T33" fmla="*/ 103 h 144"/>
              <a:gd name="T34" fmla="*/ 146 w 210"/>
              <a:gd name="T35" fmla="*/ 95 h 144"/>
              <a:gd name="T36" fmla="*/ 146 w 210"/>
              <a:gd name="T37" fmla="*/ 88 h 144"/>
              <a:gd name="T38" fmla="*/ 150 w 210"/>
              <a:gd name="T39" fmla="*/ 79 h 144"/>
              <a:gd name="T40" fmla="*/ 152 w 210"/>
              <a:gd name="T41" fmla="*/ 67 h 144"/>
              <a:gd name="T42" fmla="*/ 151 w 210"/>
              <a:gd name="T43" fmla="*/ 54 h 144"/>
              <a:gd name="T44" fmla="*/ 147 w 210"/>
              <a:gd name="T45" fmla="*/ 39 h 144"/>
              <a:gd name="T46" fmla="*/ 142 w 210"/>
              <a:gd name="T47" fmla="*/ 36 h 144"/>
              <a:gd name="T48" fmla="*/ 111 w 210"/>
              <a:gd name="T49" fmla="*/ 63 h 144"/>
              <a:gd name="T50" fmla="*/ 113 w 210"/>
              <a:gd name="T51" fmla="*/ 80 h 144"/>
              <a:gd name="T52" fmla="*/ 116 w 210"/>
              <a:gd name="T53" fmla="*/ 89 h 144"/>
              <a:gd name="T54" fmla="*/ 117 w 210"/>
              <a:gd name="T55" fmla="*/ 95 h 144"/>
              <a:gd name="T56" fmla="*/ 122 w 210"/>
              <a:gd name="T57" fmla="*/ 104 h 144"/>
              <a:gd name="T58" fmla="*/ 136 w 210"/>
              <a:gd name="T59" fmla="*/ 109 h 144"/>
              <a:gd name="T60" fmla="*/ 151 w 210"/>
              <a:gd name="T61" fmla="*/ 121 h 144"/>
              <a:gd name="T62" fmla="*/ 151 w 210"/>
              <a:gd name="T63" fmla="*/ 130 h 144"/>
              <a:gd name="T64" fmla="*/ 184 w 210"/>
              <a:gd name="T65" fmla="*/ 134 h 144"/>
              <a:gd name="T66" fmla="*/ 171 w 210"/>
              <a:gd name="T67" fmla="*/ 110 h 144"/>
              <a:gd name="T68" fmla="*/ 201 w 210"/>
              <a:gd name="T69" fmla="*/ 108 h 144"/>
              <a:gd name="T70" fmla="*/ 186 w 210"/>
              <a:gd name="T71" fmla="*/ 102 h 144"/>
              <a:gd name="T72" fmla="*/ 181 w 210"/>
              <a:gd name="T73" fmla="*/ 97 h 144"/>
              <a:gd name="T74" fmla="*/ 184 w 210"/>
              <a:gd name="T75" fmla="*/ 88 h 144"/>
              <a:gd name="T76" fmla="*/ 187 w 210"/>
              <a:gd name="T77" fmla="*/ 83 h 144"/>
              <a:gd name="T78" fmla="*/ 186 w 210"/>
              <a:gd name="T79" fmla="*/ 76 h 144"/>
              <a:gd name="T80" fmla="*/ 186 w 210"/>
              <a:gd name="T81" fmla="*/ 61 h 144"/>
              <a:gd name="T82" fmla="*/ 182 w 210"/>
              <a:gd name="T83" fmla="*/ 58 h 144"/>
              <a:gd name="T84" fmla="*/ 165 w 210"/>
              <a:gd name="T85" fmla="*/ 57 h 144"/>
              <a:gd name="T86" fmla="*/ 158 w 210"/>
              <a:gd name="T87" fmla="*/ 79 h 144"/>
              <a:gd name="T88" fmla="*/ 162 w 210"/>
              <a:gd name="T89" fmla="*/ 87 h 144"/>
              <a:gd name="T90" fmla="*/ 165 w 210"/>
              <a:gd name="T91" fmla="*/ 97 h 144"/>
              <a:gd name="T92" fmla="*/ 161 w 210"/>
              <a:gd name="T93" fmla="*/ 102 h 144"/>
              <a:gd name="T94" fmla="*/ 173 w 210"/>
              <a:gd name="T95" fmla="*/ 107 h 144"/>
              <a:gd name="T96" fmla="*/ 187 w 210"/>
              <a:gd name="T97" fmla="*/ 117 h 144"/>
              <a:gd name="T98" fmla="*/ 187 w 210"/>
              <a:gd name="T99" fmla="*/ 118 h 144"/>
              <a:gd name="T100" fmla="*/ 187 w 210"/>
              <a:gd name="T101" fmla="*/ 125 h 144"/>
              <a:gd name="T102" fmla="*/ 210 w 210"/>
              <a:gd name="T103" fmla="*/ 113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10" h="144">
                <a:moveTo>
                  <a:pt x="130" y="111"/>
                </a:moveTo>
                <a:cubicBezTo>
                  <a:pt x="122" y="108"/>
                  <a:pt x="114" y="104"/>
                  <a:pt x="107" y="101"/>
                </a:cubicBezTo>
                <a:cubicBezTo>
                  <a:pt x="105" y="100"/>
                  <a:pt x="102" y="100"/>
                  <a:pt x="100" y="99"/>
                </a:cubicBezTo>
                <a:cubicBezTo>
                  <a:pt x="98" y="98"/>
                  <a:pt x="95" y="92"/>
                  <a:pt x="94" y="89"/>
                </a:cubicBezTo>
                <a:cubicBezTo>
                  <a:pt x="93" y="89"/>
                  <a:pt x="91" y="89"/>
                  <a:pt x="90" y="88"/>
                </a:cubicBezTo>
                <a:cubicBezTo>
                  <a:pt x="90" y="84"/>
                  <a:pt x="93" y="84"/>
                  <a:pt x="94" y="80"/>
                </a:cubicBezTo>
                <a:cubicBezTo>
                  <a:pt x="95" y="77"/>
                  <a:pt x="94" y="73"/>
                  <a:pt x="96" y="71"/>
                </a:cubicBezTo>
                <a:cubicBezTo>
                  <a:pt x="97" y="69"/>
                  <a:pt x="99" y="69"/>
                  <a:pt x="100" y="67"/>
                </a:cubicBezTo>
                <a:cubicBezTo>
                  <a:pt x="101" y="66"/>
                  <a:pt x="102" y="63"/>
                  <a:pt x="102" y="61"/>
                </a:cubicBezTo>
                <a:cubicBezTo>
                  <a:pt x="103" y="58"/>
                  <a:pt x="103" y="53"/>
                  <a:pt x="102" y="50"/>
                </a:cubicBezTo>
                <a:cubicBezTo>
                  <a:pt x="101" y="48"/>
                  <a:pt x="100" y="48"/>
                  <a:pt x="100" y="46"/>
                </a:cubicBezTo>
                <a:cubicBezTo>
                  <a:pt x="100" y="43"/>
                  <a:pt x="101" y="34"/>
                  <a:pt x="101" y="32"/>
                </a:cubicBezTo>
                <a:cubicBezTo>
                  <a:pt x="101" y="26"/>
                  <a:pt x="101" y="22"/>
                  <a:pt x="100" y="17"/>
                </a:cubicBezTo>
                <a:cubicBezTo>
                  <a:pt x="100" y="17"/>
                  <a:pt x="98" y="12"/>
                  <a:pt x="96" y="11"/>
                </a:cubicBezTo>
                <a:cubicBezTo>
                  <a:pt x="91" y="10"/>
                  <a:pt x="91" y="10"/>
                  <a:pt x="91" y="10"/>
                </a:cubicBezTo>
                <a:cubicBezTo>
                  <a:pt x="88" y="7"/>
                  <a:pt x="88" y="7"/>
                  <a:pt x="88" y="7"/>
                </a:cubicBezTo>
                <a:cubicBezTo>
                  <a:pt x="77" y="0"/>
                  <a:pt x="64" y="5"/>
                  <a:pt x="57" y="8"/>
                </a:cubicBezTo>
                <a:cubicBezTo>
                  <a:pt x="48" y="11"/>
                  <a:pt x="41" y="25"/>
                  <a:pt x="46" y="45"/>
                </a:cubicBezTo>
                <a:cubicBezTo>
                  <a:pt x="46" y="49"/>
                  <a:pt x="44" y="50"/>
                  <a:pt x="44" y="52"/>
                </a:cubicBezTo>
                <a:cubicBezTo>
                  <a:pt x="44" y="56"/>
                  <a:pt x="44" y="66"/>
                  <a:pt x="48" y="69"/>
                </a:cubicBezTo>
                <a:cubicBezTo>
                  <a:pt x="49" y="69"/>
                  <a:pt x="51" y="70"/>
                  <a:pt x="51" y="69"/>
                </a:cubicBezTo>
                <a:cubicBezTo>
                  <a:pt x="52" y="73"/>
                  <a:pt x="52" y="77"/>
                  <a:pt x="53" y="81"/>
                </a:cubicBezTo>
                <a:cubicBezTo>
                  <a:pt x="54" y="84"/>
                  <a:pt x="56" y="84"/>
                  <a:pt x="57" y="88"/>
                </a:cubicBezTo>
                <a:cubicBezTo>
                  <a:pt x="54" y="89"/>
                  <a:pt x="54" y="89"/>
                  <a:pt x="54" y="89"/>
                </a:cubicBezTo>
                <a:cubicBezTo>
                  <a:pt x="52" y="92"/>
                  <a:pt x="50" y="98"/>
                  <a:pt x="47" y="99"/>
                </a:cubicBezTo>
                <a:cubicBezTo>
                  <a:pt x="45" y="100"/>
                  <a:pt x="43" y="100"/>
                  <a:pt x="41" y="101"/>
                </a:cubicBezTo>
                <a:cubicBezTo>
                  <a:pt x="34" y="104"/>
                  <a:pt x="25" y="108"/>
                  <a:pt x="18" y="111"/>
                </a:cubicBezTo>
                <a:cubicBezTo>
                  <a:pt x="11" y="114"/>
                  <a:pt x="3" y="115"/>
                  <a:pt x="1" y="122"/>
                </a:cubicBezTo>
                <a:cubicBezTo>
                  <a:pt x="1" y="127"/>
                  <a:pt x="0" y="138"/>
                  <a:pt x="0" y="144"/>
                </a:cubicBezTo>
                <a:cubicBezTo>
                  <a:pt x="147" y="144"/>
                  <a:pt x="147" y="144"/>
                  <a:pt x="147" y="144"/>
                </a:cubicBezTo>
                <a:cubicBezTo>
                  <a:pt x="147" y="138"/>
                  <a:pt x="147" y="127"/>
                  <a:pt x="147" y="122"/>
                </a:cubicBezTo>
                <a:cubicBezTo>
                  <a:pt x="145" y="115"/>
                  <a:pt x="137" y="114"/>
                  <a:pt x="130" y="111"/>
                </a:cubicBezTo>
                <a:close/>
                <a:moveTo>
                  <a:pt x="171" y="110"/>
                </a:moveTo>
                <a:cubicBezTo>
                  <a:pt x="166" y="108"/>
                  <a:pt x="160" y="105"/>
                  <a:pt x="155" y="103"/>
                </a:cubicBezTo>
                <a:cubicBezTo>
                  <a:pt x="153" y="103"/>
                  <a:pt x="152" y="102"/>
                  <a:pt x="150" y="102"/>
                </a:cubicBezTo>
                <a:cubicBezTo>
                  <a:pt x="149" y="101"/>
                  <a:pt x="147" y="97"/>
                  <a:pt x="146" y="95"/>
                </a:cubicBezTo>
                <a:cubicBezTo>
                  <a:pt x="145" y="94"/>
                  <a:pt x="144" y="94"/>
                  <a:pt x="143" y="94"/>
                </a:cubicBezTo>
                <a:cubicBezTo>
                  <a:pt x="143" y="91"/>
                  <a:pt x="145" y="91"/>
                  <a:pt x="146" y="88"/>
                </a:cubicBezTo>
                <a:cubicBezTo>
                  <a:pt x="147" y="86"/>
                  <a:pt x="146" y="84"/>
                  <a:pt x="147" y="82"/>
                </a:cubicBezTo>
                <a:cubicBezTo>
                  <a:pt x="148" y="80"/>
                  <a:pt x="150" y="80"/>
                  <a:pt x="150" y="79"/>
                </a:cubicBezTo>
                <a:cubicBezTo>
                  <a:pt x="151" y="78"/>
                  <a:pt x="152" y="76"/>
                  <a:pt x="152" y="75"/>
                </a:cubicBezTo>
                <a:cubicBezTo>
                  <a:pt x="152" y="72"/>
                  <a:pt x="153" y="69"/>
                  <a:pt x="152" y="67"/>
                </a:cubicBezTo>
                <a:cubicBezTo>
                  <a:pt x="151" y="65"/>
                  <a:pt x="150" y="65"/>
                  <a:pt x="150" y="64"/>
                </a:cubicBezTo>
                <a:cubicBezTo>
                  <a:pt x="150" y="62"/>
                  <a:pt x="151" y="55"/>
                  <a:pt x="151" y="54"/>
                </a:cubicBezTo>
                <a:cubicBezTo>
                  <a:pt x="151" y="50"/>
                  <a:pt x="151" y="47"/>
                  <a:pt x="150" y="43"/>
                </a:cubicBezTo>
                <a:cubicBezTo>
                  <a:pt x="150" y="43"/>
                  <a:pt x="149" y="40"/>
                  <a:pt x="147" y="39"/>
                </a:cubicBezTo>
                <a:cubicBezTo>
                  <a:pt x="144" y="38"/>
                  <a:pt x="144" y="38"/>
                  <a:pt x="144" y="38"/>
                </a:cubicBezTo>
                <a:cubicBezTo>
                  <a:pt x="142" y="36"/>
                  <a:pt x="142" y="36"/>
                  <a:pt x="142" y="36"/>
                </a:cubicBezTo>
                <a:cubicBezTo>
                  <a:pt x="133" y="31"/>
                  <a:pt x="124" y="35"/>
                  <a:pt x="120" y="37"/>
                </a:cubicBezTo>
                <a:cubicBezTo>
                  <a:pt x="113" y="39"/>
                  <a:pt x="108" y="49"/>
                  <a:pt x="111" y="63"/>
                </a:cubicBezTo>
                <a:cubicBezTo>
                  <a:pt x="112" y="66"/>
                  <a:pt x="110" y="67"/>
                  <a:pt x="110" y="68"/>
                </a:cubicBezTo>
                <a:cubicBezTo>
                  <a:pt x="110" y="71"/>
                  <a:pt x="111" y="78"/>
                  <a:pt x="113" y="80"/>
                </a:cubicBezTo>
                <a:cubicBezTo>
                  <a:pt x="114" y="80"/>
                  <a:pt x="116" y="81"/>
                  <a:pt x="116" y="81"/>
                </a:cubicBezTo>
                <a:cubicBezTo>
                  <a:pt x="116" y="84"/>
                  <a:pt x="116" y="86"/>
                  <a:pt x="116" y="89"/>
                </a:cubicBezTo>
                <a:cubicBezTo>
                  <a:pt x="117" y="91"/>
                  <a:pt x="119" y="91"/>
                  <a:pt x="119" y="94"/>
                </a:cubicBezTo>
                <a:cubicBezTo>
                  <a:pt x="117" y="95"/>
                  <a:pt x="117" y="95"/>
                  <a:pt x="117" y="95"/>
                </a:cubicBezTo>
                <a:cubicBezTo>
                  <a:pt x="116" y="96"/>
                  <a:pt x="115" y="99"/>
                  <a:pt x="114" y="100"/>
                </a:cubicBezTo>
                <a:cubicBezTo>
                  <a:pt x="117" y="101"/>
                  <a:pt x="119" y="103"/>
                  <a:pt x="122" y="104"/>
                </a:cubicBezTo>
                <a:cubicBezTo>
                  <a:pt x="125" y="105"/>
                  <a:pt x="128" y="106"/>
                  <a:pt x="131" y="108"/>
                </a:cubicBezTo>
                <a:cubicBezTo>
                  <a:pt x="133" y="108"/>
                  <a:pt x="134" y="109"/>
                  <a:pt x="136" y="109"/>
                </a:cubicBezTo>
                <a:cubicBezTo>
                  <a:pt x="141" y="111"/>
                  <a:pt x="148" y="114"/>
                  <a:pt x="150" y="121"/>
                </a:cubicBezTo>
                <a:cubicBezTo>
                  <a:pt x="151" y="121"/>
                  <a:pt x="151" y="121"/>
                  <a:pt x="151" y="121"/>
                </a:cubicBezTo>
                <a:cubicBezTo>
                  <a:pt x="151" y="122"/>
                  <a:pt x="151" y="122"/>
                  <a:pt x="151" y="122"/>
                </a:cubicBezTo>
                <a:cubicBezTo>
                  <a:pt x="151" y="124"/>
                  <a:pt x="151" y="127"/>
                  <a:pt x="151" y="130"/>
                </a:cubicBezTo>
                <a:cubicBezTo>
                  <a:pt x="151" y="131"/>
                  <a:pt x="151" y="133"/>
                  <a:pt x="151" y="134"/>
                </a:cubicBezTo>
                <a:cubicBezTo>
                  <a:pt x="184" y="134"/>
                  <a:pt x="184" y="134"/>
                  <a:pt x="184" y="134"/>
                </a:cubicBezTo>
                <a:cubicBezTo>
                  <a:pt x="184" y="130"/>
                  <a:pt x="184" y="121"/>
                  <a:pt x="184" y="118"/>
                </a:cubicBezTo>
                <a:cubicBezTo>
                  <a:pt x="182" y="113"/>
                  <a:pt x="176" y="112"/>
                  <a:pt x="171" y="110"/>
                </a:cubicBezTo>
                <a:close/>
                <a:moveTo>
                  <a:pt x="210" y="113"/>
                </a:moveTo>
                <a:cubicBezTo>
                  <a:pt x="208" y="110"/>
                  <a:pt x="204" y="109"/>
                  <a:pt x="201" y="108"/>
                </a:cubicBezTo>
                <a:cubicBezTo>
                  <a:pt x="197" y="106"/>
                  <a:pt x="193" y="105"/>
                  <a:pt x="190" y="103"/>
                </a:cubicBezTo>
                <a:cubicBezTo>
                  <a:pt x="188" y="103"/>
                  <a:pt x="187" y="103"/>
                  <a:pt x="186" y="102"/>
                </a:cubicBezTo>
                <a:cubicBezTo>
                  <a:pt x="185" y="101"/>
                  <a:pt x="184" y="99"/>
                  <a:pt x="183" y="97"/>
                </a:cubicBezTo>
                <a:cubicBezTo>
                  <a:pt x="183" y="97"/>
                  <a:pt x="182" y="97"/>
                  <a:pt x="181" y="97"/>
                </a:cubicBezTo>
                <a:cubicBezTo>
                  <a:pt x="181" y="95"/>
                  <a:pt x="183" y="95"/>
                  <a:pt x="183" y="93"/>
                </a:cubicBezTo>
                <a:cubicBezTo>
                  <a:pt x="184" y="91"/>
                  <a:pt x="183" y="89"/>
                  <a:pt x="184" y="88"/>
                </a:cubicBezTo>
                <a:cubicBezTo>
                  <a:pt x="185" y="87"/>
                  <a:pt x="186" y="87"/>
                  <a:pt x="186" y="86"/>
                </a:cubicBezTo>
                <a:cubicBezTo>
                  <a:pt x="187" y="86"/>
                  <a:pt x="187" y="84"/>
                  <a:pt x="187" y="83"/>
                </a:cubicBezTo>
                <a:cubicBezTo>
                  <a:pt x="188" y="82"/>
                  <a:pt x="188" y="79"/>
                  <a:pt x="187" y="78"/>
                </a:cubicBezTo>
                <a:cubicBezTo>
                  <a:pt x="187" y="77"/>
                  <a:pt x="186" y="77"/>
                  <a:pt x="186" y="76"/>
                </a:cubicBezTo>
                <a:cubicBezTo>
                  <a:pt x="186" y="74"/>
                  <a:pt x="187" y="70"/>
                  <a:pt x="187" y="69"/>
                </a:cubicBezTo>
                <a:cubicBezTo>
                  <a:pt x="187" y="66"/>
                  <a:pt x="187" y="64"/>
                  <a:pt x="186" y="61"/>
                </a:cubicBezTo>
                <a:cubicBezTo>
                  <a:pt x="186" y="61"/>
                  <a:pt x="185" y="59"/>
                  <a:pt x="184" y="58"/>
                </a:cubicBezTo>
                <a:cubicBezTo>
                  <a:pt x="182" y="58"/>
                  <a:pt x="182" y="58"/>
                  <a:pt x="182" y="58"/>
                </a:cubicBezTo>
                <a:cubicBezTo>
                  <a:pt x="180" y="57"/>
                  <a:pt x="180" y="57"/>
                  <a:pt x="180" y="57"/>
                </a:cubicBezTo>
                <a:cubicBezTo>
                  <a:pt x="175" y="53"/>
                  <a:pt x="168" y="55"/>
                  <a:pt x="165" y="57"/>
                </a:cubicBezTo>
                <a:cubicBezTo>
                  <a:pt x="160" y="58"/>
                  <a:pt x="157" y="65"/>
                  <a:pt x="159" y="75"/>
                </a:cubicBezTo>
                <a:cubicBezTo>
                  <a:pt x="160" y="77"/>
                  <a:pt x="158" y="78"/>
                  <a:pt x="158" y="79"/>
                </a:cubicBezTo>
                <a:cubicBezTo>
                  <a:pt x="158" y="81"/>
                  <a:pt x="159" y="86"/>
                  <a:pt x="160" y="87"/>
                </a:cubicBezTo>
                <a:cubicBezTo>
                  <a:pt x="161" y="87"/>
                  <a:pt x="162" y="87"/>
                  <a:pt x="162" y="87"/>
                </a:cubicBezTo>
                <a:cubicBezTo>
                  <a:pt x="162" y="89"/>
                  <a:pt x="162" y="91"/>
                  <a:pt x="163" y="93"/>
                </a:cubicBezTo>
                <a:cubicBezTo>
                  <a:pt x="163" y="95"/>
                  <a:pt x="164" y="95"/>
                  <a:pt x="165" y="97"/>
                </a:cubicBezTo>
                <a:cubicBezTo>
                  <a:pt x="163" y="97"/>
                  <a:pt x="163" y="97"/>
                  <a:pt x="163" y="97"/>
                </a:cubicBezTo>
                <a:cubicBezTo>
                  <a:pt x="163" y="98"/>
                  <a:pt x="162" y="101"/>
                  <a:pt x="161" y="102"/>
                </a:cubicBezTo>
                <a:cubicBezTo>
                  <a:pt x="162" y="103"/>
                  <a:pt x="164" y="103"/>
                  <a:pt x="166" y="104"/>
                </a:cubicBezTo>
                <a:cubicBezTo>
                  <a:pt x="168" y="105"/>
                  <a:pt x="171" y="106"/>
                  <a:pt x="173" y="107"/>
                </a:cubicBezTo>
                <a:cubicBezTo>
                  <a:pt x="174" y="107"/>
                  <a:pt x="175" y="108"/>
                  <a:pt x="176" y="108"/>
                </a:cubicBezTo>
                <a:cubicBezTo>
                  <a:pt x="180" y="110"/>
                  <a:pt x="185" y="111"/>
                  <a:pt x="187" y="117"/>
                </a:cubicBezTo>
                <a:cubicBezTo>
                  <a:pt x="187" y="117"/>
                  <a:pt x="187" y="117"/>
                  <a:pt x="187" y="117"/>
                </a:cubicBezTo>
                <a:cubicBezTo>
                  <a:pt x="187" y="118"/>
                  <a:pt x="187" y="118"/>
                  <a:pt x="187" y="118"/>
                </a:cubicBezTo>
                <a:cubicBezTo>
                  <a:pt x="187" y="119"/>
                  <a:pt x="187" y="121"/>
                  <a:pt x="187" y="124"/>
                </a:cubicBezTo>
                <a:cubicBezTo>
                  <a:pt x="187" y="124"/>
                  <a:pt x="187" y="124"/>
                  <a:pt x="187" y="125"/>
                </a:cubicBezTo>
                <a:cubicBezTo>
                  <a:pt x="210" y="125"/>
                  <a:pt x="210" y="125"/>
                  <a:pt x="210" y="125"/>
                </a:cubicBezTo>
                <a:cubicBezTo>
                  <a:pt x="210" y="121"/>
                  <a:pt x="210" y="116"/>
                  <a:pt x="210" y="113"/>
                </a:cubicBezTo>
                <a:close/>
              </a:path>
            </a:pathLst>
          </a:custGeom>
          <a:solidFill>
            <a:schemeClr val="bg1"/>
          </a:solidFill>
          <a:ln>
            <a:noFill/>
          </a:ln>
        </p:spPr>
        <p:txBody>
          <a:bodyPr vert="horz" wrap="square" lIns="91440" tIns="45720" rIns="91440" bIns="45720" numCol="1" anchor="t" anchorCtr="0" compatLnSpc="1"/>
          <a:lstStyle/>
          <a:p>
            <a:endParaRPr lang="en-US" dirty="0"/>
          </a:p>
        </p:txBody>
      </p:sp>
      <p:sp>
        <p:nvSpPr>
          <p:cNvPr id="34" name="矩形 33"/>
          <p:cNvSpPr/>
          <p:nvPr/>
        </p:nvSpPr>
        <p:spPr>
          <a:xfrm>
            <a:off x="2521473" y="2451059"/>
            <a:ext cx="2979215" cy="861770"/>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dirty="0" smtClean="0"/>
              <a:t>网络广告的含义及主要形式</a:t>
            </a:r>
            <a:endParaRPr lang="en-US" altLang="zh-CN" sz="2400" dirty="0">
              <a:solidFill>
                <a:schemeClr val="tx1">
                  <a:lumMod val="75000"/>
                  <a:lumOff val="25000"/>
                </a:schemeClr>
              </a:solidFill>
            </a:endParaRPr>
          </a:p>
        </p:txBody>
      </p:sp>
      <p:sp>
        <p:nvSpPr>
          <p:cNvPr id="35" name="矩形 34"/>
          <p:cNvSpPr/>
          <p:nvPr/>
        </p:nvSpPr>
        <p:spPr>
          <a:xfrm>
            <a:off x="7418745" y="2139280"/>
            <a:ext cx="1896240" cy="271712"/>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smtClean="0">
                <a:latin typeface="+mj-ea"/>
              </a:rPr>
              <a:t>7.4.2</a:t>
            </a:r>
            <a:endParaRPr lang="zh-CN" altLang="en-US" sz="2400" b="1" dirty="0">
              <a:latin typeface="+mj-ea"/>
            </a:endParaRPr>
          </a:p>
        </p:txBody>
      </p:sp>
      <p:sp>
        <p:nvSpPr>
          <p:cNvPr id="36" name="矩形 35"/>
          <p:cNvSpPr/>
          <p:nvPr/>
        </p:nvSpPr>
        <p:spPr>
          <a:xfrm>
            <a:off x="7386378" y="2451059"/>
            <a:ext cx="3165773" cy="492438"/>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dirty="0" smtClean="0"/>
              <a:t>网络广告的本质特征</a:t>
            </a:r>
            <a:endParaRPr lang="en-US" altLang="zh-CN" sz="2400" dirty="0">
              <a:solidFill>
                <a:schemeClr val="tx1">
                  <a:lumMod val="75000"/>
                  <a:lumOff val="25000"/>
                </a:schemeClr>
              </a:solidFill>
            </a:endParaRPr>
          </a:p>
        </p:txBody>
      </p:sp>
      <p:sp>
        <p:nvSpPr>
          <p:cNvPr id="39" name="矩形 38"/>
          <p:cNvSpPr/>
          <p:nvPr/>
        </p:nvSpPr>
        <p:spPr>
          <a:xfrm>
            <a:off x="2535784" y="4104309"/>
            <a:ext cx="1896240" cy="271712"/>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smtClean="0">
                <a:latin typeface="+mj-ea"/>
              </a:rPr>
              <a:t>7.4.3</a:t>
            </a:r>
            <a:endParaRPr lang="zh-CN" altLang="en-US" sz="2400" b="1" dirty="0" smtClean="0">
              <a:latin typeface="+mj-ea"/>
            </a:endParaRPr>
          </a:p>
        </p:txBody>
      </p:sp>
      <p:sp>
        <p:nvSpPr>
          <p:cNvPr id="40" name="矩形 39"/>
          <p:cNvSpPr/>
          <p:nvPr/>
        </p:nvSpPr>
        <p:spPr>
          <a:xfrm>
            <a:off x="2503417" y="4416088"/>
            <a:ext cx="3165773" cy="492438"/>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dirty="0" smtClean="0"/>
              <a:t>网络广告资源选择</a:t>
            </a:r>
            <a:endParaRPr lang="zh-CN" altLang="en-US" sz="24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p:cNvGrpSpPr>
            <a:grpSpLocks noChangeAspect="1"/>
          </p:cNvGrpSpPr>
          <p:nvPr/>
        </p:nvGrpSpPr>
        <p:grpSpPr>
          <a:xfrm>
            <a:off x="918934" y="2088019"/>
            <a:ext cx="1619999" cy="2160000"/>
            <a:chOff x="5816601" y="-11436350"/>
            <a:chExt cx="404813" cy="539751"/>
          </a:xfrm>
          <a:solidFill>
            <a:schemeClr val="tx1">
              <a:lumMod val="75000"/>
              <a:lumOff val="25000"/>
            </a:schemeClr>
          </a:solidFill>
        </p:grpSpPr>
        <p:sp>
          <p:nvSpPr>
            <p:cNvPr id="7" name="Freeform 178"/>
            <p:cNvSpPr/>
            <p:nvPr/>
          </p:nvSpPr>
          <p:spPr bwMode="auto">
            <a:xfrm>
              <a:off x="5816601" y="-11345862"/>
              <a:ext cx="404813" cy="449263"/>
            </a:xfrm>
            <a:custGeom>
              <a:avLst/>
              <a:gdLst>
                <a:gd name="T0" fmla="*/ 43 w 255"/>
                <a:gd name="T1" fmla="*/ 92 h 283"/>
                <a:gd name="T2" fmla="*/ 99 w 255"/>
                <a:gd name="T3" fmla="*/ 35 h 283"/>
                <a:gd name="T4" fmla="*/ 128 w 255"/>
                <a:gd name="T5" fmla="*/ 35 h 283"/>
                <a:gd name="T6" fmla="*/ 85 w 255"/>
                <a:gd name="T7" fmla="*/ 113 h 283"/>
                <a:gd name="T8" fmla="*/ 85 w 255"/>
                <a:gd name="T9" fmla="*/ 198 h 283"/>
                <a:gd name="T10" fmla="*/ 0 w 255"/>
                <a:gd name="T11" fmla="*/ 198 h 283"/>
                <a:gd name="T12" fmla="*/ 0 w 255"/>
                <a:gd name="T13" fmla="*/ 227 h 283"/>
                <a:gd name="T14" fmla="*/ 113 w 255"/>
                <a:gd name="T15" fmla="*/ 227 h 283"/>
                <a:gd name="T16" fmla="*/ 113 w 255"/>
                <a:gd name="T17" fmla="*/ 141 h 283"/>
                <a:gd name="T18" fmla="*/ 170 w 255"/>
                <a:gd name="T19" fmla="*/ 191 h 283"/>
                <a:gd name="T20" fmla="*/ 170 w 255"/>
                <a:gd name="T21" fmla="*/ 283 h 283"/>
                <a:gd name="T22" fmla="*/ 199 w 255"/>
                <a:gd name="T23" fmla="*/ 283 h 283"/>
                <a:gd name="T24" fmla="*/ 199 w 255"/>
                <a:gd name="T25" fmla="*/ 170 h 283"/>
                <a:gd name="T26" fmla="*/ 142 w 255"/>
                <a:gd name="T27" fmla="*/ 120 h 283"/>
                <a:gd name="T28" fmla="*/ 156 w 255"/>
                <a:gd name="T29" fmla="*/ 85 h 283"/>
                <a:gd name="T30" fmla="*/ 170 w 255"/>
                <a:gd name="T31" fmla="*/ 99 h 283"/>
                <a:gd name="T32" fmla="*/ 255 w 255"/>
                <a:gd name="T33" fmla="*/ 99 h 283"/>
                <a:gd name="T34" fmla="*/ 255 w 255"/>
                <a:gd name="T35" fmla="*/ 71 h 283"/>
                <a:gd name="T36" fmla="*/ 184 w 255"/>
                <a:gd name="T37" fmla="*/ 71 h 283"/>
                <a:gd name="T38" fmla="*/ 184 w 255"/>
                <a:gd name="T39" fmla="*/ 0 h 283"/>
                <a:gd name="T40" fmla="*/ 85 w 255"/>
                <a:gd name="T41" fmla="*/ 0 h 283"/>
                <a:gd name="T42" fmla="*/ 28 w 255"/>
                <a:gd name="T43" fmla="*/ 78 h 283"/>
                <a:gd name="T44" fmla="*/ 43 w 255"/>
                <a:gd name="T45" fmla="*/ 92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55" h="283">
                  <a:moveTo>
                    <a:pt x="43" y="92"/>
                  </a:moveTo>
                  <a:lnTo>
                    <a:pt x="99" y="35"/>
                  </a:lnTo>
                  <a:lnTo>
                    <a:pt x="128" y="35"/>
                  </a:lnTo>
                  <a:lnTo>
                    <a:pt x="85" y="113"/>
                  </a:lnTo>
                  <a:lnTo>
                    <a:pt x="85" y="198"/>
                  </a:lnTo>
                  <a:lnTo>
                    <a:pt x="0" y="198"/>
                  </a:lnTo>
                  <a:lnTo>
                    <a:pt x="0" y="227"/>
                  </a:lnTo>
                  <a:lnTo>
                    <a:pt x="113" y="227"/>
                  </a:lnTo>
                  <a:lnTo>
                    <a:pt x="113" y="141"/>
                  </a:lnTo>
                  <a:lnTo>
                    <a:pt x="170" y="191"/>
                  </a:lnTo>
                  <a:lnTo>
                    <a:pt x="170" y="283"/>
                  </a:lnTo>
                  <a:lnTo>
                    <a:pt x="199" y="283"/>
                  </a:lnTo>
                  <a:lnTo>
                    <a:pt x="199" y="170"/>
                  </a:lnTo>
                  <a:lnTo>
                    <a:pt x="142" y="120"/>
                  </a:lnTo>
                  <a:lnTo>
                    <a:pt x="156" y="85"/>
                  </a:lnTo>
                  <a:lnTo>
                    <a:pt x="170" y="99"/>
                  </a:lnTo>
                  <a:lnTo>
                    <a:pt x="255" y="99"/>
                  </a:lnTo>
                  <a:lnTo>
                    <a:pt x="255" y="71"/>
                  </a:lnTo>
                  <a:lnTo>
                    <a:pt x="184" y="71"/>
                  </a:lnTo>
                  <a:lnTo>
                    <a:pt x="184" y="0"/>
                  </a:lnTo>
                  <a:lnTo>
                    <a:pt x="85" y="0"/>
                  </a:lnTo>
                  <a:lnTo>
                    <a:pt x="28" y="78"/>
                  </a:lnTo>
                  <a:lnTo>
                    <a:pt x="43" y="92"/>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sp>
          <p:nvSpPr>
            <p:cNvPr id="8" name="Oval 179"/>
            <p:cNvSpPr>
              <a:spLocks noChangeArrowheads="1"/>
            </p:cNvSpPr>
            <p:nvPr/>
          </p:nvSpPr>
          <p:spPr bwMode="auto">
            <a:xfrm>
              <a:off x="6086475" y="-11436350"/>
              <a:ext cx="90488" cy="90488"/>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grpSp>
      <p:sp>
        <p:nvSpPr>
          <p:cNvPr id="10" name="矩形 9"/>
          <p:cNvSpPr/>
          <p:nvPr/>
        </p:nvSpPr>
        <p:spPr>
          <a:xfrm>
            <a:off x="608362" y="4610138"/>
            <a:ext cx="2813264" cy="416844"/>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t>Step 01</a:t>
            </a:r>
            <a:endParaRPr lang="zh-CN" altLang="en-US" dirty="0"/>
          </a:p>
        </p:txBody>
      </p:sp>
      <p:sp>
        <p:nvSpPr>
          <p:cNvPr id="11" name="矩形 10"/>
          <p:cNvSpPr/>
          <p:nvPr/>
        </p:nvSpPr>
        <p:spPr>
          <a:xfrm>
            <a:off x="6300788" y="1928307"/>
            <a:ext cx="1899469" cy="416844"/>
          </a:xfrm>
          <a:prstGeom prst="rect">
            <a:avLst/>
          </a:pr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t>1</a:t>
            </a:r>
            <a:endParaRPr lang="zh-CN" altLang="en-US" dirty="0"/>
          </a:p>
        </p:txBody>
      </p:sp>
      <p:sp>
        <p:nvSpPr>
          <p:cNvPr id="12" name="矩形 11"/>
          <p:cNvSpPr/>
          <p:nvPr/>
        </p:nvSpPr>
        <p:spPr>
          <a:xfrm>
            <a:off x="6315074" y="2632615"/>
            <a:ext cx="1872739" cy="416844"/>
          </a:xfrm>
          <a:prstGeom prst="rect">
            <a:avLst/>
          </a:pr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t>2</a:t>
            </a:r>
            <a:endParaRPr lang="zh-CN" altLang="en-US" dirty="0"/>
          </a:p>
        </p:txBody>
      </p:sp>
      <p:sp>
        <p:nvSpPr>
          <p:cNvPr id="13" name="矩形 12"/>
          <p:cNvSpPr/>
          <p:nvPr/>
        </p:nvSpPr>
        <p:spPr>
          <a:xfrm>
            <a:off x="6300788" y="3336923"/>
            <a:ext cx="1873660" cy="416844"/>
          </a:xfrm>
          <a:prstGeom prst="rect">
            <a:avLst/>
          </a:pr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t>3</a:t>
            </a:r>
            <a:endParaRPr lang="zh-CN" altLang="en-US" dirty="0"/>
          </a:p>
        </p:txBody>
      </p:sp>
      <p:sp>
        <p:nvSpPr>
          <p:cNvPr id="14" name="矩形 13"/>
          <p:cNvSpPr/>
          <p:nvPr/>
        </p:nvSpPr>
        <p:spPr>
          <a:xfrm>
            <a:off x="608362" y="5101134"/>
            <a:ext cx="3134964" cy="738660"/>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000" dirty="0" smtClean="0"/>
              <a:t>任务</a:t>
            </a:r>
            <a:r>
              <a:rPr lang="en-US" sz="2000" dirty="0" smtClean="0"/>
              <a:t>7.1 </a:t>
            </a:r>
            <a:endParaRPr lang="en-US" sz="2000" dirty="0" smtClean="0"/>
          </a:p>
          <a:p>
            <a:r>
              <a:rPr lang="zh-CN" altLang="en-US" sz="2000" dirty="0" smtClean="0"/>
              <a:t>企业网络推广方案的制定</a:t>
            </a:r>
            <a:r>
              <a:rPr lang="en-US" altLang="zh-CN" sz="1200" dirty="0" smtClean="0">
                <a:solidFill>
                  <a:schemeClr val="bg2">
                    <a:lumMod val="25000"/>
                  </a:schemeClr>
                </a:solidFill>
              </a:rPr>
              <a:t>. </a:t>
            </a:r>
            <a:endParaRPr lang="en-US" altLang="zh-CN" sz="1200" dirty="0">
              <a:solidFill>
                <a:schemeClr val="bg2">
                  <a:lumMod val="25000"/>
                </a:schemeClr>
              </a:solidFill>
            </a:endParaRPr>
          </a:p>
        </p:txBody>
      </p:sp>
      <p:sp>
        <p:nvSpPr>
          <p:cNvPr id="22" name="梯形 21"/>
          <p:cNvSpPr/>
          <p:nvPr/>
        </p:nvSpPr>
        <p:spPr>
          <a:xfrm>
            <a:off x="227097" y="343926"/>
            <a:ext cx="3524250" cy="704850"/>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矩形 22"/>
          <p:cNvSpPr/>
          <p:nvPr/>
        </p:nvSpPr>
        <p:spPr>
          <a:xfrm>
            <a:off x="0" y="730344"/>
            <a:ext cx="12192000" cy="869856"/>
          </a:xfrm>
          <a:prstGeom prst="rect">
            <a:avLst/>
          </a:pr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dirty="0" smtClean="0"/>
              <a:t>开展企业网络推广</a:t>
            </a:r>
            <a:r>
              <a:rPr lang="en-US" altLang="zh-CN" sz="1050" dirty="0" smtClean="0">
                <a:solidFill>
                  <a:schemeClr val="bg2">
                    <a:lumMod val="25000"/>
                  </a:schemeClr>
                </a:solidFill>
              </a:rPr>
              <a:t>. </a:t>
            </a:r>
            <a:endParaRPr lang="en-US" altLang="zh-CN" sz="1050" dirty="0">
              <a:solidFill>
                <a:schemeClr val="bg2">
                  <a:lumMod val="25000"/>
                </a:schemeClr>
              </a:solidFill>
            </a:endParaRPr>
          </a:p>
        </p:txBody>
      </p:sp>
      <p:sp>
        <p:nvSpPr>
          <p:cNvPr id="24" name="梯形 23"/>
          <p:cNvSpPr/>
          <p:nvPr/>
        </p:nvSpPr>
        <p:spPr>
          <a:xfrm flipV="1">
            <a:off x="396305" y="343926"/>
            <a:ext cx="3185832" cy="948571"/>
          </a:xfrm>
          <a:prstGeom prst="trapezoid">
            <a:avLst>
              <a:gd name="adj" fmla="val 19870"/>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文本框 14"/>
          <p:cNvSpPr txBox="1"/>
          <p:nvPr/>
        </p:nvSpPr>
        <p:spPr>
          <a:xfrm>
            <a:off x="865388" y="510614"/>
            <a:ext cx="1415773" cy="584775"/>
          </a:xfrm>
          <a:prstGeom prst="rect">
            <a:avLst/>
          </a:prstGeom>
          <a:noFill/>
        </p:spPr>
        <p:txBody>
          <a:bodyPr wrap="none" rtlCol="0">
            <a:spAutoFit/>
          </a:bodyPr>
          <a:lstStyle/>
          <a:p>
            <a:pPr algn="ctr"/>
            <a:r>
              <a:rPr lang="zh-CN" altLang="en-US" sz="3200" b="1" dirty="0" smtClean="0">
                <a:solidFill>
                  <a:schemeClr val="bg1"/>
                </a:solidFill>
              </a:rPr>
              <a:t>项目七</a:t>
            </a:r>
            <a:endParaRPr lang="zh-CN" altLang="en-US" sz="3200" b="1" dirty="0">
              <a:solidFill>
                <a:schemeClr val="bg1"/>
              </a:solidFill>
            </a:endParaRPr>
          </a:p>
        </p:txBody>
      </p:sp>
      <p:sp>
        <p:nvSpPr>
          <p:cNvPr id="26" name="矩形 25"/>
          <p:cNvSpPr/>
          <p:nvPr/>
        </p:nvSpPr>
        <p:spPr>
          <a:xfrm>
            <a:off x="8458157" y="1900238"/>
            <a:ext cx="3376657" cy="430883"/>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000" dirty="0" smtClean="0"/>
              <a:t>任务</a:t>
            </a:r>
            <a:r>
              <a:rPr lang="en-US" sz="2000" dirty="0" smtClean="0"/>
              <a:t>7.2 </a:t>
            </a:r>
            <a:r>
              <a:rPr lang="zh-CN" altLang="en-US" sz="2000" dirty="0" smtClean="0"/>
              <a:t>搜索引擎推广</a:t>
            </a:r>
            <a:endParaRPr lang="en-US" altLang="zh-CN" sz="2000" b="1" dirty="0">
              <a:solidFill>
                <a:schemeClr val="bg2">
                  <a:lumMod val="25000"/>
                </a:schemeClr>
              </a:solidFill>
              <a:latin typeface="+mj-ea"/>
              <a:ea typeface="+mj-ea"/>
            </a:endParaRPr>
          </a:p>
        </p:txBody>
      </p:sp>
      <p:sp>
        <p:nvSpPr>
          <p:cNvPr id="27" name="矩形 26"/>
          <p:cNvSpPr/>
          <p:nvPr/>
        </p:nvSpPr>
        <p:spPr>
          <a:xfrm>
            <a:off x="8485481" y="2567484"/>
            <a:ext cx="3706519" cy="430883"/>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000" dirty="0" smtClean="0"/>
              <a:t>任务</a:t>
            </a:r>
            <a:r>
              <a:rPr lang="en-US" sz="2000" dirty="0" smtClean="0"/>
              <a:t>7.3 </a:t>
            </a:r>
            <a:r>
              <a:rPr lang="zh-CN" altLang="en-US" sz="2000" dirty="0" smtClean="0"/>
              <a:t>许可</a:t>
            </a:r>
            <a:r>
              <a:rPr lang="en-US" sz="2000" dirty="0" smtClean="0"/>
              <a:t>E-mail</a:t>
            </a:r>
            <a:r>
              <a:rPr lang="zh-CN" altLang="en-US" sz="2000" dirty="0" smtClean="0"/>
              <a:t>推广</a:t>
            </a:r>
            <a:endParaRPr lang="zh-CN" altLang="en-US" sz="2000" dirty="0"/>
          </a:p>
        </p:txBody>
      </p:sp>
      <p:sp>
        <p:nvSpPr>
          <p:cNvPr id="28" name="矩形 27"/>
          <p:cNvSpPr/>
          <p:nvPr/>
        </p:nvSpPr>
        <p:spPr>
          <a:xfrm>
            <a:off x="8510898" y="3296147"/>
            <a:ext cx="3409642" cy="430883"/>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000" dirty="0" smtClean="0"/>
              <a:t>任务</a:t>
            </a:r>
            <a:r>
              <a:rPr lang="en-US" sz="2000" dirty="0" smtClean="0"/>
              <a:t>7.4 </a:t>
            </a:r>
            <a:r>
              <a:rPr lang="zh-CN" altLang="en-US" sz="2000" dirty="0" smtClean="0"/>
              <a:t>网络广告推广</a:t>
            </a:r>
            <a:endParaRPr lang="en-US" altLang="zh-CN" sz="1200" dirty="0">
              <a:solidFill>
                <a:schemeClr val="bg2">
                  <a:lumMod val="25000"/>
                </a:schemeClr>
              </a:solidFill>
            </a:endParaRPr>
          </a:p>
        </p:txBody>
      </p:sp>
      <p:sp>
        <p:nvSpPr>
          <p:cNvPr id="17" name="矩形 16"/>
          <p:cNvSpPr/>
          <p:nvPr/>
        </p:nvSpPr>
        <p:spPr>
          <a:xfrm>
            <a:off x="6329363" y="4109532"/>
            <a:ext cx="1908994" cy="416844"/>
          </a:xfrm>
          <a:prstGeom prst="rect">
            <a:avLst/>
          </a:pr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t>4</a:t>
            </a:r>
            <a:endParaRPr lang="zh-CN" altLang="en-US" dirty="0"/>
          </a:p>
        </p:txBody>
      </p:sp>
      <p:sp>
        <p:nvSpPr>
          <p:cNvPr id="18" name="矩形 17"/>
          <p:cNvSpPr/>
          <p:nvPr/>
        </p:nvSpPr>
        <p:spPr>
          <a:xfrm>
            <a:off x="6315074" y="4813840"/>
            <a:ext cx="1910839" cy="416844"/>
          </a:xfrm>
          <a:prstGeom prst="rect">
            <a:avLst/>
          </a:pr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t>5</a:t>
            </a:r>
            <a:endParaRPr lang="zh-CN" altLang="en-US" dirty="0"/>
          </a:p>
        </p:txBody>
      </p:sp>
      <p:sp>
        <p:nvSpPr>
          <p:cNvPr id="20" name="矩形 19"/>
          <p:cNvSpPr/>
          <p:nvPr/>
        </p:nvSpPr>
        <p:spPr>
          <a:xfrm>
            <a:off x="8496257" y="4081463"/>
            <a:ext cx="3376657" cy="430883"/>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000" dirty="0" smtClean="0"/>
              <a:t>任务</a:t>
            </a:r>
            <a:r>
              <a:rPr lang="en-US" sz="2000" dirty="0" smtClean="0"/>
              <a:t>7.5 </a:t>
            </a:r>
            <a:r>
              <a:rPr lang="zh-CN" altLang="en-US" sz="2000" dirty="0" smtClean="0"/>
              <a:t>即时通讯推广</a:t>
            </a:r>
            <a:endParaRPr lang="zh-CN" altLang="en-US" sz="2000" dirty="0"/>
          </a:p>
        </p:txBody>
      </p:sp>
      <p:sp>
        <p:nvSpPr>
          <p:cNvPr id="21" name="矩形 20"/>
          <p:cNvSpPr/>
          <p:nvPr/>
        </p:nvSpPr>
        <p:spPr>
          <a:xfrm>
            <a:off x="8520423" y="4791572"/>
            <a:ext cx="3409642" cy="430883"/>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000" dirty="0" smtClean="0"/>
              <a:t>任务</a:t>
            </a:r>
            <a:r>
              <a:rPr lang="en-US" sz="2000" dirty="0" smtClean="0"/>
              <a:t>7.6 </a:t>
            </a:r>
            <a:r>
              <a:rPr lang="zh-CN" altLang="en-US" sz="2000" dirty="0" smtClean="0"/>
              <a:t>微博微信推广</a:t>
            </a:r>
            <a:endParaRPr lang="zh-CN" altLang="en-US" sz="2000" dirty="0"/>
          </a:p>
        </p:txBody>
      </p:sp>
      <p:sp>
        <p:nvSpPr>
          <p:cNvPr id="29" name="矩形 28"/>
          <p:cNvSpPr/>
          <p:nvPr/>
        </p:nvSpPr>
        <p:spPr>
          <a:xfrm>
            <a:off x="3018187" y="3362363"/>
            <a:ext cx="2813264" cy="416844"/>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t>Step 02</a:t>
            </a:r>
            <a:endParaRPr lang="zh-CN" altLang="en-US" dirty="0"/>
          </a:p>
        </p:txBody>
      </p:sp>
      <p:sp>
        <p:nvSpPr>
          <p:cNvPr id="30" name="矩形 29"/>
          <p:cNvSpPr/>
          <p:nvPr/>
        </p:nvSpPr>
        <p:spPr>
          <a:xfrm>
            <a:off x="3003900" y="3824783"/>
            <a:ext cx="3134964" cy="430883"/>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000" dirty="0" smtClean="0"/>
              <a:t>网络推广方法的应用</a:t>
            </a:r>
            <a:r>
              <a:rPr lang="en-US" altLang="zh-CN" sz="1200" dirty="0" smtClean="0">
                <a:solidFill>
                  <a:schemeClr val="bg2">
                    <a:lumMod val="25000"/>
                  </a:schemeClr>
                </a:solidFill>
              </a:rPr>
              <a:t>. </a:t>
            </a:r>
            <a:endParaRPr lang="en-US" altLang="zh-CN" sz="1200" dirty="0">
              <a:solidFill>
                <a:schemeClr val="bg2">
                  <a:lumMod val="25000"/>
                </a:schemeClr>
              </a:solidFill>
            </a:endParaRPr>
          </a:p>
        </p:txBody>
      </p:sp>
      <p:sp>
        <p:nvSpPr>
          <p:cNvPr id="31" name="左大括号 30"/>
          <p:cNvSpPr/>
          <p:nvPr/>
        </p:nvSpPr>
        <p:spPr>
          <a:xfrm>
            <a:off x="6015038" y="2100263"/>
            <a:ext cx="200025" cy="3043237"/>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梯形 24"/>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
          <p:cNvSpPr/>
          <p:nvPr/>
        </p:nvSpPr>
        <p:spPr>
          <a:xfrm>
            <a:off x="-1" y="463025"/>
            <a:ext cx="7300913"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梯形 26"/>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框 4"/>
          <p:cNvSpPr txBox="1"/>
          <p:nvPr/>
        </p:nvSpPr>
        <p:spPr>
          <a:xfrm>
            <a:off x="309434" y="282825"/>
            <a:ext cx="1735583" cy="523220"/>
          </a:xfrm>
          <a:prstGeom prst="rect">
            <a:avLst/>
          </a:prstGeom>
          <a:noFill/>
        </p:spPr>
        <p:txBody>
          <a:bodyPr wrap="square" rtlCol="0">
            <a:spAutoFit/>
          </a:bodyPr>
          <a:lstStyle/>
          <a:p>
            <a:pPr algn="ctr"/>
            <a:r>
              <a:rPr lang="zh-CN" altLang="en-US" sz="2800" b="1" dirty="0" smtClean="0">
                <a:solidFill>
                  <a:schemeClr val="bg1"/>
                </a:solidFill>
                <a:latin typeface="+mj-ea"/>
                <a:ea typeface="+mj-ea"/>
              </a:rPr>
              <a:t>任务</a:t>
            </a:r>
            <a:r>
              <a:rPr lang="en-US" altLang="zh-CN" sz="2800" b="1" dirty="0" smtClean="0">
                <a:solidFill>
                  <a:schemeClr val="bg1"/>
                </a:solidFill>
                <a:latin typeface="+mj-ea"/>
                <a:ea typeface="+mj-ea"/>
              </a:rPr>
              <a:t>7.4</a:t>
            </a:r>
            <a:endParaRPr lang="zh-CN" altLang="en-US" sz="2800" b="1" dirty="0">
              <a:solidFill>
                <a:schemeClr val="bg1"/>
              </a:solidFill>
              <a:latin typeface="+mj-ea"/>
              <a:ea typeface="+mj-ea"/>
            </a:endParaRPr>
          </a:p>
        </p:txBody>
      </p:sp>
      <p:sp>
        <p:nvSpPr>
          <p:cNvPr id="29" name="TextBox 17"/>
          <p:cNvSpPr txBox="1"/>
          <p:nvPr/>
        </p:nvSpPr>
        <p:spPr>
          <a:xfrm>
            <a:off x="2205990" y="609181"/>
            <a:ext cx="4708975" cy="492438"/>
          </a:xfrm>
          <a:prstGeom prst="rect">
            <a:avLst/>
          </a:prstGeom>
          <a:noFill/>
        </p:spPr>
        <p:txBody>
          <a:bodyPr wrap="none" lIns="121917" tIns="60958" rIns="121917" bIns="60958" rtlCol="0">
            <a:spAutoFit/>
          </a:bodyPr>
          <a:lstStyle/>
          <a:p>
            <a:r>
              <a:rPr lang="en-US" sz="2400" b="1" dirty="0" smtClean="0">
                <a:solidFill>
                  <a:schemeClr val="bg1"/>
                </a:solidFill>
              </a:rPr>
              <a:t>7.4.1 </a:t>
            </a:r>
            <a:r>
              <a:rPr lang="zh-CN" altLang="en-US" sz="2400" b="1" dirty="0" smtClean="0">
                <a:solidFill>
                  <a:schemeClr val="bg1"/>
                </a:solidFill>
              </a:rPr>
              <a:t>网络广告的含义及主要形式</a:t>
            </a:r>
            <a:endParaRPr lang="en-US" altLang="zh-CN" sz="2400" b="1" dirty="0">
              <a:solidFill>
                <a:schemeClr val="bg1"/>
              </a:solidFill>
              <a:latin typeface="+mj-ea"/>
              <a:ea typeface="+mj-ea"/>
            </a:endParaRPr>
          </a:p>
        </p:txBody>
      </p:sp>
      <p:sp>
        <p:nvSpPr>
          <p:cNvPr id="15" name="矩形 14"/>
          <p:cNvSpPr/>
          <p:nvPr/>
        </p:nvSpPr>
        <p:spPr>
          <a:xfrm>
            <a:off x="619845" y="1558409"/>
            <a:ext cx="4280767" cy="461665"/>
          </a:xfrm>
          <a:prstGeom prst="rect">
            <a:avLst/>
          </a:prstGeom>
          <a:solidFill>
            <a:srgbClr val="FF9900"/>
          </a:solidFill>
        </p:spPr>
        <p:txBody>
          <a:bodyPr wrap="square">
            <a:spAutoFit/>
          </a:bodyPr>
          <a:lstStyle/>
          <a:p>
            <a:r>
              <a:rPr lang="zh-CN" altLang="en-US" sz="2400" b="1" dirty="0" smtClean="0"/>
              <a:t>１</a:t>
            </a:r>
            <a:r>
              <a:rPr lang="en-US" sz="2400" b="1" dirty="0" smtClean="0"/>
              <a:t>.</a:t>
            </a:r>
            <a:r>
              <a:rPr lang="zh-CN" altLang="en-US" sz="2400" b="1" dirty="0" smtClean="0"/>
              <a:t>网络广告的含义</a:t>
            </a:r>
            <a:endParaRPr lang="zh-CN" altLang="en-US" sz="2400" dirty="0">
              <a:latin typeface="+mn-ea"/>
            </a:endParaRPr>
          </a:p>
        </p:txBody>
      </p:sp>
      <p:sp>
        <p:nvSpPr>
          <p:cNvPr id="16" name="圆角矩形 15"/>
          <p:cNvSpPr/>
          <p:nvPr/>
        </p:nvSpPr>
        <p:spPr>
          <a:xfrm>
            <a:off x="1185862" y="2381252"/>
            <a:ext cx="9501187" cy="3533774"/>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en-US" altLang="zh-CN" sz="2000" dirty="0" smtClean="0">
                <a:solidFill>
                  <a:schemeClr val="tx1"/>
                </a:solidFill>
              </a:rPr>
              <a:t>《</a:t>
            </a:r>
            <a:r>
              <a:rPr lang="zh-CN" altLang="en-US" sz="2000" dirty="0" smtClean="0">
                <a:solidFill>
                  <a:schemeClr val="tx1"/>
                </a:solidFill>
              </a:rPr>
              <a:t>中华人民共和国广告法</a:t>
            </a:r>
            <a:r>
              <a:rPr lang="en-US" altLang="zh-CN" sz="2000" dirty="0" smtClean="0">
                <a:solidFill>
                  <a:schemeClr val="tx1"/>
                </a:solidFill>
              </a:rPr>
              <a:t>》</a:t>
            </a:r>
            <a:r>
              <a:rPr lang="zh-CN" altLang="en-US" sz="2000" dirty="0" smtClean="0">
                <a:solidFill>
                  <a:schemeClr val="tx1"/>
                </a:solidFill>
              </a:rPr>
              <a:t>中的规定：“本法所称广告，是指商品经营者或者服务提供者承担费用，通过一定媒介和形式直接或者间接地介绍自己所推销的商品或所提供的服务的商业广。”</a:t>
            </a:r>
            <a:endParaRPr lang="en-US" altLang="zh-CN" sz="2000" dirty="0" smtClean="0">
              <a:solidFill>
                <a:schemeClr val="tx1"/>
              </a:solidFill>
            </a:endParaRPr>
          </a:p>
          <a:p>
            <a:pPr>
              <a:lnSpc>
                <a:spcPct val="150000"/>
              </a:lnSpc>
            </a:pPr>
            <a:r>
              <a:rPr lang="zh-CN" altLang="en-US" sz="2000" b="1" dirty="0" smtClean="0">
                <a:solidFill>
                  <a:srgbClr val="FF9900"/>
                </a:solidFill>
              </a:rPr>
              <a:t>所谓网络广告，就是确定的广告主以付费方式、运用互联网这样一种媒体来说服公众的一种信息传播活动。</a:t>
            </a:r>
            <a:endParaRPr lang="zh-CN" altLang="en-US" sz="2000" b="1" dirty="0">
              <a:solidFill>
                <a:srgbClr val="FF9900"/>
              </a:solidFill>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梯形 24"/>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
          <p:cNvSpPr/>
          <p:nvPr/>
        </p:nvSpPr>
        <p:spPr>
          <a:xfrm>
            <a:off x="-1" y="463025"/>
            <a:ext cx="7300913"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梯形 26"/>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框 4"/>
          <p:cNvSpPr txBox="1"/>
          <p:nvPr/>
        </p:nvSpPr>
        <p:spPr>
          <a:xfrm>
            <a:off x="309434" y="282825"/>
            <a:ext cx="1735583" cy="523220"/>
          </a:xfrm>
          <a:prstGeom prst="rect">
            <a:avLst/>
          </a:prstGeom>
          <a:noFill/>
        </p:spPr>
        <p:txBody>
          <a:bodyPr wrap="square" rtlCol="0">
            <a:spAutoFit/>
          </a:bodyPr>
          <a:lstStyle/>
          <a:p>
            <a:pPr algn="ctr"/>
            <a:r>
              <a:rPr lang="zh-CN" altLang="en-US" sz="2800" b="1" dirty="0" smtClean="0">
                <a:solidFill>
                  <a:schemeClr val="bg1"/>
                </a:solidFill>
                <a:latin typeface="+mj-ea"/>
                <a:ea typeface="+mj-ea"/>
              </a:rPr>
              <a:t>任务</a:t>
            </a:r>
            <a:r>
              <a:rPr lang="en-US" altLang="zh-CN" sz="2800" b="1" dirty="0" smtClean="0">
                <a:solidFill>
                  <a:schemeClr val="bg1"/>
                </a:solidFill>
                <a:latin typeface="+mj-ea"/>
                <a:ea typeface="+mj-ea"/>
              </a:rPr>
              <a:t>7.4</a:t>
            </a:r>
            <a:endParaRPr lang="zh-CN" altLang="en-US" sz="2800" b="1" dirty="0">
              <a:solidFill>
                <a:schemeClr val="bg1"/>
              </a:solidFill>
              <a:latin typeface="+mj-ea"/>
              <a:ea typeface="+mj-ea"/>
            </a:endParaRPr>
          </a:p>
        </p:txBody>
      </p:sp>
      <p:sp>
        <p:nvSpPr>
          <p:cNvPr id="29" name="TextBox 17"/>
          <p:cNvSpPr txBox="1"/>
          <p:nvPr/>
        </p:nvSpPr>
        <p:spPr>
          <a:xfrm>
            <a:off x="2205990" y="609181"/>
            <a:ext cx="4708975" cy="492438"/>
          </a:xfrm>
          <a:prstGeom prst="rect">
            <a:avLst/>
          </a:prstGeom>
          <a:noFill/>
        </p:spPr>
        <p:txBody>
          <a:bodyPr wrap="none" lIns="121917" tIns="60958" rIns="121917" bIns="60958" rtlCol="0">
            <a:spAutoFit/>
          </a:bodyPr>
          <a:lstStyle/>
          <a:p>
            <a:r>
              <a:rPr lang="en-US" sz="2400" b="1" dirty="0" smtClean="0">
                <a:solidFill>
                  <a:schemeClr val="bg1"/>
                </a:solidFill>
              </a:rPr>
              <a:t>7.4.1 </a:t>
            </a:r>
            <a:r>
              <a:rPr lang="zh-CN" altLang="en-US" sz="2400" b="1" dirty="0" smtClean="0">
                <a:solidFill>
                  <a:schemeClr val="bg1"/>
                </a:solidFill>
              </a:rPr>
              <a:t>网络广告的含义及主要形式</a:t>
            </a:r>
            <a:endParaRPr lang="en-US" altLang="zh-CN" sz="2400" b="1" dirty="0">
              <a:solidFill>
                <a:schemeClr val="bg1"/>
              </a:solidFill>
              <a:latin typeface="+mj-ea"/>
              <a:ea typeface="+mj-ea"/>
            </a:endParaRPr>
          </a:p>
        </p:txBody>
      </p:sp>
      <p:sp>
        <p:nvSpPr>
          <p:cNvPr id="15" name="矩形 14"/>
          <p:cNvSpPr/>
          <p:nvPr/>
        </p:nvSpPr>
        <p:spPr>
          <a:xfrm>
            <a:off x="576983" y="1515547"/>
            <a:ext cx="4280767" cy="461665"/>
          </a:xfrm>
          <a:prstGeom prst="rect">
            <a:avLst/>
          </a:prstGeom>
          <a:solidFill>
            <a:srgbClr val="FF9900"/>
          </a:solidFill>
        </p:spPr>
        <p:txBody>
          <a:bodyPr wrap="square">
            <a:spAutoFit/>
          </a:bodyPr>
          <a:lstStyle/>
          <a:p>
            <a:r>
              <a:rPr lang="en-US" sz="2400" b="1" dirty="0" smtClean="0"/>
              <a:t>2.</a:t>
            </a:r>
            <a:r>
              <a:rPr lang="zh-CN" altLang="en-US" sz="2400" b="1" dirty="0" smtClean="0"/>
              <a:t>网络广告的主要形式</a:t>
            </a:r>
            <a:endParaRPr lang="zh-CN" altLang="en-US" sz="2400" dirty="0">
              <a:latin typeface="+mn-ea"/>
            </a:endParaRPr>
          </a:p>
        </p:txBody>
      </p:sp>
      <p:sp>
        <p:nvSpPr>
          <p:cNvPr id="9" name="矩形 8"/>
          <p:cNvSpPr/>
          <p:nvPr/>
        </p:nvSpPr>
        <p:spPr>
          <a:xfrm>
            <a:off x="802099" y="2215634"/>
            <a:ext cx="2948243" cy="400110"/>
          </a:xfrm>
          <a:prstGeom prst="rect">
            <a:avLst/>
          </a:prstGeom>
        </p:spPr>
        <p:txBody>
          <a:bodyPr wrap="none">
            <a:spAutoFit/>
          </a:bodyPr>
          <a:lstStyle/>
          <a:p>
            <a:r>
              <a:rPr lang="zh-CN" altLang="en-US" sz="2000" dirty="0" smtClean="0"/>
              <a:t> </a:t>
            </a:r>
            <a:r>
              <a:rPr lang="en-US" sz="2000" dirty="0" smtClean="0"/>
              <a:t>⑴</a:t>
            </a:r>
            <a:r>
              <a:rPr lang="zh-CN" altLang="en-US" sz="2000" dirty="0" smtClean="0"/>
              <a:t>旗帜广告（</a:t>
            </a:r>
            <a:r>
              <a:rPr lang="en-US" sz="2000" dirty="0" smtClean="0"/>
              <a:t> Banner</a:t>
            </a:r>
            <a:r>
              <a:rPr lang="zh-CN" altLang="en-US" sz="2000" dirty="0" smtClean="0"/>
              <a:t>）</a:t>
            </a:r>
            <a:endParaRPr lang="zh-CN" altLang="en-US" sz="2000" dirty="0"/>
          </a:p>
        </p:txBody>
      </p:sp>
      <p:pic>
        <p:nvPicPr>
          <p:cNvPr id="126978" name="Picture 3" descr="20061120222521900"/>
          <p:cNvPicPr>
            <a:picLocks noChangeAspect="1" noChangeArrowheads="1"/>
          </p:cNvPicPr>
          <p:nvPr/>
        </p:nvPicPr>
        <p:blipFill>
          <a:blip r:embed="rId1"/>
          <a:srcRect/>
          <a:stretch>
            <a:fillRect/>
          </a:stretch>
        </p:blipFill>
        <p:spPr bwMode="auto">
          <a:xfrm>
            <a:off x="4243389" y="2571751"/>
            <a:ext cx="4457700" cy="571500"/>
          </a:xfrm>
          <a:prstGeom prst="rect">
            <a:avLst/>
          </a:prstGeom>
          <a:noFill/>
          <a:ln w="9525">
            <a:noFill/>
            <a:miter lim="800000"/>
            <a:headEnd/>
            <a:tailEnd/>
          </a:ln>
        </p:spPr>
      </p:pic>
      <p:sp>
        <p:nvSpPr>
          <p:cNvPr id="11" name="矩形 10"/>
          <p:cNvSpPr/>
          <p:nvPr/>
        </p:nvSpPr>
        <p:spPr>
          <a:xfrm>
            <a:off x="801194" y="3415784"/>
            <a:ext cx="2784737" cy="400110"/>
          </a:xfrm>
          <a:prstGeom prst="rect">
            <a:avLst/>
          </a:prstGeom>
        </p:spPr>
        <p:txBody>
          <a:bodyPr wrap="none">
            <a:spAutoFit/>
          </a:bodyPr>
          <a:lstStyle/>
          <a:p>
            <a:r>
              <a:rPr lang="zh-CN" altLang="en-US" dirty="0" smtClean="0"/>
              <a:t> </a:t>
            </a:r>
            <a:r>
              <a:rPr lang="en-US" sz="2000" dirty="0" smtClean="0"/>
              <a:t>⑵</a:t>
            </a:r>
            <a:r>
              <a:rPr lang="zh-CN" altLang="en-US" sz="2000" dirty="0" smtClean="0"/>
              <a:t>按钮广告（</a:t>
            </a:r>
            <a:r>
              <a:rPr lang="en-US" sz="2000" dirty="0" smtClean="0"/>
              <a:t>Button</a:t>
            </a:r>
            <a:r>
              <a:rPr lang="zh-CN" altLang="en-US" sz="2000" dirty="0" smtClean="0"/>
              <a:t>）</a:t>
            </a:r>
            <a:endParaRPr lang="zh-CN" altLang="en-US" sz="2000" dirty="0"/>
          </a:p>
        </p:txBody>
      </p:sp>
      <p:pic>
        <p:nvPicPr>
          <p:cNvPr id="126979" name="图片 78" descr="点击查看源网页"/>
          <p:cNvPicPr>
            <a:picLocks noChangeAspect="1" noChangeArrowheads="1"/>
          </p:cNvPicPr>
          <p:nvPr/>
        </p:nvPicPr>
        <p:blipFill>
          <a:blip r:embed="rId2"/>
          <a:srcRect/>
          <a:stretch>
            <a:fillRect/>
          </a:stretch>
        </p:blipFill>
        <p:spPr bwMode="auto">
          <a:xfrm>
            <a:off x="4157663" y="4071938"/>
            <a:ext cx="4529138" cy="231946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梯形 24"/>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
          <p:cNvSpPr/>
          <p:nvPr/>
        </p:nvSpPr>
        <p:spPr>
          <a:xfrm>
            <a:off x="-1" y="463025"/>
            <a:ext cx="7300913"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梯形 26"/>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框 4"/>
          <p:cNvSpPr txBox="1"/>
          <p:nvPr/>
        </p:nvSpPr>
        <p:spPr>
          <a:xfrm>
            <a:off x="309434" y="282825"/>
            <a:ext cx="1735583" cy="523220"/>
          </a:xfrm>
          <a:prstGeom prst="rect">
            <a:avLst/>
          </a:prstGeom>
          <a:noFill/>
        </p:spPr>
        <p:txBody>
          <a:bodyPr wrap="square" rtlCol="0">
            <a:spAutoFit/>
          </a:bodyPr>
          <a:lstStyle/>
          <a:p>
            <a:pPr algn="ctr"/>
            <a:r>
              <a:rPr lang="zh-CN" altLang="en-US" sz="2800" b="1" dirty="0" smtClean="0">
                <a:solidFill>
                  <a:schemeClr val="bg1"/>
                </a:solidFill>
                <a:latin typeface="+mj-ea"/>
                <a:ea typeface="+mj-ea"/>
              </a:rPr>
              <a:t>任务</a:t>
            </a:r>
            <a:r>
              <a:rPr lang="en-US" altLang="zh-CN" sz="2800" b="1" dirty="0" smtClean="0">
                <a:solidFill>
                  <a:schemeClr val="bg1"/>
                </a:solidFill>
                <a:latin typeface="+mj-ea"/>
                <a:ea typeface="+mj-ea"/>
              </a:rPr>
              <a:t>7.4</a:t>
            </a:r>
            <a:endParaRPr lang="zh-CN" altLang="en-US" sz="2800" b="1" dirty="0">
              <a:solidFill>
                <a:schemeClr val="bg1"/>
              </a:solidFill>
              <a:latin typeface="+mj-ea"/>
              <a:ea typeface="+mj-ea"/>
            </a:endParaRPr>
          </a:p>
        </p:txBody>
      </p:sp>
      <p:sp>
        <p:nvSpPr>
          <p:cNvPr id="29" name="TextBox 17"/>
          <p:cNvSpPr txBox="1"/>
          <p:nvPr/>
        </p:nvSpPr>
        <p:spPr>
          <a:xfrm>
            <a:off x="2205990" y="609181"/>
            <a:ext cx="4708975" cy="492438"/>
          </a:xfrm>
          <a:prstGeom prst="rect">
            <a:avLst/>
          </a:prstGeom>
          <a:noFill/>
        </p:spPr>
        <p:txBody>
          <a:bodyPr wrap="none" lIns="121917" tIns="60958" rIns="121917" bIns="60958" rtlCol="0">
            <a:spAutoFit/>
          </a:bodyPr>
          <a:lstStyle/>
          <a:p>
            <a:r>
              <a:rPr lang="en-US" sz="2400" b="1" dirty="0" smtClean="0">
                <a:solidFill>
                  <a:schemeClr val="bg1"/>
                </a:solidFill>
              </a:rPr>
              <a:t>7.4.1 </a:t>
            </a:r>
            <a:r>
              <a:rPr lang="zh-CN" altLang="en-US" sz="2400" b="1" dirty="0" smtClean="0">
                <a:solidFill>
                  <a:schemeClr val="bg1"/>
                </a:solidFill>
              </a:rPr>
              <a:t>网络广告的含义及主要形式</a:t>
            </a:r>
            <a:endParaRPr lang="en-US" altLang="zh-CN" sz="2400" b="1" dirty="0">
              <a:solidFill>
                <a:schemeClr val="bg1"/>
              </a:solidFill>
              <a:latin typeface="+mj-ea"/>
              <a:ea typeface="+mj-ea"/>
            </a:endParaRPr>
          </a:p>
        </p:txBody>
      </p:sp>
      <p:sp>
        <p:nvSpPr>
          <p:cNvPr id="15" name="矩形 14"/>
          <p:cNvSpPr/>
          <p:nvPr/>
        </p:nvSpPr>
        <p:spPr>
          <a:xfrm>
            <a:off x="576983" y="1515547"/>
            <a:ext cx="4280767" cy="461665"/>
          </a:xfrm>
          <a:prstGeom prst="rect">
            <a:avLst/>
          </a:prstGeom>
          <a:solidFill>
            <a:srgbClr val="FF9900"/>
          </a:solidFill>
        </p:spPr>
        <p:txBody>
          <a:bodyPr wrap="square">
            <a:spAutoFit/>
          </a:bodyPr>
          <a:lstStyle/>
          <a:p>
            <a:r>
              <a:rPr lang="en-US" sz="2400" b="1" dirty="0" smtClean="0"/>
              <a:t>2.</a:t>
            </a:r>
            <a:r>
              <a:rPr lang="zh-CN" altLang="en-US" sz="2400" b="1" dirty="0" smtClean="0"/>
              <a:t>网络广告的主要形式</a:t>
            </a:r>
            <a:endParaRPr lang="zh-CN" altLang="en-US" sz="2400" dirty="0">
              <a:latin typeface="+mn-ea"/>
            </a:endParaRPr>
          </a:p>
        </p:txBody>
      </p:sp>
      <p:sp>
        <p:nvSpPr>
          <p:cNvPr id="9" name="矩形 8"/>
          <p:cNvSpPr/>
          <p:nvPr/>
        </p:nvSpPr>
        <p:spPr>
          <a:xfrm>
            <a:off x="802099" y="2215634"/>
            <a:ext cx="2591222" cy="400110"/>
          </a:xfrm>
          <a:prstGeom prst="rect">
            <a:avLst/>
          </a:prstGeom>
        </p:spPr>
        <p:txBody>
          <a:bodyPr wrap="none">
            <a:spAutoFit/>
          </a:bodyPr>
          <a:lstStyle/>
          <a:p>
            <a:r>
              <a:rPr lang="zh-CN" altLang="en-US" sz="2000" dirty="0" smtClean="0"/>
              <a:t>  </a:t>
            </a:r>
            <a:r>
              <a:rPr lang="en-US" sz="2000" dirty="0" smtClean="0"/>
              <a:t>⑶</a:t>
            </a:r>
            <a:r>
              <a:rPr lang="zh-CN" altLang="en-US" sz="2000" dirty="0" smtClean="0"/>
              <a:t>文字广告（</a:t>
            </a:r>
            <a:r>
              <a:rPr lang="en-US" sz="2000" dirty="0" smtClean="0"/>
              <a:t>Text</a:t>
            </a:r>
            <a:r>
              <a:rPr lang="zh-CN" altLang="en-US" sz="2000" dirty="0" smtClean="0"/>
              <a:t>）</a:t>
            </a:r>
            <a:endParaRPr lang="zh-CN" altLang="en-US" sz="2000" dirty="0"/>
          </a:p>
        </p:txBody>
      </p:sp>
      <p:pic>
        <p:nvPicPr>
          <p:cNvPr id="128002" name="Picture 4" descr="20051031160054171"/>
          <p:cNvPicPr>
            <a:picLocks noChangeAspect="1" noChangeArrowheads="1"/>
          </p:cNvPicPr>
          <p:nvPr/>
        </p:nvPicPr>
        <p:blipFill>
          <a:blip r:embed="rId1"/>
          <a:srcRect/>
          <a:stretch>
            <a:fillRect/>
          </a:stretch>
        </p:blipFill>
        <p:spPr bwMode="auto">
          <a:xfrm>
            <a:off x="3343275" y="2457450"/>
            <a:ext cx="6642762" cy="42148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梯形 24"/>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
          <p:cNvSpPr/>
          <p:nvPr/>
        </p:nvSpPr>
        <p:spPr>
          <a:xfrm>
            <a:off x="-1" y="463025"/>
            <a:ext cx="7300913"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梯形 26"/>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框 4"/>
          <p:cNvSpPr txBox="1"/>
          <p:nvPr/>
        </p:nvSpPr>
        <p:spPr>
          <a:xfrm>
            <a:off x="309434" y="282825"/>
            <a:ext cx="1735583" cy="523220"/>
          </a:xfrm>
          <a:prstGeom prst="rect">
            <a:avLst/>
          </a:prstGeom>
          <a:noFill/>
        </p:spPr>
        <p:txBody>
          <a:bodyPr wrap="square" rtlCol="0">
            <a:spAutoFit/>
          </a:bodyPr>
          <a:lstStyle/>
          <a:p>
            <a:pPr algn="ctr"/>
            <a:r>
              <a:rPr lang="zh-CN" altLang="en-US" sz="2800" b="1" dirty="0" smtClean="0">
                <a:solidFill>
                  <a:schemeClr val="bg1"/>
                </a:solidFill>
                <a:latin typeface="+mj-ea"/>
                <a:ea typeface="+mj-ea"/>
              </a:rPr>
              <a:t>任务</a:t>
            </a:r>
            <a:r>
              <a:rPr lang="en-US" altLang="zh-CN" sz="2800" b="1" dirty="0" smtClean="0">
                <a:solidFill>
                  <a:schemeClr val="bg1"/>
                </a:solidFill>
                <a:latin typeface="+mj-ea"/>
                <a:ea typeface="+mj-ea"/>
              </a:rPr>
              <a:t>7.4</a:t>
            </a:r>
            <a:endParaRPr lang="zh-CN" altLang="en-US" sz="2800" b="1" dirty="0">
              <a:solidFill>
                <a:schemeClr val="bg1"/>
              </a:solidFill>
              <a:latin typeface="+mj-ea"/>
              <a:ea typeface="+mj-ea"/>
            </a:endParaRPr>
          </a:p>
        </p:txBody>
      </p:sp>
      <p:sp>
        <p:nvSpPr>
          <p:cNvPr id="29" name="TextBox 17"/>
          <p:cNvSpPr txBox="1"/>
          <p:nvPr/>
        </p:nvSpPr>
        <p:spPr>
          <a:xfrm>
            <a:off x="2205990" y="609181"/>
            <a:ext cx="4708975" cy="492438"/>
          </a:xfrm>
          <a:prstGeom prst="rect">
            <a:avLst/>
          </a:prstGeom>
          <a:noFill/>
        </p:spPr>
        <p:txBody>
          <a:bodyPr wrap="none" lIns="121917" tIns="60958" rIns="121917" bIns="60958" rtlCol="0">
            <a:spAutoFit/>
          </a:bodyPr>
          <a:lstStyle/>
          <a:p>
            <a:r>
              <a:rPr lang="en-US" sz="2400" b="1" dirty="0" smtClean="0">
                <a:solidFill>
                  <a:schemeClr val="bg1"/>
                </a:solidFill>
              </a:rPr>
              <a:t>7.4.1 </a:t>
            </a:r>
            <a:r>
              <a:rPr lang="zh-CN" altLang="en-US" sz="2400" b="1" dirty="0" smtClean="0">
                <a:solidFill>
                  <a:schemeClr val="bg1"/>
                </a:solidFill>
              </a:rPr>
              <a:t>网络广告的含义及主要形式</a:t>
            </a:r>
            <a:endParaRPr lang="en-US" altLang="zh-CN" sz="2400" b="1" dirty="0">
              <a:solidFill>
                <a:schemeClr val="bg1"/>
              </a:solidFill>
              <a:latin typeface="+mj-ea"/>
              <a:ea typeface="+mj-ea"/>
            </a:endParaRPr>
          </a:p>
        </p:txBody>
      </p:sp>
      <p:sp>
        <p:nvSpPr>
          <p:cNvPr id="15" name="矩形 14"/>
          <p:cNvSpPr/>
          <p:nvPr/>
        </p:nvSpPr>
        <p:spPr>
          <a:xfrm>
            <a:off x="576983" y="1515547"/>
            <a:ext cx="4280767" cy="461665"/>
          </a:xfrm>
          <a:prstGeom prst="rect">
            <a:avLst/>
          </a:prstGeom>
          <a:solidFill>
            <a:srgbClr val="FF9900"/>
          </a:solidFill>
        </p:spPr>
        <p:txBody>
          <a:bodyPr wrap="square">
            <a:spAutoFit/>
          </a:bodyPr>
          <a:lstStyle/>
          <a:p>
            <a:r>
              <a:rPr lang="en-US" sz="2400" b="1" dirty="0" smtClean="0"/>
              <a:t>2.</a:t>
            </a:r>
            <a:r>
              <a:rPr lang="zh-CN" altLang="en-US" sz="2400" b="1" dirty="0" smtClean="0"/>
              <a:t>网络广告的主要形式</a:t>
            </a:r>
            <a:endParaRPr lang="zh-CN" altLang="en-US" sz="2400" dirty="0">
              <a:latin typeface="+mn-ea"/>
            </a:endParaRPr>
          </a:p>
        </p:txBody>
      </p:sp>
      <p:sp>
        <p:nvSpPr>
          <p:cNvPr id="9" name="矩形 8"/>
          <p:cNvSpPr/>
          <p:nvPr/>
        </p:nvSpPr>
        <p:spPr>
          <a:xfrm>
            <a:off x="802099" y="2215634"/>
            <a:ext cx="1794081" cy="400110"/>
          </a:xfrm>
          <a:prstGeom prst="rect">
            <a:avLst/>
          </a:prstGeom>
        </p:spPr>
        <p:txBody>
          <a:bodyPr wrap="none">
            <a:spAutoFit/>
          </a:bodyPr>
          <a:lstStyle/>
          <a:p>
            <a:r>
              <a:rPr lang="zh-CN" altLang="en-US" sz="2000" dirty="0" smtClean="0"/>
              <a:t> </a:t>
            </a:r>
            <a:r>
              <a:rPr lang="en-US" sz="2000" dirty="0" smtClean="0"/>
              <a:t>⑷</a:t>
            </a:r>
            <a:r>
              <a:rPr lang="zh-CN" altLang="en-US" sz="2000" dirty="0" smtClean="0"/>
              <a:t>弹出式广告</a:t>
            </a:r>
            <a:endParaRPr lang="zh-CN" altLang="en-US" sz="2000" dirty="0"/>
          </a:p>
        </p:txBody>
      </p:sp>
      <p:pic>
        <p:nvPicPr>
          <p:cNvPr id="129026" name="Picture 5" descr="1_200703212350515"/>
          <p:cNvPicPr>
            <a:picLocks noChangeAspect="1" noChangeArrowheads="1"/>
          </p:cNvPicPr>
          <p:nvPr/>
        </p:nvPicPr>
        <p:blipFill>
          <a:blip r:embed="rId1"/>
          <a:srcRect/>
          <a:stretch>
            <a:fillRect/>
          </a:stretch>
        </p:blipFill>
        <p:spPr bwMode="auto">
          <a:xfrm>
            <a:off x="3086100" y="2132402"/>
            <a:ext cx="6915150" cy="452796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梯形 24"/>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
          <p:cNvSpPr/>
          <p:nvPr/>
        </p:nvSpPr>
        <p:spPr>
          <a:xfrm>
            <a:off x="-1" y="463025"/>
            <a:ext cx="7300913"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梯形 26"/>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框 4"/>
          <p:cNvSpPr txBox="1"/>
          <p:nvPr/>
        </p:nvSpPr>
        <p:spPr>
          <a:xfrm>
            <a:off x="309434" y="282825"/>
            <a:ext cx="1735583" cy="523220"/>
          </a:xfrm>
          <a:prstGeom prst="rect">
            <a:avLst/>
          </a:prstGeom>
          <a:noFill/>
        </p:spPr>
        <p:txBody>
          <a:bodyPr wrap="square" rtlCol="0">
            <a:spAutoFit/>
          </a:bodyPr>
          <a:lstStyle/>
          <a:p>
            <a:pPr algn="ctr"/>
            <a:r>
              <a:rPr lang="zh-CN" altLang="en-US" sz="2800" b="1" dirty="0" smtClean="0">
                <a:solidFill>
                  <a:schemeClr val="bg1"/>
                </a:solidFill>
                <a:latin typeface="+mj-ea"/>
                <a:ea typeface="+mj-ea"/>
              </a:rPr>
              <a:t>任务</a:t>
            </a:r>
            <a:r>
              <a:rPr lang="en-US" altLang="zh-CN" sz="2800" b="1" dirty="0" smtClean="0">
                <a:solidFill>
                  <a:schemeClr val="bg1"/>
                </a:solidFill>
                <a:latin typeface="+mj-ea"/>
                <a:ea typeface="+mj-ea"/>
              </a:rPr>
              <a:t>7.4</a:t>
            </a:r>
            <a:endParaRPr lang="zh-CN" altLang="en-US" sz="2800" b="1" dirty="0">
              <a:solidFill>
                <a:schemeClr val="bg1"/>
              </a:solidFill>
              <a:latin typeface="+mj-ea"/>
              <a:ea typeface="+mj-ea"/>
            </a:endParaRPr>
          </a:p>
        </p:txBody>
      </p:sp>
      <p:sp>
        <p:nvSpPr>
          <p:cNvPr id="29" name="TextBox 17"/>
          <p:cNvSpPr txBox="1"/>
          <p:nvPr/>
        </p:nvSpPr>
        <p:spPr>
          <a:xfrm>
            <a:off x="2205990" y="609181"/>
            <a:ext cx="4708975" cy="492438"/>
          </a:xfrm>
          <a:prstGeom prst="rect">
            <a:avLst/>
          </a:prstGeom>
          <a:noFill/>
        </p:spPr>
        <p:txBody>
          <a:bodyPr wrap="none" lIns="121917" tIns="60958" rIns="121917" bIns="60958" rtlCol="0">
            <a:spAutoFit/>
          </a:bodyPr>
          <a:lstStyle/>
          <a:p>
            <a:r>
              <a:rPr lang="en-US" sz="2400" b="1" dirty="0" smtClean="0">
                <a:solidFill>
                  <a:schemeClr val="bg1"/>
                </a:solidFill>
              </a:rPr>
              <a:t>7.4.1 </a:t>
            </a:r>
            <a:r>
              <a:rPr lang="zh-CN" altLang="en-US" sz="2400" b="1" dirty="0" smtClean="0">
                <a:solidFill>
                  <a:schemeClr val="bg1"/>
                </a:solidFill>
              </a:rPr>
              <a:t>网络广告的含义及主要形式</a:t>
            </a:r>
            <a:endParaRPr lang="en-US" altLang="zh-CN" sz="2400" b="1" dirty="0">
              <a:solidFill>
                <a:schemeClr val="bg1"/>
              </a:solidFill>
              <a:latin typeface="+mj-ea"/>
              <a:ea typeface="+mj-ea"/>
            </a:endParaRPr>
          </a:p>
        </p:txBody>
      </p:sp>
      <p:sp>
        <p:nvSpPr>
          <p:cNvPr id="15" name="矩形 14"/>
          <p:cNvSpPr/>
          <p:nvPr/>
        </p:nvSpPr>
        <p:spPr>
          <a:xfrm>
            <a:off x="576983" y="1515547"/>
            <a:ext cx="4280767" cy="461665"/>
          </a:xfrm>
          <a:prstGeom prst="rect">
            <a:avLst/>
          </a:prstGeom>
          <a:solidFill>
            <a:srgbClr val="FF9900"/>
          </a:solidFill>
        </p:spPr>
        <p:txBody>
          <a:bodyPr wrap="square">
            <a:spAutoFit/>
          </a:bodyPr>
          <a:lstStyle/>
          <a:p>
            <a:r>
              <a:rPr lang="en-US" sz="2400" b="1" dirty="0" smtClean="0"/>
              <a:t>2.</a:t>
            </a:r>
            <a:r>
              <a:rPr lang="zh-CN" altLang="en-US" sz="2400" b="1" dirty="0" smtClean="0"/>
              <a:t>网络广告的主要形式</a:t>
            </a:r>
            <a:endParaRPr lang="zh-CN" altLang="en-US" sz="2400" dirty="0">
              <a:latin typeface="+mn-ea"/>
            </a:endParaRPr>
          </a:p>
        </p:txBody>
      </p:sp>
      <p:sp>
        <p:nvSpPr>
          <p:cNvPr id="9" name="矩形 8"/>
          <p:cNvSpPr/>
          <p:nvPr/>
        </p:nvSpPr>
        <p:spPr>
          <a:xfrm>
            <a:off x="802099" y="2215634"/>
            <a:ext cx="2050561" cy="400110"/>
          </a:xfrm>
          <a:prstGeom prst="rect">
            <a:avLst/>
          </a:prstGeom>
        </p:spPr>
        <p:txBody>
          <a:bodyPr wrap="none">
            <a:spAutoFit/>
          </a:bodyPr>
          <a:lstStyle/>
          <a:p>
            <a:r>
              <a:rPr lang="zh-CN" altLang="en-US" sz="2000" dirty="0" smtClean="0"/>
              <a:t> </a:t>
            </a:r>
            <a:r>
              <a:rPr lang="en-US" sz="2000" dirty="0" smtClean="0"/>
              <a:t>⑸</a:t>
            </a:r>
            <a:r>
              <a:rPr lang="zh-CN" altLang="en-US" sz="2000" dirty="0" smtClean="0"/>
              <a:t>电子邮件广告</a:t>
            </a:r>
            <a:endParaRPr lang="zh-CN" altLang="en-US" sz="2000" dirty="0"/>
          </a:p>
        </p:txBody>
      </p:sp>
      <p:pic>
        <p:nvPicPr>
          <p:cNvPr id="130050" name="图片 133" descr="点击查看源网页"/>
          <p:cNvPicPr>
            <a:picLocks noChangeAspect="1" noChangeArrowheads="1"/>
          </p:cNvPicPr>
          <p:nvPr/>
        </p:nvPicPr>
        <p:blipFill>
          <a:blip r:embed="rId1"/>
          <a:srcRect/>
          <a:stretch>
            <a:fillRect/>
          </a:stretch>
        </p:blipFill>
        <p:spPr bwMode="auto">
          <a:xfrm>
            <a:off x="3314699" y="2128838"/>
            <a:ext cx="7546335" cy="43005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梯形 24"/>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
          <p:cNvSpPr/>
          <p:nvPr/>
        </p:nvSpPr>
        <p:spPr>
          <a:xfrm>
            <a:off x="-1" y="463025"/>
            <a:ext cx="7300913"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梯形 26"/>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框 4"/>
          <p:cNvSpPr txBox="1"/>
          <p:nvPr/>
        </p:nvSpPr>
        <p:spPr>
          <a:xfrm>
            <a:off x="309434" y="282825"/>
            <a:ext cx="1735583" cy="523220"/>
          </a:xfrm>
          <a:prstGeom prst="rect">
            <a:avLst/>
          </a:prstGeom>
          <a:noFill/>
        </p:spPr>
        <p:txBody>
          <a:bodyPr wrap="square" rtlCol="0">
            <a:spAutoFit/>
          </a:bodyPr>
          <a:lstStyle/>
          <a:p>
            <a:pPr algn="ctr"/>
            <a:r>
              <a:rPr lang="zh-CN" altLang="en-US" sz="2800" b="1" dirty="0" smtClean="0">
                <a:solidFill>
                  <a:schemeClr val="bg1"/>
                </a:solidFill>
                <a:latin typeface="+mj-ea"/>
                <a:ea typeface="+mj-ea"/>
              </a:rPr>
              <a:t>任务</a:t>
            </a:r>
            <a:r>
              <a:rPr lang="en-US" altLang="zh-CN" sz="2800" b="1" dirty="0" smtClean="0">
                <a:solidFill>
                  <a:schemeClr val="bg1"/>
                </a:solidFill>
                <a:latin typeface="+mj-ea"/>
                <a:ea typeface="+mj-ea"/>
              </a:rPr>
              <a:t>7.4</a:t>
            </a:r>
            <a:endParaRPr lang="zh-CN" altLang="en-US" sz="2800" b="1" dirty="0">
              <a:solidFill>
                <a:schemeClr val="bg1"/>
              </a:solidFill>
              <a:latin typeface="+mj-ea"/>
              <a:ea typeface="+mj-ea"/>
            </a:endParaRPr>
          </a:p>
        </p:txBody>
      </p:sp>
      <p:sp>
        <p:nvSpPr>
          <p:cNvPr id="29" name="TextBox 17"/>
          <p:cNvSpPr txBox="1"/>
          <p:nvPr/>
        </p:nvSpPr>
        <p:spPr>
          <a:xfrm>
            <a:off x="2205990" y="609181"/>
            <a:ext cx="4708975" cy="492438"/>
          </a:xfrm>
          <a:prstGeom prst="rect">
            <a:avLst/>
          </a:prstGeom>
          <a:noFill/>
        </p:spPr>
        <p:txBody>
          <a:bodyPr wrap="none" lIns="121917" tIns="60958" rIns="121917" bIns="60958" rtlCol="0">
            <a:spAutoFit/>
          </a:bodyPr>
          <a:lstStyle/>
          <a:p>
            <a:r>
              <a:rPr lang="en-US" sz="2400" b="1" dirty="0" smtClean="0">
                <a:solidFill>
                  <a:schemeClr val="bg1"/>
                </a:solidFill>
              </a:rPr>
              <a:t>7.4.1 </a:t>
            </a:r>
            <a:r>
              <a:rPr lang="zh-CN" altLang="en-US" sz="2400" b="1" dirty="0" smtClean="0">
                <a:solidFill>
                  <a:schemeClr val="bg1"/>
                </a:solidFill>
              </a:rPr>
              <a:t>网络广告的含义及主要形式</a:t>
            </a:r>
            <a:endParaRPr lang="en-US" altLang="zh-CN" sz="2400" b="1" dirty="0">
              <a:solidFill>
                <a:schemeClr val="bg1"/>
              </a:solidFill>
              <a:latin typeface="+mj-ea"/>
              <a:ea typeface="+mj-ea"/>
            </a:endParaRPr>
          </a:p>
        </p:txBody>
      </p:sp>
      <p:sp>
        <p:nvSpPr>
          <p:cNvPr id="15" name="矩形 14"/>
          <p:cNvSpPr/>
          <p:nvPr/>
        </p:nvSpPr>
        <p:spPr>
          <a:xfrm>
            <a:off x="576983" y="1515547"/>
            <a:ext cx="4280767" cy="461665"/>
          </a:xfrm>
          <a:prstGeom prst="rect">
            <a:avLst/>
          </a:prstGeom>
          <a:solidFill>
            <a:srgbClr val="FF9900"/>
          </a:solidFill>
        </p:spPr>
        <p:txBody>
          <a:bodyPr wrap="square">
            <a:spAutoFit/>
          </a:bodyPr>
          <a:lstStyle/>
          <a:p>
            <a:r>
              <a:rPr lang="en-US" sz="2400" b="1" dirty="0" smtClean="0"/>
              <a:t>2.</a:t>
            </a:r>
            <a:r>
              <a:rPr lang="zh-CN" altLang="en-US" sz="2400" b="1" dirty="0" smtClean="0"/>
              <a:t>网络广告的主要形式</a:t>
            </a:r>
            <a:endParaRPr lang="zh-CN" altLang="en-US" sz="2400" dirty="0">
              <a:latin typeface="+mn-ea"/>
            </a:endParaRPr>
          </a:p>
        </p:txBody>
      </p:sp>
      <p:sp>
        <p:nvSpPr>
          <p:cNvPr id="9" name="矩形 8"/>
          <p:cNvSpPr/>
          <p:nvPr/>
        </p:nvSpPr>
        <p:spPr>
          <a:xfrm>
            <a:off x="802099" y="2215634"/>
            <a:ext cx="1723549" cy="400110"/>
          </a:xfrm>
          <a:prstGeom prst="rect">
            <a:avLst/>
          </a:prstGeom>
        </p:spPr>
        <p:txBody>
          <a:bodyPr wrap="none">
            <a:spAutoFit/>
          </a:bodyPr>
          <a:lstStyle/>
          <a:p>
            <a:r>
              <a:rPr lang="zh-CN" altLang="en-US" sz="2000" dirty="0" smtClean="0"/>
              <a:t>⑹赞助式广告</a:t>
            </a:r>
            <a:endParaRPr lang="zh-CN" altLang="en-US" sz="2000" dirty="0"/>
          </a:p>
        </p:txBody>
      </p:sp>
      <p:pic>
        <p:nvPicPr>
          <p:cNvPr id="131074" name="图片 135" descr="点击查看源网页"/>
          <p:cNvPicPr>
            <a:picLocks noChangeAspect="1" noChangeArrowheads="1"/>
          </p:cNvPicPr>
          <p:nvPr/>
        </p:nvPicPr>
        <p:blipFill>
          <a:blip r:embed="rId1"/>
          <a:srcRect/>
          <a:stretch>
            <a:fillRect/>
          </a:stretch>
        </p:blipFill>
        <p:spPr bwMode="auto">
          <a:xfrm>
            <a:off x="3786188" y="2085975"/>
            <a:ext cx="5829300" cy="446335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梯形 24"/>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
          <p:cNvSpPr/>
          <p:nvPr/>
        </p:nvSpPr>
        <p:spPr>
          <a:xfrm>
            <a:off x="-1" y="463025"/>
            <a:ext cx="7300913"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梯形 26"/>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框 4"/>
          <p:cNvSpPr txBox="1"/>
          <p:nvPr/>
        </p:nvSpPr>
        <p:spPr>
          <a:xfrm>
            <a:off x="309434" y="282825"/>
            <a:ext cx="1735583" cy="523220"/>
          </a:xfrm>
          <a:prstGeom prst="rect">
            <a:avLst/>
          </a:prstGeom>
          <a:noFill/>
        </p:spPr>
        <p:txBody>
          <a:bodyPr wrap="square" rtlCol="0">
            <a:spAutoFit/>
          </a:bodyPr>
          <a:lstStyle/>
          <a:p>
            <a:pPr algn="ctr"/>
            <a:r>
              <a:rPr lang="zh-CN" altLang="en-US" sz="2800" b="1" dirty="0" smtClean="0">
                <a:solidFill>
                  <a:schemeClr val="bg1"/>
                </a:solidFill>
                <a:latin typeface="+mj-ea"/>
                <a:ea typeface="+mj-ea"/>
              </a:rPr>
              <a:t>任务</a:t>
            </a:r>
            <a:r>
              <a:rPr lang="en-US" altLang="zh-CN" sz="2800" b="1" dirty="0" smtClean="0">
                <a:solidFill>
                  <a:schemeClr val="bg1"/>
                </a:solidFill>
                <a:latin typeface="+mj-ea"/>
                <a:ea typeface="+mj-ea"/>
              </a:rPr>
              <a:t>7.4</a:t>
            </a:r>
            <a:endParaRPr lang="zh-CN" altLang="en-US" sz="2800" b="1" dirty="0">
              <a:solidFill>
                <a:schemeClr val="bg1"/>
              </a:solidFill>
              <a:latin typeface="+mj-ea"/>
              <a:ea typeface="+mj-ea"/>
            </a:endParaRPr>
          </a:p>
        </p:txBody>
      </p:sp>
      <p:sp>
        <p:nvSpPr>
          <p:cNvPr id="29" name="TextBox 17"/>
          <p:cNvSpPr txBox="1"/>
          <p:nvPr/>
        </p:nvSpPr>
        <p:spPr>
          <a:xfrm>
            <a:off x="2205990" y="609181"/>
            <a:ext cx="4708975" cy="492438"/>
          </a:xfrm>
          <a:prstGeom prst="rect">
            <a:avLst/>
          </a:prstGeom>
          <a:noFill/>
        </p:spPr>
        <p:txBody>
          <a:bodyPr wrap="none" lIns="121917" tIns="60958" rIns="121917" bIns="60958" rtlCol="0">
            <a:spAutoFit/>
          </a:bodyPr>
          <a:lstStyle/>
          <a:p>
            <a:r>
              <a:rPr lang="en-US" sz="2400" b="1" dirty="0" smtClean="0">
                <a:solidFill>
                  <a:schemeClr val="bg1"/>
                </a:solidFill>
              </a:rPr>
              <a:t>7.4.1 </a:t>
            </a:r>
            <a:r>
              <a:rPr lang="zh-CN" altLang="en-US" sz="2400" b="1" dirty="0" smtClean="0">
                <a:solidFill>
                  <a:schemeClr val="bg1"/>
                </a:solidFill>
              </a:rPr>
              <a:t>网络广告的含义及主要形式</a:t>
            </a:r>
            <a:endParaRPr lang="en-US" altLang="zh-CN" sz="2400" b="1" dirty="0">
              <a:solidFill>
                <a:schemeClr val="bg1"/>
              </a:solidFill>
              <a:latin typeface="+mj-ea"/>
              <a:ea typeface="+mj-ea"/>
            </a:endParaRPr>
          </a:p>
        </p:txBody>
      </p:sp>
      <p:sp>
        <p:nvSpPr>
          <p:cNvPr id="15" name="矩形 14"/>
          <p:cNvSpPr/>
          <p:nvPr/>
        </p:nvSpPr>
        <p:spPr>
          <a:xfrm>
            <a:off x="576983" y="1515547"/>
            <a:ext cx="4280767" cy="461665"/>
          </a:xfrm>
          <a:prstGeom prst="rect">
            <a:avLst/>
          </a:prstGeom>
          <a:solidFill>
            <a:srgbClr val="FF9900"/>
          </a:solidFill>
        </p:spPr>
        <p:txBody>
          <a:bodyPr wrap="square">
            <a:spAutoFit/>
          </a:bodyPr>
          <a:lstStyle/>
          <a:p>
            <a:r>
              <a:rPr lang="en-US" sz="2400" b="1" dirty="0" smtClean="0"/>
              <a:t>2.</a:t>
            </a:r>
            <a:r>
              <a:rPr lang="zh-CN" altLang="en-US" sz="2400" b="1" dirty="0" smtClean="0"/>
              <a:t>网络广告的主要形式</a:t>
            </a:r>
            <a:endParaRPr lang="zh-CN" altLang="en-US" sz="2400" dirty="0">
              <a:latin typeface="+mn-ea"/>
            </a:endParaRPr>
          </a:p>
        </p:txBody>
      </p:sp>
      <p:sp>
        <p:nvSpPr>
          <p:cNvPr id="9" name="矩形 8"/>
          <p:cNvSpPr/>
          <p:nvPr/>
        </p:nvSpPr>
        <p:spPr>
          <a:xfrm>
            <a:off x="802099" y="2215634"/>
            <a:ext cx="1794081" cy="400110"/>
          </a:xfrm>
          <a:prstGeom prst="rect">
            <a:avLst/>
          </a:prstGeom>
        </p:spPr>
        <p:txBody>
          <a:bodyPr wrap="none">
            <a:spAutoFit/>
          </a:bodyPr>
          <a:lstStyle/>
          <a:p>
            <a:r>
              <a:rPr lang="zh-CN" altLang="en-US" sz="2000" dirty="0" smtClean="0"/>
              <a:t> ⑺关键字广告</a:t>
            </a:r>
            <a:endParaRPr lang="zh-CN" altLang="en-US" sz="2000" dirty="0"/>
          </a:p>
        </p:txBody>
      </p:sp>
      <p:pic>
        <p:nvPicPr>
          <p:cNvPr id="132098" name="图片 83" descr="点击查看源网页"/>
          <p:cNvPicPr>
            <a:picLocks noChangeAspect="1" noChangeArrowheads="1"/>
          </p:cNvPicPr>
          <p:nvPr/>
        </p:nvPicPr>
        <p:blipFill>
          <a:blip r:embed="rId1"/>
          <a:srcRect/>
          <a:stretch>
            <a:fillRect/>
          </a:stretch>
        </p:blipFill>
        <p:spPr bwMode="auto">
          <a:xfrm>
            <a:off x="2871787" y="2235325"/>
            <a:ext cx="7743825" cy="46226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梯形 24"/>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
          <p:cNvSpPr/>
          <p:nvPr/>
        </p:nvSpPr>
        <p:spPr>
          <a:xfrm>
            <a:off x="-1" y="463025"/>
            <a:ext cx="7300913"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梯形 26"/>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框 4"/>
          <p:cNvSpPr txBox="1"/>
          <p:nvPr/>
        </p:nvSpPr>
        <p:spPr>
          <a:xfrm>
            <a:off x="309434" y="282825"/>
            <a:ext cx="1735583" cy="523220"/>
          </a:xfrm>
          <a:prstGeom prst="rect">
            <a:avLst/>
          </a:prstGeom>
          <a:noFill/>
        </p:spPr>
        <p:txBody>
          <a:bodyPr wrap="square" rtlCol="0">
            <a:spAutoFit/>
          </a:bodyPr>
          <a:lstStyle/>
          <a:p>
            <a:pPr algn="ctr"/>
            <a:r>
              <a:rPr lang="zh-CN" altLang="en-US" sz="2800" b="1" dirty="0" smtClean="0">
                <a:solidFill>
                  <a:schemeClr val="bg1"/>
                </a:solidFill>
                <a:latin typeface="+mj-ea"/>
                <a:ea typeface="+mj-ea"/>
              </a:rPr>
              <a:t>任务</a:t>
            </a:r>
            <a:r>
              <a:rPr lang="en-US" altLang="zh-CN" sz="2800" b="1" dirty="0" smtClean="0">
                <a:solidFill>
                  <a:schemeClr val="bg1"/>
                </a:solidFill>
                <a:latin typeface="+mj-ea"/>
                <a:ea typeface="+mj-ea"/>
              </a:rPr>
              <a:t>7.4</a:t>
            </a:r>
            <a:endParaRPr lang="zh-CN" altLang="en-US" sz="2800" b="1" dirty="0">
              <a:solidFill>
                <a:schemeClr val="bg1"/>
              </a:solidFill>
              <a:latin typeface="+mj-ea"/>
              <a:ea typeface="+mj-ea"/>
            </a:endParaRPr>
          </a:p>
        </p:txBody>
      </p:sp>
      <p:sp>
        <p:nvSpPr>
          <p:cNvPr id="29" name="TextBox 17"/>
          <p:cNvSpPr txBox="1"/>
          <p:nvPr/>
        </p:nvSpPr>
        <p:spPr>
          <a:xfrm>
            <a:off x="2205990" y="609181"/>
            <a:ext cx="4708975" cy="492438"/>
          </a:xfrm>
          <a:prstGeom prst="rect">
            <a:avLst/>
          </a:prstGeom>
          <a:noFill/>
        </p:spPr>
        <p:txBody>
          <a:bodyPr wrap="none" lIns="121917" tIns="60958" rIns="121917" bIns="60958" rtlCol="0">
            <a:spAutoFit/>
          </a:bodyPr>
          <a:lstStyle/>
          <a:p>
            <a:r>
              <a:rPr lang="en-US" sz="2400" b="1" dirty="0" smtClean="0">
                <a:solidFill>
                  <a:schemeClr val="bg1"/>
                </a:solidFill>
              </a:rPr>
              <a:t>7.4.1 </a:t>
            </a:r>
            <a:r>
              <a:rPr lang="zh-CN" altLang="en-US" sz="2400" b="1" dirty="0" smtClean="0">
                <a:solidFill>
                  <a:schemeClr val="bg1"/>
                </a:solidFill>
              </a:rPr>
              <a:t>网络广告的含义及主要形式</a:t>
            </a:r>
            <a:endParaRPr lang="en-US" altLang="zh-CN" sz="2400" b="1" dirty="0">
              <a:solidFill>
                <a:schemeClr val="bg1"/>
              </a:solidFill>
              <a:latin typeface="+mj-ea"/>
              <a:ea typeface="+mj-ea"/>
            </a:endParaRPr>
          </a:p>
        </p:txBody>
      </p:sp>
      <p:sp>
        <p:nvSpPr>
          <p:cNvPr id="15" name="矩形 14"/>
          <p:cNvSpPr/>
          <p:nvPr/>
        </p:nvSpPr>
        <p:spPr>
          <a:xfrm>
            <a:off x="576983" y="1515547"/>
            <a:ext cx="4280767" cy="461665"/>
          </a:xfrm>
          <a:prstGeom prst="rect">
            <a:avLst/>
          </a:prstGeom>
          <a:solidFill>
            <a:srgbClr val="FF9900"/>
          </a:solidFill>
        </p:spPr>
        <p:txBody>
          <a:bodyPr wrap="square">
            <a:spAutoFit/>
          </a:bodyPr>
          <a:lstStyle/>
          <a:p>
            <a:r>
              <a:rPr lang="en-US" sz="2400" b="1" dirty="0" smtClean="0"/>
              <a:t>2.</a:t>
            </a:r>
            <a:r>
              <a:rPr lang="zh-CN" altLang="en-US" sz="2400" b="1" dirty="0" smtClean="0"/>
              <a:t>网络广告的主要形式</a:t>
            </a:r>
            <a:endParaRPr lang="zh-CN" altLang="en-US" sz="2400" dirty="0">
              <a:latin typeface="+mn-ea"/>
            </a:endParaRPr>
          </a:p>
        </p:txBody>
      </p:sp>
      <p:sp>
        <p:nvSpPr>
          <p:cNvPr id="9" name="矩形 8"/>
          <p:cNvSpPr/>
          <p:nvPr/>
        </p:nvSpPr>
        <p:spPr>
          <a:xfrm>
            <a:off x="802099" y="2215634"/>
            <a:ext cx="3847528" cy="400110"/>
          </a:xfrm>
          <a:prstGeom prst="rect">
            <a:avLst/>
          </a:prstGeom>
        </p:spPr>
        <p:txBody>
          <a:bodyPr wrap="none">
            <a:spAutoFit/>
          </a:bodyPr>
          <a:lstStyle/>
          <a:p>
            <a:r>
              <a:rPr lang="zh-CN" altLang="en-US" sz="2000" dirty="0" smtClean="0"/>
              <a:t> ⑻邮件列表（</a:t>
            </a:r>
            <a:r>
              <a:rPr lang="en-US" sz="2000" dirty="0" smtClean="0"/>
              <a:t>Mailing List</a:t>
            </a:r>
            <a:r>
              <a:rPr lang="zh-CN" altLang="en-US" sz="2000" dirty="0" smtClean="0"/>
              <a:t>）广告</a:t>
            </a:r>
            <a:endParaRPr lang="zh-CN" altLang="en-US" sz="2000" dirty="0"/>
          </a:p>
        </p:txBody>
      </p:sp>
      <p:pic>
        <p:nvPicPr>
          <p:cNvPr id="133122" name="图片 84" descr="点击查看源网页"/>
          <p:cNvPicPr>
            <a:picLocks noChangeAspect="1" noChangeArrowheads="1"/>
          </p:cNvPicPr>
          <p:nvPr/>
        </p:nvPicPr>
        <p:blipFill>
          <a:blip r:embed="rId1"/>
          <a:srcRect/>
          <a:stretch>
            <a:fillRect/>
          </a:stretch>
        </p:blipFill>
        <p:spPr bwMode="auto">
          <a:xfrm>
            <a:off x="1128713" y="2686051"/>
            <a:ext cx="8808284" cy="36718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梯形 24"/>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
          <p:cNvSpPr/>
          <p:nvPr/>
        </p:nvSpPr>
        <p:spPr>
          <a:xfrm>
            <a:off x="-1" y="463025"/>
            <a:ext cx="7300913"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梯形 26"/>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框 4"/>
          <p:cNvSpPr txBox="1"/>
          <p:nvPr/>
        </p:nvSpPr>
        <p:spPr>
          <a:xfrm>
            <a:off x="309434" y="282825"/>
            <a:ext cx="1735583" cy="523220"/>
          </a:xfrm>
          <a:prstGeom prst="rect">
            <a:avLst/>
          </a:prstGeom>
          <a:noFill/>
        </p:spPr>
        <p:txBody>
          <a:bodyPr wrap="square" rtlCol="0">
            <a:spAutoFit/>
          </a:bodyPr>
          <a:lstStyle/>
          <a:p>
            <a:pPr algn="ctr"/>
            <a:r>
              <a:rPr lang="zh-CN" altLang="en-US" sz="2800" b="1" dirty="0" smtClean="0">
                <a:solidFill>
                  <a:schemeClr val="bg1"/>
                </a:solidFill>
                <a:latin typeface="+mj-ea"/>
                <a:ea typeface="+mj-ea"/>
              </a:rPr>
              <a:t>任务</a:t>
            </a:r>
            <a:r>
              <a:rPr lang="en-US" altLang="zh-CN" sz="2800" b="1" dirty="0" smtClean="0">
                <a:solidFill>
                  <a:schemeClr val="bg1"/>
                </a:solidFill>
                <a:latin typeface="+mj-ea"/>
                <a:ea typeface="+mj-ea"/>
              </a:rPr>
              <a:t>7.4</a:t>
            </a:r>
            <a:endParaRPr lang="zh-CN" altLang="en-US" sz="2800" b="1" dirty="0">
              <a:solidFill>
                <a:schemeClr val="bg1"/>
              </a:solidFill>
              <a:latin typeface="+mj-ea"/>
              <a:ea typeface="+mj-ea"/>
            </a:endParaRPr>
          </a:p>
        </p:txBody>
      </p:sp>
      <p:sp>
        <p:nvSpPr>
          <p:cNvPr id="29" name="TextBox 17"/>
          <p:cNvSpPr txBox="1"/>
          <p:nvPr/>
        </p:nvSpPr>
        <p:spPr>
          <a:xfrm>
            <a:off x="2205990" y="609181"/>
            <a:ext cx="4708975" cy="492438"/>
          </a:xfrm>
          <a:prstGeom prst="rect">
            <a:avLst/>
          </a:prstGeom>
          <a:noFill/>
        </p:spPr>
        <p:txBody>
          <a:bodyPr wrap="none" lIns="121917" tIns="60958" rIns="121917" bIns="60958" rtlCol="0">
            <a:spAutoFit/>
          </a:bodyPr>
          <a:lstStyle/>
          <a:p>
            <a:r>
              <a:rPr lang="en-US" sz="2400" b="1" dirty="0" smtClean="0">
                <a:solidFill>
                  <a:schemeClr val="bg1"/>
                </a:solidFill>
              </a:rPr>
              <a:t>7.4.1 </a:t>
            </a:r>
            <a:r>
              <a:rPr lang="zh-CN" altLang="en-US" sz="2400" b="1" dirty="0" smtClean="0">
                <a:solidFill>
                  <a:schemeClr val="bg1"/>
                </a:solidFill>
              </a:rPr>
              <a:t>网络广告的含义及主要形式</a:t>
            </a:r>
            <a:endParaRPr lang="en-US" altLang="zh-CN" sz="2400" b="1" dirty="0">
              <a:solidFill>
                <a:schemeClr val="bg1"/>
              </a:solidFill>
              <a:latin typeface="+mj-ea"/>
              <a:ea typeface="+mj-ea"/>
            </a:endParaRPr>
          </a:p>
        </p:txBody>
      </p:sp>
      <p:sp>
        <p:nvSpPr>
          <p:cNvPr id="15" name="矩形 14"/>
          <p:cNvSpPr/>
          <p:nvPr/>
        </p:nvSpPr>
        <p:spPr>
          <a:xfrm>
            <a:off x="576983" y="1515547"/>
            <a:ext cx="4280767" cy="461665"/>
          </a:xfrm>
          <a:prstGeom prst="rect">
            <a:avLst/>
          </a:prstGeom>
          <a:solidFill>
            <a:srgbClr val="FF9900"/>
          </a:solidFill>
        </p:spPr>
        <p:txBody>
          <a:bodyPr wrap="square">
            <a:spAutoFit/>
          </a:bodyPr>
          <a:lstStyle/>
          <a:p>
            <a:r>
              <a:rPr lang="en-US" sz="2400" b="1" dirty="0" smtClean="0"/>
              <a:t>2.</a:t>
            </a:r>
            <a:r>
              <a:rPr lang="zh-CN" altLang="en-US" sz="2400" b="1" dirty="0" smtClean="0"/>
              <a:t>网络广告的主要形式</a:t>
            </a:r>
            <a:endParaRPr lang="zh-CN" altLang="en-US" sz="2400" dirty="0">
              <a:latin typeface="+mn-ea"/>
            </a:endParaRPr>
          </a:p>
        </p:txBody>
      </p:sp>
      <p:sp>
        <p:nvSpPr>
          <p:cNvPr id="9" name="矩形 8"/>
          <p:cNvSpPr/>
          <p:nvPr/>
        </p:nvSpPr>
        <p:spPr>
          <a:xfrm>
            <a:off x="802099" y="2215634"/>
            <a:ext cx="3966279" cy="400110"/>
          </a:xfrm>
          <a:prstGeom prst="rect">
            <a:avLst/>
          </a:prstGeom>
        </p:spPr>
        <p:txBody>
          <a:bodyPr wrap="none">
            <a:spAutoFit/>
          </a:bodyPr>
          <a:lstStyle/>
          <a:p>
            <a:r>
              <a:rPr lang="zh-CN" altLang="en-US" sz="2000" dirty="0" smtClean="0"/>
              <a:t> ⑼互动式游戏（</a:t>
            </a:r>
            <a:r>
              <a:rPr lang="en-US" sz="2000" dirty="0" smtClean="0"/>
              <a:t>Wallpaper</a:t>
            </a:r>
            <a:r>
              <a:rPr lang="zh-CN" altLang="en-US" sz="2000" dirty="0" smtClean="0"/>
              <a:t>）广告</a:t>
            </a:r>
            <a:endParaRPr lang="zh-CN" altLang="en-US" sz="2000" dirty="0"/>
          </a:p>
        </p:txBody>
      </p:sp>
      <p:pic>
        <p:nvPicPr>
          <p:cNvPr id="134146" name="图片 145" descr="点击查看源网页"/>
          <p:cNvPicPr>
            <a:picLocks noChangeAspect="1" noChangeArrowheads="1"/>
          </p:cNvPicPr>
          <p:nvPr/>
        </p:nvPicPr>
        <p:blipFill>
          <a:blip r:embed="rId1"/>
          <a:srcRect/>
          <a:stretch>
            <a:fillRect/>
          </a:stretch>
        </p:blipFill>
        <p:spPr bwMode="auto">
          <a:xfrm>
            <a:off x="1443039" y="2814637"/>
            <a:ext cx="8058150" cy="3510812"/>
          </a:xfrm>
          <a:prstGeom prst="rect">
            <a:avLst/>
          </a:prstGeom>
          <a:noFill/>
          <a:ln w="9525">
            <a:noFill/>
            <a:miter lim="800000"/>
            <a:headEnd/>
            <a:tailEnd/>
          </a:ln>
        </p:spPr>
      </p:pic>
      <p:sp>
        <p:nvSpPr>
          <p:cNvPr id="10" name="矩形 9"/>
          <p:cNvSpPr/>
          <p:nvPr/>
        </p:nvSpPr>
        <p:spPr>
          <a:xfrm>
            <a:off x="3415521" y="6488668"/>
            <a:ext cx="3903633" cy="369332"/>
          </a:xfrm>
          <a:prstGeom prst="rect">
            <a:avLst/>
          </a:prstGeom>
        </p:spPr>
        <p:txBody>
          <a:bodyPr wrap="none">
            <a:spAutoFit/>
          </a:bodyPr>
          <a:lstStyle/>
          <a:p>
            <a:r>
              <a:rPr lang="zh-CN" altLang="en-US" dirty="0" smtClean="0"/>
              <a:t>图</a:t>
            </a:r>
            <a:r>
              <a:rPr lang="en-US" dirty="0" smtClean="0"/>
              <a:t>7-15   H5</a:t>
            </a:r>
            <a:r>
              <a:rPr lang="zh-CN" altLang="en-US" dirty="0" smtClean="0"/>
              <a:t>游戏“围住神经猫”上线</a:t>
            </a:r>
            <a:endParaRPr lang="zh-CN" altLang="en-US"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梯形 24"/>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
          <p:cNvSpPr/>
          <p:nvPr/>
        </p:nvSpPr>
        <p:spPr>
          <a:xfrm>
            <a:off x="-1" y="463025"/>
            <a:ext cx="7300913"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梯形 26"/>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框 4"/>
          <p:cNvSpPr txBox="1"/>
          <p:nvPr/>
        </p:nvSpPr>
        <p:spPr>
          <a:xfrm>
            <a:off x="309434" y="282825"/>
            <a:ext cx="1735583" cy="523220"/>
          </a:xfrm>
          <a:prstGeom prst="rect">
            <a:avLst/>
          </a:prstGeom>
          <a:noFill/>
        </p:spPr>
        <p:txBody>
          <a:bodyPr wrap="square" rtlCol="0">
            <a:spAutoFit/>
          </a:bodyPr>
          <a:lstStyle/>
          <a:p>
            <a:pPr algn="ctr"/>
            <a:r>
              <a:rPr lang="zh-CN" altLang="en-US" sz="2800" b="1" dirty="0" smtClean="0">
                <a:solidFill>
                  <a:schemeClr val="bg1"/>
                </a:solidFill>
                <a:latin typeface="+mj-ea"/>
                <a:ea typeface="+mj-ea"/>
              </a:rPr>
              <a:t>任务</a:t>
            </a:r>
            <a:r>
              <a:rPr lang="en-US" altLang="zh-CN" sz="2800" b="1" dirty="0" smtClean="0">
                <a:solidFill>
                  <a:schemeClr val="bg1"/>
                </a:solidFill>
                <a:latin typeface="+mj-ea"/>
                <a:ea typeface="+mj-ea"/>
              </a:rPr>
              <a:t>7.4</a:t>
            </a:r>
            <a:endParaRPr lang="zh-CN" altLang="en-US" sz="2800" b="1" dirty="0">
              <a:solidFill>
                <a:schemeClr val="bg1"/>
              </a:solidFill>
              <a:latin typeface="+mj-ea"/>
              <a:ea typeface="+mj-ea"/>
            </a:endParaRPr>
          </a:p>
        </p:txBody>
      </p:sp>
      <p:sp>
        <p:nvSpPr>
          <p:cNvPr id="29" name="TextBox 17"/>
          <p:cNvSpPr txBox="1"/>
          <p:nvPr/>
        </p:nvSpPr>
        <p:spPr>
          <a:xfrm>
            <a:off x="2205990" y="609181"/>
            <a:ext cx="4708975" cy="492438"/>
          </a:xfrm>
          <a:prstGeom prst="rect">
            <a:avLst/>
          </a:prstGeom>
          <a:noFill/>
        </p:spPr>
        <p:txBody>
          <a:bodyPr wrap="none" lIns="121917" tIns="60958" rIns="121917" bIns="60958" rtlCol="0">
            <a:spAutoFit/>
          </a:bodyPr>
          <a:lstStyle/>
          <a:p>
            <a:r>
              <a:rPr lang="en-US" sz="2400" b="1" dirty="0" smtClean="0">
                <a:solidFill>
                  <a:schemeClr val="bg1"/>
                </a:solidFill>
              </a:rPr>
              <a:t>7.4.1 </a:t>
            </a:r>
            <a:r>
              <a:rPr lang="zh-CN" altLang="en-US" sz="2400" b="1" dirty="0" smtClean="0">
                <a:solidFill>
                  <a:schemeClr val="bg1"/>
                </a:solidFill>
              </a:rPr>
              <a:t>网络广告的含义及主要形式</a:t>
            </a:r>
            <a:endParaRPr lang="en-US" altLang="zh-CN" sz="2400" b="1" dirty="0">
              <a:solidFill>
                <a:schemeClr val="bg1"/>
              </a:solidFill>
              <a:latin typeface="+mj-ea"/>
              <a:ea typeface="+mj-ea"/>
            </a:endParaRPr>
          </a:p>
        </p:txBody>
      </p:sp>
      <p:sp>
        <p:nvSpPr>
          <p:cNvPr id="15" name="矩形 14"/>
          <p:cNvSpPr/>
          <p:nvPr/>
        </p:nvSpPr>
        <p:spPr>
          <a:xfrm>
            <a:off x="576983" y="1515547"/>
            <a:ext cx="4280767" cy="461665"/>
          </a:xfrm>
          <a:prstGeom prst="rect">
            <a:avLst/>
          </a:prstGeom>
          <a:solidFill>
            <a:srgbClr val="FF9900"/>
          </a:solidFill>
        </p:spPr>
        <p:txBody>
          <a:bodyPr wrap="square">
            <a:spAutoFit/>
          </a:bodyPr>
          <a:lstStyle/>
          <a:p>
            <a:r>
              <a:rPr lang="en-US" sz="2400" b="1" dirty="0" smtClean="0"/>
              <a:t>2.</a:t>
            </a:r>
            <a:r>
              <a:rPr lang="zh-CN" altLang="en-US" sz="2400" b="1" dirty="0" smtClean="0"/>
              <a:t>网络广告的主要形式</a:t>
            </a:r>
            <a:endParaRPr lang="zh-CN" altLang="en-US" sz="2400" dirty="0">
              <a:latin typeface="+mn-ea"/>
            </a:endParaRPr>
          </a:p>
        </p:txBody>
      </p:sp>
      <p:sp>
        <p:nvSpPr>
          <p:cNvPr id="9" name="矩形 8"/>
          <p:cNvSpPr/>
          <p:nvPr/>
        </p:nvSpPr>
        <p:spPr>
          <a:xfrm>
            <a:off x="1030699" y="2258496"/>
            <a:ext cx="3412714" cy="2400657"/>
          </a:xfrm>
          <a:prstGeom prst="rect">
            <a:avLst/>
          </a:prstGeom>
        </p:spPr>
        <p:txBody>
          <a:bodyPr wrap="square">
            <a:spAutoFit/>
          </a:bodyPr>
          <a:lstStyle/>
          <a:p>
            <a:pPr>
              <a:lnSpc>
                <a:spcPct val="150000"/>
              </a:lnSpc>
            </a:pPr>
            <a:r>
              <a:rPr lang="zh-CN" altLang="en-US" sz="2000" dirty="0" smtClean="0">
                <a:latin typeface="+mn-ea"/>
              </a:rPr>
              <a:t>    ⑽ 墙纸式广告</a:t>
            </a:r>
            <a:endParaRPr lang="zh-CN" altLang="en-US" sz="2000" dirty="0" smtClean="0">
              <a:latin typeface="+mn-ea"/>
            </a:endParaRPr>
          </a:p>
          <a:p>
            <a:pPr>
              <a:lnSpc>
                <a:spcPct val="150000"/>
              </a:lnSpc>
            </a:pPr>
            <a:r>
              <a:rPr lang="en-US" sz="2000" dirty="0" smtClean="0">
                <a:latin typeface="+mn-ea"/>
              </a:rPr>
              <a:t>    </a:t>
            </a:r>
            <a:r>
              <a:rPr lang="zh-CN" altLang="en-US" sz="2000" dirty="0" smtClean="0">
                <a:latin typeface="+mn-ea"/>
              </a:rPr>
              <a:t>⑾ 通栏广告</a:t>
            </a:r>
            <a:endParaRPr lang="zh-CN" altLang="en-US" sz="2000" dirty="0" smtClean="0">
              <a:latin typeface="+mn-ea"/>
            </a:endParaRPr>
          </a:p>
          <a:p>
            <a:pPr>
              <a:lnSpc>
                <a:spcPct val="150000"/>
              </a:lnSpc>
            </a:pPr>
            <a:r>
              <a:rPr lang="en-US" sz="2000" dirty="0" smtClean="0">
                <a:latin typeface="+mn-ea"/>
              </a:rPr>
              <a:t>    </a:t>
            </a:r>
            <a:r>
              <a:rPr lang="zh-CN" altLang="en-US" sz="2000" dirty="0" smtClean="0">
                <a:latin typeface="+mn-ea"/>
              </a:rPr>
              <a:t>⑿ 对联广告</a:t>
            </a:r>
            <a:endParaRPr lang="zh-CN" altLang="en-US" sz="2000" dirty="0" smtClean="0">
              <a:latin typeface="+mn-ea"/>
            </a:endParaRPr>
          </a:p>
          <a:p>
            <a:pPr>
              <a:lnSpc>
                <a:spcPct val="150000"/>
              </a:lnSpc>
            </a:pPr>
            <a:r>
              <a:rPr lang="en-US" sz="2000" dirty="0" smtClean="0">
                <a:latin typeface="+mn-ea"/>
              </a:rPr>
              <a:t>    </a:t>
            </a:r>
            <a:r>
              <a:rPr lang="zh-CN" altLang="en-US" sz="2000" dirty="0" smtClean="0">
                <a:latin typeface="+mn-ea"/>
              </a:rPr>
              <a:t>⒀ 浮动广告</a:t>
            </a:r>
            <a:endParaRPr lang="zh-CN" altLang="en-US" sz="2000" dirty="0" smtClean="0">
              <a:latin typeface="+mn-ea"/>
            </a:endParaRPr>
          </a:p>
          <a:p>
            <a:pPr>
              <a:lnSpc>
                <a:spcPct val="150000"/>
              </a:lnSpc>
            </a:pPr>
            <a:r>
              <a:rPr lang="en-US" sz="2000" dirty="0" smtClean="0">
                <a:latin typeface="+mn-ea"/>
              </a:rPr>
              <a:t>  </a:t>
            </a:r>
            <a:r>
              <a:rPr lang="zh-CN" altLang="en-US" sz="2000" dirty="0" smtClean="0">
                <a:latin typeface="+mn-ea"/>
              </a:rPr>
              <a:t> </a:t>
            </a:r>
            <a:r>
              <a:rPr lang="en-US" sz="2000" dirty="0" smtClean="0">
                <a:latin typeface="+mn-ea"/>
              </a:rPr>
              <a:t> </a:t>
            </a:r>
            <a:r>
              <a:rPr lang="zh-CN" altLang="en-US" sz="2000" dirty="0" smtClean="0">
                <a:latin typeface="+mn-ea"/>
              </a:rPr>
              <a:t>⒁ 流媒体广告</a:t>
            </a:r>
            <a:endParaRPr lang="zh-CN" altLang="en-US" sz="2000" dirty="0">
              <a:latin typeface="+mn-ea"/>
            </a:endParaRPr>
          </a:p>
        </p:txBody>
      </p:sp>
      <p:pic>
        <p:nvPicPr>
          <p:cNvPr id="10" name="图片 9"/>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4071722" y="2286000"/>
            <a:ext cx="7705942" cy="2286000"/>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8772526"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任务导入</a:t>
            </a:r>
            <a:r>
              <a:rPr lang="en-US" altLang="zh-CN" sz="2400" b="1" dirty="0" smtClean="0">
                <a:solidFill>
                  <a:schemeClr val="bg1"/>
                </a:solidFill>
              </a:rPr>
              <a:t>】</a:t>
            </a:r>
            <a:endParaRPr lang="zh-CN" altLang="en-US" sz="2400" b="1" dirty="0">
              <a:solidFill>
                <a:schemeClr val="bg1"/>
              </a:solidFill>
            </a:endParaRPr>
          </a:p>
        </p:txBody>
      </p:sp>
      <p:sp>
        <p:nvSpPr>
          <p:cNvPr id="6" name="TextBox 17"/>
          <p:cNvSpPr txBox="1"/>
          <p:nvPr/>
        </p:nvSpPr>
        <p:spPr>
          <a:xfrm>
            <a:off x="2205990" y="609181"/>
            <a:ext cx="5673983" cy="553994"/>
          </a:xfrm>
          <a:prstGeom prst="rect">
            <a:avLst/>
          </a:prstGeom>
          <a:noFill/>
        </p:spPr>
        <p:txBody>
          <a:bodyPr wrap="none" lIns="121917" tIns="60958" rIns="121917" bIns="60958" rtlCol="0">
            <a:spAutoFit/>
          </a:bodyPr>
          <a:lstStyle/>
          <a:p>
            <a:r>
              <a:rPr lang="zh-CN" altLang="en-US" sz="2800" b="1" dirty="0" smtClean="0">
                <a:solidFill>
                  <a:srgbClr val="FF9900"/>
                </a:solidFill>
                <a:latin typeface="+mj-ea"/>
                <a:ea typeface="+mj-ea"/>
              </a:rPr>
              <a:t>任务</a:t>
            </a:r>
            <a:r>
              <a:rPr lang="en-US" sz="2800" b="1" dirty="0" smtClean="0">
                <a:solidFill>
                  <a:srgbClr val="FF9900"/>
                </a:solidFill>
                <a:latin typeface="+mj-ea"/>
                <a:ea typeface="+mj-ea"/>
              </a:rPr>
              <a:t>7.1  </a:t>
            </a:r>
            <a:r>
              <a:rPr lang="zh-CN" altLang="en-US" sz="2800" b="1" dirty="0" smtClean="0">
                <a:solidFill>
                  <a:srgbClr val="FF9900"/>
                </a:solidFill>
              </a:rPr>
              <a:t>企业网络推广方案的制定</a:t>
            </a:r>
            <a:endParaRPr lang="zh-CN" altLang="en-US" sz="2800" b="1" dirty="0">
              <a:solidFill>
                <a:srgbClr val="FF9900"/>
              </a:solidFill>
              <a:latin typeface="+mj-ea"/>
              <a:ea typeface="+mj-ea"/>
            </a:endParaRPr>
          </a:p>
        </p:txBody>
      </p:sp>
      <p:sp>
        <p:nvSpPr>
          <p:cNvPr id="27" name="矩形 26"/>
          <p:cNvSpPr/>
          <p:nvPr/>
        </p:nvSpPr>
        <p:spPr>
          <a:xfrm>
            <a:off x="2212171" y="2864643"/>
            <a:ext cx="5314275" cy="707886"/>
          </a:xfrm>
          <a:prstGeom prst="rect">
            <a:avLst/>
          </a:prstGeom>
        </p:spPr>
        <p:txBody>
          <a:bodyPr wrap="none">
            <a:spAutoFit/>
          </a:bodyPr>
          <a:lstStyle/>
          <a:p>
            <a:r>
              <a:rPr lang="zh-CN" altLang="en-US" sz="4000" b="1" dirty="0" smtClean="0"/>
              <a:t>麦包包破茧成蝶快字诀</a:t>
            </a:r>
            <a:endParaRPr lang="zh-CN" altLang="en-US" sz="4000" dirty="0"/>
          </a:p>
        </p:txBody>
      </p:sp>
      <p:sp>
        <p:nvSpPr>
          <p:cNvPr id="28" name="矩形 27"/>
          <p:cNvSpPr/>
          <p:nvPr/>
        </p:nvSpPr>
        <p:spPr>
          <a:xfrm>
            <a:off x="1216492" y="2891278"/>
            <a:ext cx="967104" cy="66290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800" b="1" dirty="0" smtClean="0">
                <a:solidFill>
                  <a:schemeClr val="bg1"/>
                </a:solidFill>
              </a:rPr>
              <a:t>01</a:t>
            </a:r>
            <a:endParaRPr lang="zh-CN" altLang="en-US" sz="4800" b="1" dirty="0">
              <a:solidFill>
                <a:schemeClr val="bg1"/>
              </a:solidFill>
            </a:endParaRP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8672513"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1" y="311400"/>
            <a:ext cx="2300288"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知识链接</a:t>
            </a:r>
            <a:r>
              <a:rPr lang="en-US" altLang="zh-CN" sz="2400" b="1" dirty="0" smtClean="0">
                <a:solidFill>
                  <a:schemeClr val="bg1"/>
                </a:solidFill>
              </a:rPr>
              <a:t>】</a:t>
            </a:r>
            <a:endParaRPr lang="zh-CN" altLang="en-US" sz="2400" b="1" dirty="0">
              <a:solidFill>
                <a:schemeClr val="bg1"/>
              </a:solidFill>
            </a:endParaRPr>
          </a:p>
        </p:txBody>
      </p:sp>
      <p:sp>
        <p:nvSpPr>
          <p:cNvPr id="27" name="矩形 26"/>
          <p:cNvSpPr/>
          <p:nvPr/>
        </p:nvSpPr>
        <p:spPr>
          <a:xfrm>
            <a:off x="2155021" y="1493043"/>
            <a:ext cx="8494633" cy="646331"/>
          </a:xfrm>
          <a:prstGeom prst="rect">
            <a:avLst/>
          </a:prstGeom>
        </p:spPr>
        <p:txBody>
          <a:bodyPr wrap="none">
            <a:spAutoFit/>
          </a:bodyPr>
          <a:lstStyle/>
          <a:p>
            <a:r>
              <a:rPr lang="zh-CN" altLang="en-US" sz="3600" b="1" dirty="0" smtClean="0"/>
              <a:t>士力架</a:t>
            </a:r>
            <a:r>
              <a:rPr lang="en-US" sz="3600" b="1" dirty="0" smtClean="0"/>
              <a:t>“</a:t>
            </a:r>
            <a:r>
              <a:rPr lang="zh-CN" altLang="en-US" sz="3600" b="1" dirty="0" smtClean="0"/>
              <a:t>饿货拳</a:t>
            </a:r>
            <a:r>
              <a:rPr lang="en-US" sz="3600" b="1" dirty="0" smtClean="0"/>
              <a:t>”</a:t>
            </a:r>
            <a:r>
              <a:rPr lang="zh-CN" altLang="en-US" sz="3600" b="1" dirty="0" smtClean="0"/>
              <a:t>：让广场舞为年轻人洗脑</a:t>
            </a:r>
            <a:endParaRPr lang="zh-CN" altLang="en-US" sz="3600" dirty="0"/>
          </a:p>
        </p:txBody>
      </p:sp>
      <p:sp>
        <p:nvSpPr>
          <p:cNvPr id="28" name="矩形 27"/>
          <p:cNvSpPr/>
          <p:nvPr/>
        </p:nvSpPr>
        <p:spPr>
          <a:xfrm>
            <a:off x="1159342" y="1519678"/>
            <a:ext cx="967104" cy="66290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800" b="1" dirty="0">
              <a:solidFill>
                <a:schemeClr val="bg1"/>
              </a:solidFill>
            </a:endParaRPr>
          </a:p>
        </p:txBody>
      </p:sp>
      <p:sp>
        <p:nvSpPr>
          <p:cNvPr id="9" name="太阳形 8"/>
          <p:cNvSpPr/>
          <p:nvPr/>
        </p:nvSpPr>
        <p:spPr>
          <a:xfrm>
            <a:off x="1328738" y="1571625"/>
            <a:ext cx="600075" cy="542925"/>
          </a:xfrm>
          <a:prstGeom prst="su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35170" name="图片 11"/>
          <p:cNvPicPr>
            <a:picLocks noChangeAspect="1" noChangeArrowheads="1"/>
          </p:cNvPicPr>
          <p:nvPr/>
        </p:nvPicPr>
        <p:blipFill>
          <a:blip r:embed="rId1"/>
          <a:srcRect/>
          <a:stretch>
            <a:fillRect/>
          </a:stretch>
        </p:blipFill>
        <p:spPr bwMode="auto">
          <a:xfrm>
            <a:off x="644712" y="2900363"/>
            <a:ext cx="4370201" cy="3200400"/>
          </a:xfrm>
          <a:prstGeom prst="rect">
            <a:avLst/>
          </a:prstGeom>
          <a:noFill/>
          <a:ln w="9525">
            <a:noFill/>
            <a:miter lim="800000"/>
            <a:headEnd/>
            <a:tailEnd/>
          </a:ln>
        </p:spPr>
      </p:pic>
      <p:sp>
        <p:nvSpPr>
          <p:cNvPr id="135171" name="Rectangle 3"/>
          <p:cNvSpPr>
            <a:spLocks noChangeArrowheads="1"/>
          </p:cNvSpPr>
          <p:nvPr/>
        </p:nvSpPr>
        <p:spPr bwMode="auto">
          <a:xfrm>
            <a:off x="5565209" y="2442507"/>
            <a:ext cx="6079103" cy="4093428"/>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304800" algn="l" defTabSz="914400" rtl="0" eaLnBrk="1" fontAlgn="base" latinLnBrk="0" hangingPunct="1">
              <a:lnSpc>
                <a:spcPct val="100000"/>
              </a:lnSpc>
              <a:spcBef>
                <a:spcPct val="0"/>
              </a:spcBef>
              <a:spcAft>
                <a:spcPct val="0"/>
              </a:spcAft>
              <a:buClrTx/>
              <a:buSzTx/>
              <a:buFontTx/>
              <a:buNone/>
            </a:pPr>
            <a:r>
              <a:rPr kumimoji="0" lang="zh-CN" sz="2000" b="0" i="0" u="none" strike="noStrike" cap="none" normalizeH="0" baseline="0" dirty="0" smtClean="0">
                <a:ln>
                  <a:noFill/>
                </a:ln>
                <a:solidFill>
                  <a:schemeClr val="tx1"/>
                </a:solidFill>
                <a:effectLst/>
                <a:latin typeface="+mn-ea"/>
                <a:cs typeface="Times New Roman" panose="02020603050405020304" pitchFamily="18" charset="0"/>
              </a:rPr>
              <a:t>憨豆先生穿越时空到了中国唐朝，与同伴一起飞檐走壁，潜入武林盟主家中盗取中原武林秘籍。笨拙搞笑的憨豆先生状况频出，当然最后是有惊无险，故事得以顺利结尾。本片由憨豆先生罗温？艾金森主演，</a:t>
            </a:r>
            <a:r>
              <a:rPr kumimoji="0" lang="zh-CN" altLang="zh-CN" sz="2000" b="0" i="0" u="none" strike="noStrike" cap="none" normalizeH="0" baseline="0" dirty="0" smtClean="0">
                <a:ln>
                  <a:noFill/>
                </a:ln>
                <a:solidFill>
                  <a:schemeClr val="tx1"/>
                </a:solidFill>
                <a:effectLst/>
                <a:latin typeface="+mn-ea"/>
                <a:cs typeface="Times New Roman" panose="02020603050405020304" pitchFamily="18" charset="0"/>
              </a:rPr>
              <a:t>《</a:t>
            </a:r>
            <a:r>
              <a:rPr kumimoji="0" lang="zh-CN" sz="2000" b="0" i="0" u="none" strike="noStrike" cap="none" normalizeH="0" baseline="0" dirty="0" smtClean="0">
                <a:ln>
                  <a:noFill/>
                </a:ln>
                <a:solidFill>
                  <a:schemeClr val="tx1"/>
                </a:solidFill>
                <a:effectLst/>
                <a:latin typeface="+mn-ea"/>
                <a:cs typeface="Times New Roman" panose="02020603050405020304" pitchFamily="18" charset="0"/>
              </a:rPr>
              <a:t>地心引力</a:t>
            </a:r>
            <a:r>
              <a:rPr kumimoji="0" lang="zh-CN" altLang="zh-CN" sz="2000" b="0" i="0" u="none" strike="noStrike" cap="none" normalizeH="0" baseline="0" dirty="0" smtClean="0">
                <a:ln>
                  <a:noFill/>
                </a:ln>
                <a:solidFill>
                  <a:schemeClr val="tx1"/>
                </a:solidFill>
                <a:effectLst/>
                <a:latin typeface="+mn-ea"/>
                <a:cs typeface="Times New Roman" panose="02020603050405020304" pitchFamily="18" charset="0"/>
              </a:rPr>
              <a:t>》</a:t>
            </a:r>
            <a:r>
              <a:rPr kumimoji="0" lang="zh-CN" sz="2000" b="0" i="0" u="none" strike="noStrike" cap="none" normalizeH="0" baseline="0" dirty="0" smtClean="0">
                <a:ln>
                  <a:noFill/>
                </a:ln>
                <a:solidFill>
                  <a:schemeClr val="tx1"/>
                </a:solidFill>
                <a:effectLst/>
                <a:latin typeface="+mn-ea"/>
                <a:cs typeface="Times New Roman" panose="02020603050405020304" pitchFamily="18" charset="0"/>
              </a:rPr>
              <a:t>团队制作完成，讲述了憨豆先生穿越到中国唐朝，意外卷入一场江湖斗争，惹出各种乌龙事件，最终却意外完成任务。错误频出的憨豆先生，靠着士力架才得以化险为夷。之前网上曾传出过憨豆先生复出接拍武打片</a:t>
            </a:r>
            <a:r>
              <a:rPr kumimoji="0" lang="zh-CN" altLang="zh-CN" sz="2000" b="0" i="0" u="none" strike="noStrike" cap="none" normalizeH="0" baseline="0" dirty="0" smtClean="0">
                <a:ln>
                  <a:noFill/>
                </a:ln>
                <a:solidFill>
                  <a:schemeClr val="tx1"/>
                </a:solidFill>
                <a:effectLst/>
                <a:latin typeface="+mn-ea"/>
                <a:cs typeface="Times New Roman" panose="02020603050405020304" pitchFamily="18" charset="0"/>
              </a:rPr>
              <a:t>《</a:t>
            </a:r>
            <a:r>
              <a:rPr kumimoji="0" lang="en-US" altLang="zh-CN" sz="2000" b="0" i="0" u="none" strike="noStrike" cap="none" normalizeH="0" baseline="0" dirty="0" smtClean="0">
                <a:ln>
                  <a:noFill/>
                </a:ln>
                <a:solidFill>
                  <a:schemeClr val="tx1"/>
                </a:solidFill>
                <a:effectLst/>
                <a:latin typeface="+mn-ea"/>
                <a:cs typeface="Times New Roman" panose="02020603050405020304" pitchFamily="18" charset="0"/>
              </a:rPr>
              <a:t>FIST OF BEAN》</a:t>
            </a:r>
            <a:r>
              <a:rPr kumimoji="0" lang="zh-CN" altLang="en-US" sz="2000" b="0" i="0" u="none" strike="noStrike" cap="none" normalizeH="0" baseline="0" dirty="0" smtClean="0">
                <a:ln>
                  <a:noFill/>
                </a:ln>
                <a:solidFill>
                  <a:schemeClr val="tx1"/>
                </a:solidFill>
                <a:effectLst/>
                <a:latin typeface="+mn-ea"/>
                <a:cs typeface="Times New Roman" panose="02020603050405020304" pitchFamily="18" charset="0"/>
              </a:rPr>
              <a:t>，更曝光过一支憨豆先生武打片的预告。如今士力架官方放出这支</a:t>
            </a:r>
            <a:r>
              <a:rPr kumimoji="0" lang="en-US" altLang="zh-CN" sz="2000" b="0" i="0" u="none" strike="noStrike" cap="none" normalizeH="0" baseline="0" dirty="0" smtClean="0">
                <a:ln>
                  <a:noFill/>
                </a:ln>
                <a:solidFill>
                  <a:schemeClr val="tx1"/>
                </a:solidFill>
                <a:effectLst/>
                <a:latin typeface="+mn-ea"/>
                <a:cs typeface="Times New Roman" panose="02020603050405020304" pitchFamily="18" charset="0"/>
              </a:rPr>
              <a:t>60</a:t>
            </a:r>
            <a:r>
              <a:rPr kumimoji="0" lang="zh-CN" altLang="en-US" sz="2000" b="0" i="0" u="none" strike="noStrike" cap="none" normalizeH="0" baseline="0" dirty="0" smtClean="0">
                <a:ln>
                  <a:noFill/>
                </a:ln>
                <a:solidFill>
                  <a:schemeClr val="tx1"/>
                </a:solidFill>
                <a:effectLst/>
                <a:latin typeface="+mn-ea"/>
                <a:cs typeface="Times New Roman" panose="02020603050405020304" pitchFamily="18" charset="0"/>
              </a:rPr>
              <a:t>秒的广告，将当时片中模糊部分补齐，观众才知道原来是士力架的品牌推广微电影广告。</a:t>
            </a:r>
            <a:endParaRPr kumimoji="0" lang="zh-CN" altLang="en-US" sz="2000" b="0" i="0" u="none" strike="noStrike" cap="none" normalizeH="0" baseline="0" dirty="0" smtClean="0">
              <a:ln>
                <a:noFill/>
              </a:ln>
              <a:solidFill>
                <a:schemeClr val="tx1"/>
              </a:solidFill>
              <a:effectLst/>
              <a:latin typeface="+mn-ea"/>
              <a:cs typeface="Times New Roman" panose="02020603050405020304" pitchFamily="18" charset="0"/>
            </a:endParaRPr>
          </a:p>
          <a:p>
            <a:pPr marL="0" marR="0" lvl="0" indent="304800" algn="r" defTabSz="914400" rtl="0" eaLnBrk="0" fontAlgn="base" latinLnBrk="0" hangingPunct="0">
              <a:lnSpc>
                <a:spcPct val="100000"/>
              </a:lnSpc>
              <a:spcBef>
                <a:spcPct val="0"/>
              </a:spcBef>
              <a:spcAft>
                <a:spcPct val="0"/>
              </a:spcAft>
              <a:buClrTx/>
              <a:buSzTx/>
              <a:buFontTx/>
              <a:buNone/>
            </a:pPr>
            <a:r>
              <a:rPr kumimoji="0" lang="zh-CN" altLang="en-US" sz="2000" b="0" i="0" u="none" strike="noStrike" cap="none" normalizeH="0" baseline="0" dirty="0" smtClean="0">
                <a:ln>
                  <a:noFill/>
                </a:ln>
                <a:solidFill>
                  <a:schemeClr val="tx1"/>
                </a:solidFill>
                <a:effectLst/>
                <a:latin typeface="+mn-ea"/>
                <a:cs typeface="Times New Roman" panose="02020603050405020304" pitchFamily="18" charset="0"/>
              </a:rPr>
              <a:t>资料来源：新浪网</a:t>
            </a:r>
            <a:r>
              <a:rPr kumimoji="0" lang="zh-CN" altLang="en-US" sz="2000" b="0" i="0" u="none" strike="noStrike" cap="none" normalizeH="0" baseline="0" dirty="0" smtClean="0">
                <a:ln>
                  <a:noFill/>
                </a:ln>
                <a:solidFill>
                  <a:schemeClr val="tx1"/>
                </a:solidFill>
                <a:effectLst/>
                <a:latin typeface="+mn-ea"/>
                <a:cs typeface="宋体" panose="02010600030101010101" pitchFamily="2" charset="-122"/>
              </a:rPr>
              <a:t> </a:t>
            </a:r>
            <a:endParaRPr kumimoji="0" lang="zh-CN" altLang="en-US" sz="2000" b="0" i="0" u="none" strike="noStrike" cap="none" normalizeH="0" baseline="0" dirty="0" smtClean="0">
              <a:ln>
                <a:noFill/>
              </a:ln>
              <a:solidFill>
                <a:schemeClr val="tx1"/>
              </a:solidFill>
              <a:effectLst/>
              <a:latin typeface="+mn-ea"/>
              <a:cs typeface="宋体" panose="02010600030101010101" pitchFamily="2" charset="-122"/>
            </a:endParaRP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梯形 24"/>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
          <p:cNvSpPr/>
          <p:nvPr/>
        </p:nvSpPr>
        <p:spPr>
          <a:xfrm>
            <a:off x="-1" y="463025"/>
            <a:ext cx="7300913"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梯形 26"/>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框 4"/>
          <p:cNvSpPr txBox="1"/>
          <p:nvPr/>
        </p:nvSpPr>
        <p:spPr>
          <a:xfrm>
            <a:off x="309434" y="282825"/>
            <a:ext cx="1735583" cy="523220"/>
          </a:xfrm>
          <a:prstGeom prst="rect">
            <a:avLst/>
          </a:prstGeom>
          <a:noFill/>
        </p:spPr>
        <p:txBody>
          <a:bodyPr wrap="square" rtlCol="0">
            <a:spAutoFit/>
          </a:bodyPr>
          <a:lstStyle/>
          <a:p>
            <a:pPr algn="ctr"/>
            <a:r>
              <a:rPr lang="zh-CN" altLang="en-US" sz="2800" b="1" dirty="0" smtClean="0">
                <a:solidFill>
                  <a:schemeClr val="bg1"/>
                </a:solidFill>
                <a:latin typeface="+mj-ea"/>
                <a:ea typeface="+mj-ea"/>
              </a:rPr>
              <a:t>任务</a:t>
            </a:r>
            <a:r>
              <a:rPr lang="en-US" altLang="zh-CN" sz="2800" b="1" dirty="0" smtClean="0">
                <a:solidFill>
                  <a:schemeClr val="bg1"/>
                </a:solidFill>
                <a:latin typeface="+mj-ea"/>
                <a:ea typeface="+mj-ea"/>
              </a:rPr>
              <a:t>7.4</a:t>
            </a:r>
            <a:endParaRPr lang="zh-CN" altLang="en-US" sz="2800" b="1" dirty="0">
              <a:solidFill>
                <a:schemeClr val="bg1"/>
              </a:solidFill>
              <a:latin typeface="+mj-ea"/>
              <a:ea typeface="+mj-ea"/>
            </a:endParaRPr>
          </a:p>
        </p:txBody>
      </p:sp>
      <p:sp>
        <p:nvSpPr>
          <p:cNvPr id="29" name="TextBox 17"/>
          <p:cNvSpPr txBox="1"/>
          <p:nvPr/>
        </p:nvSpPr>
        <p:spPr>
          <a:xfrm>
            <a:off x="2491740" y="637756"/>
            <a:ext cx="3785646" cy="492438"/>
          </a:xfrm>
          <a:prstGeom prst="rect">
            <a:avLst/>
          </a:prstGeom>
          <a:noFill/>
        </p:spPr>
        <p:txBody>
          <a:bodyPr wrap="none" lIns="121917" tIns="60958" rIns="121917" bIns="60958" rtlCol="0">
            <a:spAutoFit/>
          </a:bodyPr>
          <a:lstStyle/>
          <a:p>
            <a:r>
              <a:rPr lang="en-US" sz="2400" b="1" dirty="0" smtClean="0">
                <a:solidFill>
                  <a:schemeClr val="bg1"/>
                </a:solidFill>
              </a:rPr>
              <a:t>7.4.2 </a:t>
            </a:r>
            <a:r>
              <a:rPr lang="zh-CN" altLang="en-US" sz="2400" b="1" dirty="0" smtClean="0">
                <a:solidFill>
                  <a:schemeClr val="bg1"/>
                </a:solidFill>
              </a:rPr>
              <a:t>网络广告的本质特征</a:t>
            </a:r>
            <a:endParaRPr lang="en-US" altLang="zh-CN" sz="2400" b="1" dirty="0">
              <a:solidFill>
                <a:schemeClr val="bg1"/>
              </a:solidFill>
              <a:latin typeface="+mj-ea"/>
              <a:ea typeface="+mj-ea"/>
            </a:endParaRPr>
          </a:p>
        </p:txBody>
      </p:sp>
      <p:sp>
        <p:nvSpPr>
          <p:cNvPr id="11" name="圆角矩形 10"/>
          <p:cNvSpPr/>
          <p:nvPr/>
        </p:nvSpPr>
        <p:spPr>
          <a:xfrm>
            <a:off x="814387" y="2295527"/>
            <a:ext cx="9801226" cy="3533774"/>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en-US" sz="2400" dirty="0" smtClean="0">
                <a:solidFill>
                  <a:schemeClr val="tx1"/>
                </a:solidFill>
              </a:rPr>
              <a:t>1.</a:t>
            </a:r>
            <a:r>
              <a:rPr lang="zh-CN" altLang="en-US" sz="2400" dirty="0" smtClean="0">
                <a:solidFill>
                  <a:schemeClr val="tx1"/>
                </a:solidFill>
              </a:rPr>
              <a:t>网络广告需要依附于有价值的信息和服务载体。</a:t>
            </a:r>
            <a:endParaRPr lang="zh-CN" altLang="en-US" sz="2400" dirty="0" smtClean="0">
              <a:solidFill>
                <a:schemeClr val="tx1"/>
              </a:solidFill>
            </a:endParaRPr>
          </a:p>
          <a:p>
            <a:pPr>
              <a:lnSpc>
                <a:spcPct val="150000"/>
              </a:lnSpc>
            </a:pPr>
            <a:r>
              <a:rPr lang="en-US" sz="2400" dirty="0" smtClean="0">
                <a:solidFill>
                  <a:schemeClr val="tx1"/>
                </a:solidFill>
              </a:rPr>
              <a:t>2.</a:t>
            </a:r>
            <a:r>
              <a:rPr lang="zh-CN" altLang="en-US" sz="2400" dirty="0" smtClean="0">
                <a:solidFill>
                  <a:schemeClr val="tx1"/>
                </a:solidFill>
              </a:rPr>
              <a:t>网络广告的核心思想在于引起用户关注和点击。</a:t>
            </a:r>
            <a:endParaRPr lang="zh-CN" altLang="en-US" sz="2400" dirty="0" smtClean="0">
              <a:solidFill>
                <a:schemeClr val="tx1"/>
              </a:solidFill>
            </a:endParaRPr>
          </a:p>
          <a:p>
            <a:pPr>
              <a:lnSpc>
                <a:spcPct val="150000"/>
              </a:lnSpc>
            </a:pPr>
            <a:r>
              <a:rPr lang="en-US" sz="2400" dirty="0" smtClean="0">
                <a:solidFill>
                  <a:schemeClr val="tx1"/>
                </a:solidFill>
              </a:rPr>
              <a:t>3.</a:t>
            </a:r>
            <a:r>
              <a:rPr lang="zh-CN" altLang="en-US" sz="2400" dirty="0" smtClean="0">
                <a:solidFill>
                  <a:schemeClr val="tx1"/>
                </a:solidFill>
              </a:rPr>
              <a:t>网络广告具有强制性和用户主导性的双重属性。 </a:t>
            </a:r>
            <a:endParaRPr lang="zh-CN" altLang="en-US" sz="2400" dirty="0" smtClean="0">
              <a:solidFill>
                <a:schemeClr val="tx1"/>
              </a:solidFill>
            </a:endParaRPr>
          </a:p>
          <a:p>
            <a:pPr>
              <a:lnSpc>
                <a:spcPct val="150000"/>
              </a:lnSpc>
            </a:pPr>
            <a:r>
              <a:rPr lang="en-US" sz="2400" dirty="0" smtClean="0">
                <a:solidFill>
                  <a:schemeClr val="tx1"/>
                </a:solidFill>
              </a:rPr>
              <a:t>4.</a:t>
            </a:r>
            <a:r>
              <a:rPr lang="zh-CN" altLang="en-US" sz="2400" dirty="0" smtClean="0">
                <a:solidFill>
                  <a:schemeClr val="tx1"/>
                </a:solidFill>
              </a:rPr>
              <a:t>网络广告应体现出用户、广告客户和网络媒体三者之间的互动关系。</a:t>
            </a:r>
            <a:endParaRPr lang="zh-CN" altLang="en-US" sz="2400" b="1" dirty="0">
              <a:solidFill>
                <a:schemeClr val="tx1"/>
              </a:solidFill>
            </a:endParaRP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8672513"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1" y="311400"/>
            <a:ext cx="2300288"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知识链接</a:t>
            </a:r>
            <a:r>
              <a:rPr lang="en-US" altLang="zh-CN" sz="2400" b="1" dirty="0" smtClean="0">
                <a:solidFill>
                  <a:schemeClr val="bg1"/>
                </a:solidFill>
              </a:rPr>
              <a:t>】</a:t>
            </a:r>
            <a:endParaRPr lang="zh-CN" altLang="en-US" sz="2400" b="1" dirty="0">
              <a:solidFill>
                <a:schemeClr val="bg1"/>
              </a:solidFill>
            </a:endParaRPr>
          </a:p>
        </p:txBody>
      </p:sp>
      <p:sp>
        <p:nvSpPr>
          <p:cNvPr id="27" name="矩形 26"/>
          <p:cNvSpPr/>
          <p:nvPr/>
        </p:nvSpPr>
        <p:spPr>
          <a:xfrm>
            <a:off x="2155021" y="1493043"/>
            <a:ext cx="7673896" cy="646331"/>
          </a:xfrm>
          <a:prstGeom prst="rect">
            <a:avLst/>
          </a:prstGeom>
        </p:spPr>
        <p:txBody>
          <a:bodyPr wrap="none">
            <a:spAutoFit/>
          </a:bodyPr>
          <a:lstStyle/>
          <a:p>
            <a:r>
              <a:rPr lang="en-US" sz="3600" b="1" dirty="0" smtClean="0"/>
              <a:t>2015</a:t>
            </a:r>
            <a:r>
              <a:rPr lang="zh-CN" altLang="en-US" sz="3600" b="1" dirty="0" smtClean="0"/>
              <a:t>年我国移动互联网广告市场分析</a:t>
            </a:r>
            <a:endParaRPr lang="zh-CN" altLang="en-US" sz="3600" dirty="0"/>
          </a:p>
        </p:txBody>
      </p:sp>
      <p:sp>
        <p:nvSpPr>
          <p:cNvPr id="28" name="矩形 27"/>
          <p:cNvSpPr/>
          <p:nvPr/>
        </p:nvSpPr>
        <p:spPr>
          <a:xfrm>
            <a:off x="1159342" y="1519678"/>
            <a:ext cx="967104" cy="66290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800" b="1" dirty="0">
              <a:solidFill>
                <a:schemeClr val="bg1"/>
              </a:solidFill>
            </a:endParaRPr>
          </a:p>
        </p:txBody>
      </p:sp>
      <p:sp>
        <p:nvSpPr>
          <p:cNvPr id="9" name="太阳形 8"/>
          <p:cNvSpPr/>
          <p:nvPr/>
        </p:nvSpPr>
        <p:spPr>
          <a:xfrm>
            <a:off x="1328738" y="1571625"/>
            <a:ext cx="600075" cy="542925"/>
          </a:xfrm>
          <a:prstGeom prst="su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5171" name="Rectangle 3"/>
          <p:cNvSpPr>
            <a:spLocks noChangeArrowheads="1"/>
          </p:cNvSpPr>
          <p:nvPr/>
        </p:nvSpPr>
        <p:spPr bwMode="auto">
          <a:xfrm>
            <a:off x="600075" y="2277259"/>
            <a:ext cx="11044237" cy="4580741"/>
          </a:xfrm>
          <a:prstGeom prst="rect">
            <a:avLst/>
          </a:prstGeom>
          <a:noFill/>
          <a:ln w="9525">
            <a:noFill/>
            <a:miter lim="800000"/>
          </a:ln>
          <a:effectLst/>
        </p:spPr>
        <p:txBody>
          <a:bodyPr vert="horz" wrap="square" lIns="91440" tIns="45720" rIns="91440" bIns="45720" numCol="1" anchor="ctr" anchorCtr="0" compatLnSpc="1">
            <a:spAutoFit/>
          </a:bodyPr>
          <a:lstStyle/>
          <a:p>
            <a:pPr>
              <a:lnSpc>
                <a:spcPts val="3500"/>
              </a:lnSpc>
            </a:pPr>
            <a:r>
              <a:rPr lang="zh-CN" altLang="en-US" sz="2000" dirty="0" smtClean="0"/>
              <a:t>        互联网成就了众多的行业，很多行业在互联网时代趋于转型或者是进行产业结构的升级，互联网同时促生了众多的网站，方便了人们对于信息搜索以及阅读的需要，互联网在整个行业之中掀起了一股“时代巨浪”。广告行业也被带动起来，我国互联网广告行业发展迅猛。</a:t>
            </a:r>
            <a:endParaRPr lang="zh-CN" altLang="en-US" sz="2000" dirty="0" smtClean="0"/>
          </a:p>
          <a:p>
            <a:pPr>
              <a:lnSpc>
                <a:spcPts val="3500"/>
              </a:lnSpc>
            </a:pPr>
            <a:r>
              <a:rPr lang="en-US" sz="2000" dirty="0" smtClean="0"/>
              <a:t>    </a:t>
            </a:r>
            <a:r>
              <a:rPr lang="zh-CN" altLang="en-US" sz="2000" dirty="0" smtClean="0"/>
              <a:t>    我国互联网和移动互联网广告服务行业市场规模不断扩大近年来，互联网广告以其精确度高和互动性强以及成本相对较低等特性正受到我国越来越多企业的重视。中国报告大厅获悉，在继</a:t>
            </a:r>
            <a:r>
              <a:rPr lang="en-US" sz="2000" dirty="0" smtClean="0"/>
              <a:t>2010-2011</a:t>
            </a:r>
            <a:r>
              <a:rPr lang="zh-CN" altLang="en-US" sz="2000" dirty="0" smtClean="0"/>
              <a:t>年互联网广告市场的爆发后，</a:t>
            </a:r>
            <a:r>
              <a:rPr lang="en-US" sz="2000" dirty="0" smtClean="0"/>
              <a:t>2014</a:t>
            </a:r>
            <a:r>
              <a:rPr lang="zh-CN" altLang="en-US" sz="2000" dirty="0" smtClean="0"/>
              <a:t>年中国互联网广告市场再次迎来发展小高峰，市场规模预计达到</a:t>
            </a:r>
            <a:r>
              <a:rPr lang="en-US" sz="2000" dirty="0" smtClean="0"/>
              <a:t>1535.2</a:t>
            </a:r>
            <a:r>
              <a:rPr lang="zh-CN" altLang="en-US" sz="2000" dirty="0" smtClean="0"/>
              <a:t>亿元，较</a:t>
            </a:r>
            <a:r>
              <a:rPr lang="en-US" sz="2000" dirty="0" smtClean="0"/>
              <a:t>2013</a:t>
            </a:r>
            <a:r>
              <a:rPr lang="zh-CN" altLang="en-US" sz="2000" dirty="0" smtClean="0"/>
              <a:t>年增长</a:t>
            </a:r>
            <a:r>
              <a:rPr lang="en-US" sz="2000" dirty="0" smtClean="0"/>
              <a:t>53.5%.</a:t>
            </a:r>
            <a:r>
              <a:rPr lang="zh-CN" altLang="en-US" sz="2000" dirty="0" smtClean="0"/>
              <a:t>预计</a:t>
            </a:r>
            <a:r>
              <a:rPr lang="en-US" sz="2000" dirty="0" smtClean="0"/>
              <a:t>2017</a:t>
            </a:r>
            <a:r>
              <a:rPr lang="zh-CN" altLang="en-US" sz="2000" dirty="0" smtClean="0"/>
              <a:t>年市场规模将达到</a:t>
            </a:r>
            <a:r>
              <a:rPr lang="en-US" sz="2000" dirty="0" smtClean="0"/>
              <a:t>3190</a:t>
            </a:r>
            <a:r>
              <a:rPr lang="zh-CN" altLang="en-US" sz="2000" dirty="0" smtClean="0"/>
              <a:t>亿元。下文是对</a:t>
            </a:r>
            <a:r>
              <a:rPr lang="en-US" sz="2000" dirty="0" smtClean="0"/>
              <a:t>2015</a:t>
            </a:r>
            <a:r>
              <a:rPr lang="zh-CN" altLang="en-US" sz="2000" dirty="0" smtClean="0"/>
              <a:t>年移动互联网广告市场分析。</a:t>
            </a:r>
            <a:endParaRPr lang="zh-CN" altLang="en-US" sz="2000" dirty="0" smtClean="0"/>
          </a:p>
          <a:p>
            <a:pPr>
              <a:lnSpc>
                <a:spcPts val="3500"/>
              </a:lnSpc>
            </a:pPr>
            <a:r>
              <a:rPr lang="zh-CN" altLang="en-US" sz="2000" dirty="0" smtClean="0"/>
              <a:t>        预测数据指出，</a:t>
            </a:r>
            <a:r>
              <a:rPr lang="en-US" sz="2000" dirty="0" smtClean="0"/>
              <a:t>2015</a:t>
            </a:r>
            <a:r>
              <a:rPr lang="zh-CN" altLang="en-US" sz="2000" dirty="0" smtClean="0"/>
              <a:t>年中国移动互联网广告支出仍将保持强劲增长势头。下面让我们一起看一下具体数据：</a:t>
            </a:r>
            <a:endParaRPr lang="zh-CN" altLang="en-US" sz="2000" dirty="0"/>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8672513"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1" y="311400"/>
            <a:ext cx="2300288"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知识链接</a:t>
            </a:r>
            <a:r>
              <a:rPr lang="en-US" altLang="zh-CN" sz="2400" b="1" dirty="0" smtClean="0">
                <a:solidFill>
                  <a:schemeClr val="bg1"/>
                </a:solidFill>
              </a:rPr>
              <a:t>】</a:t>
            </a:r>
            <a:endParaRPr lang="zh-CN" altLang="en-US" sz="2400" b="1" dirty="0">
              <a:solidFill>
                <a:schemeClr val="bg1"/>
              </a:solidFill>
            </a:endParaRPr>
          </a:p>
        </p:txBody>
      </p:sp>
      <p:sp>
        <p:nvSpPr>
          <p:cNvPr id="135171" name="Rectangle 3"/>
          <p:cNvSpPr>
            <a:spLocks noChangeArrowheads="1"/>
          </p:cNvSpPr>
          <p:nvPr/>
        </p:nvSpPr>
        <p:spPr bwMode="auto">
          <a:xfrm>
            <a:off x="528637" y="1385232"/>
            <a:ext cx="11044237" cy="5293757"/>
          </a:xfrm>
          <a:prstGeom prst="rect">
            <a:avLst/>
          </a:prstGeom>
          <a:noFill/>
          <a:ln w="9525">
            <a:noFill/>
            <a:miter lim="800000"/>
          </a:ln>
          <a:effectLst/>
        </p:spPr>
        <p:txBody>
          <a:bodyPr vert="horz" wrap="square" lIns="91440" tIns="45720" rIns="91440" bIns="45720" numCol="1" anchor="ctr" anchorCtr="0" compatLnSpc="1">
            <a:spAutoFit/>
          </a:bodyPr>
          <a:lstStyle/>
          <a:p>
            <a:r>
              <a:rPr lang="zh-CN" altLang="en-US" sz="2000" dirty="0" smtClean="0"/>
              <a:t>       移动展示广告和搜索广告支出将达到</a:t>
            </a:r>
            <a:r>
              <a:rPr lang="en-US" sz="2000" dirty="0" smtClean="0"/>
              <a:t>139.8</a:t>
            </a:r>
            <a:r>
              <a:rPr lang="zh-CN" altLang="en-US" sz="2000" dirty="0" smtClean="0"/>
              <a:t>亿美元，和</a:t>
            </a:r>
            <a:r>
              <a:rPr lang="en-US" sz="2000" dirty="0" smtClean="0"/>
              <a:t>2014</a:t>
            </a:r>
            <a:r>
              <a:rPr lang="zh-CN" altLang="en-US" sz="2000" dirty="0" smtClean="0"/>
              <a:t>年的</a:t>
            </a:r>
            <a:r>
              <a:rPr lang="en-US" sz="2000" dirty="0" smtClean="0"/>
              <a:t>73.8</a:t>
            </a:r>
            <a:r>
              <a:rPr lang="zh-CN" altLang="en-US" sz="2000" dirty="0" smtClean="0"/>
              <a:t>亿美元相比增长近一倍，占全国数字广告支出总额的</a:t>
            </a:r>
            <a:r>
              <a:rPr lang="en-US" sz="2000" dirty="0" smtClean="0"/>
              <a:t>45%</a:t>
            </a:r>
            <a:r>
              <a:rPr lang="zh-CN" altLang="en-US" sz="2000" dirty="0" smtClean="0"/>
              <a:t>。</a:t>
            </a:r>
            <a:endParaRPr lang="zh-CN" altLang="en-US" sz="2000" dirty="0" smtClean="0"/>
          </a:p>
          <a:p>
            <a:r>
              <a:rPr lang="zh-CN" altLang="en-US" sz="2000" dirty="0" smtClean="0"/>
              <a:t>       包括</a:t>
            </a:r>
            <a:r>
              <a:rPr lang="en-US" sz="2000" dirty="0" smtClean="0"/>
              <a:t>SMS</a:t>
            </a:r>
            <a:r>
              <a:rPr lang="zh-CN" altLang="en-US" sz="2000" dirty="0" smtClean="0"/>
              <a:t>广告在内，中国移动广告支出将达到</a:t>
            </a:r>
            <a:r>
              <a:rPr lang="en-US" sz="2000" dirty="0" smtClean="0"/>
              <a:t>147.7</a:t>
            </a:r>
            <a:r>
              <a:rPr lang="zh-CN" altLang="en-US" sz="2000" dirty="0" smtClean="0"/>
              <a:t>亿美元，年增长</a:t>
            </a:r>
            <a:r>
              <a:rPr lang="en-US" sz="2000" dirty="0" smtClean="0"/>
              <a:t>80%</a:t>
            </a:r>
            <a:r>
              <a:rPr lang="zh-CN" altLang="en-US" sz="2000" dirty="0" smtClean="0"/>
              <a:t>。据预测，如果所有格式广告都包括在内，</a:t>
            </a:r>
            <a:r>
              <a:rPr lang="en-US" sz="2000" dirty="0" smtClean="0"/>
              <a:t>2015</a:t>
            </a:r>
            <a:r>
              <a:rPr lang="zh-CN" altLang="en-US" sz="2000" dirty="0" smtClean="0"/>
              <a:t>年中国移动广告支出将占媒体广告支出的</a:t>
            </a:r>
            <a:r>
              <a:rPr lang="en-US" sz="2000" dirty="0" smtClean="0"/>
              <a:t>20.7%</a:t>
            </a:r>
            <a:r>
              <a:rPr lang="zh-CN" altLang="en-US" sz="2000" dirty="0" smtClean="0"/>
              <a:t>，到</a:t>
            </a:r>
            <a:r>
              <a:rPr lang="en-US" sz="2000" dirty="0" smtClean="0"/>
              <a:t>2019</a:t>
            </a:r>
            <a:r>
              <a:rPr lang="zh-CN" altLang="en-US" sz="2000" dirty="0" smtClean="0"/>
              <a:t>年份额将增长至</a:t>
            </a:r>
            <a:r>
              <a:rPr lang="en-US" sz="2000" dirty="0" smtClean="0"/>
              <a:t>45.4%</a:t>
            </a:r>
            <a:r>
              <a:rPr lang="zh-CN" altLang="en-US" sz="2000" dirty="0" smtClean="0"/>
              <a:t>。</a:t>
            </a:r>
            <a:r>
              <a:rPr lang="en-US" sz="2000" dirty="0" smtClean="0"/>
              <a:t>2016</a:t>
            </a:r>
            <a:r>
              <a:rPr lang="zh-CN" altLang="en-US" sz="2000" dirty="0" smtClean="0"/>
              <a:t>年中国移动广告支出将首次超过电视广告。更多相关信息请查阅中国报告大厅发布的互联网广告行业市场调查分析报告。</a:t>
            </a:r>
            <a:endParaRPr lang="zh-CN" altLang="en-US" sz="2000" dirty="0" smtClean="0"/>
          </a:p>
          <a:p>
            <a:r>
              <a:rPr lang="zh-CN" altLang="en-US" sz="2000" dirty="0" smtClean="0"/>
              <a:t>        数字广告在媒体广告支出中的份额持续增长，</a:t>
            </a:r>
            <a:r>
              <a:rPr lang="en-US" sz="2000" dirty="0" smtClean="0"/>
              <a:t>2014</a:t>
            </a:r>
            <a:r>
              <a:rPr lang="zh-CN" altLang="en-US" sz="2000" dirty="0" smtClean="0"/>
              <a:t>年已经超过电视广告，成为中国付费广告领先渠道。</a:t>
            </a:r>
            <a:r>
              <a:rPr lang="en-US" sz="2000" dirty="0" err="1" smtClean="0"/>
              <a:t>eMarketer</a:t>
            </a:r>
            <a:r>
              <a:rPr lang="zh-CN" altLang="en-US" sz="2000" dirty="0" smtClean="0"/>
              <a:t>预测，今年中国数字广告支出将超过</a:t>
            </a:r>
            <a:r>
              <a:rPr lang="en-US" sz="2000" dirty="0" smtClean="0"/>
              <a:t> 300</a:t>
            </a:r>
            <a:r>
              <a:rPr lang="zh-CN" altLang="en-US" sz="2000" dirty="0" smtClean="0"/>
              <a:t>亿美元，占媒体广告的</a:t>
            </a:r>
            <a:r>
              <a:rPr lang="en-US" sz="2000" dirty="0" smtClean="0"/>
              <a:t>43.6%</a:t>
            </a:r>
            <a:r>
              <a:rPr lang="zh-CN" altLang="en-US" sz="2000" dirty="0" smtClean="0"/>
              <a:t>。到</a:t>
            </a:r>
            <a:r>
              <a:rPr lang="en-US" sz="2000" dirty="0" smtClean="0"/>
              <a:t>2017</a:t>
            </a:r>
            <a:r>
              <a:rPr lang="zh-CN" altLang="en-US" sz="2000" dirty="0" smtClean="0"/>
              <a:t>年，数字广告将占媒体广告一半以上，到</a:t>
            </a:r>
            <a:r>
              <a:rPr lang="en-US" sz="2000" dirty="0" smtClean="0"/>
              <a:t>2018</a:t>
            </a:r>
            <a:r>
              <a:rPr lang="zh-CN" altLang="en-US" sz="2000" dirty="0" smtClean="0"/>
              <a:t>年，中国将超过英国成为数字广告支出份额最高的国家。</a:t>
            </a:r>
            <a:endParaRPr lang="zh-CN" altLang="en-US" sz="2000" dirty="0" smtClean="0"/>
          </a:p>
          <a:p>
            <a:r>
              <a:rPr lang="zh-CN" altLang="en-US" sz="2000" dirty="0" smtClean="0"/>
              <a:t>        相关预测人员评论道“和美国、西欧等发达市场相比，中国传统媒体消费在中国存在时间相对较短，因此向数字和移动转型障碍较小，营销人员能仅仅跟随消费者的需求。”中国的快速发展得益于其庞大的移动人口，使其成为全世界第二大移动广告市场。</a:t>
            </a:r>
            <a:r>
              <a:rPr lang="en-US" sz="2000" dirty="0" smtClean="0"/>
              <a:t>2015</a:t>
            </a:r>
            <a:r>
              <a:rPr lang="zh-CN" altLang="en-US" sz="2000" dirty="0" smtClean="0"/>
              <a:t>年中国移动互联网广告支出占全球的</a:t>
            </a:r>
            <a:r>
              <a:rPr lang="en-US" sz="2000" dirty="0" smtClean="0"/>
              <a:t>1/5</a:t>
            </a:r>
            <a:r>
              <a:rPr lang="zh-CN" altLang="en-US" sz="2000" dirty="0" smtClean="0"/>
              <a:t>。</a:t>
            </a:r>
            <a:endParaRPr lang="zh-CN" altLang="en-US" sz="2000" dirty="0" smtClean="0"/>
          </a:p>
          <a:p>
            <a:r>
              <a:rPr lang="zh-CN" altLang="en-US" sz="2000" dirty="0" smtClean="0"/>
              <a:t>        从上面这份数据可以看出，中国移动互联网广告市场具有巨大的发展能量，并将推动中国广告市场的前进。</a:t>
            </a:r>
            <a:r>
              <a:rPr lang="en-US" sz="2000" dirty="0" smtClean="0"/>
              <a:t>  </a:t>
            </a:r>
            <a:endParaRPr lang="zh-CN" altLang="en-US" sz="2000" dirty="0" smtClean="0"/>
          </a:p>
          <a:p>
            <a:pPr algn="r"/>
            <a:r>
              <a:rPr lang="zh-CN" altLang="en-US" sz="2000" dirty="0" smtClean="0"/>
              <a:t>资料来源：中国报告大厅网</a:t>
            </a:r>
            <a:endParaRPr lang="zh-CN" altLang="en-US" sz="2000" dirty="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梯形 24"/>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
          <p:cNvSpPr/>
          <p:nvPr/>
        </p:nvSpPr>
        <p:spPr>
          <a:xfrm>
            <a:off x="-1" y="463025"/>
            <a:ext cx="7300913"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梯形 26"/>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框 4"/>
          <p:cNvSpPr txBox="1"/>
          <p:nvPr/>
        </p:nvSpPr>
        <p:spPr>
          <a:xfrm>
            <a:off x="309434" y="282825"/>
            <a:ext cx="1735583" cy="523220"/>
          </a:xfrm>
          <a:prstGeom prst="rect">
            <a:avLst/>
          </a:prstGeom>
          <a:noFill/>
        </p:spPr>
        <p:txBody>
          <a:bodyPr wrap="square" rtlCol="0">
            <a:spAutoFit/>
          </a:bodyPr>
          <a:lstStyle/>
          <a:p>
            <a:pPr algn="ctr"/>
            <a:r>
              <a:rPr lang="zh-CN" altLang="en-US" sz="2800" b="1" dirty="0" smtClean="0">
                <a:solidFill>
                  <a:schemeClr val="bg1"/>
                </a:solidFill>
                <a:latin typeface="+mj-ea"/>
                <a:ea typeface="+mj-ea"/>
              </a:rPr>
              <a:t>任务</a:t>
            </a:r>
            <a:r>
              <a:rPr lang="en-US" altLang="zh-CN" sz="2800" b="1" dirty="0" smtClean="0">
                <a:solidFill>
                  <a:schemeClr val="bg1"/>
                </a:solidFill>
                <a:latin typeface="+mj-ea"/>
                <a:ea typeface="+mj-ea"/>
              </a:rPr>
              <a:t>7.4</a:t>
            </a:r>
            <a:endParaRPr lang="zh-CN" altLang="en-US" sz="2800" b="1" dirty="0">
              <a:solidFill>
                <a:schemeClr val="bg1"/>
              </a:solidFill>
              <a:latin typeface="+mj-ea"/>
              <a:ea typeface="+mj-ea"/>
            </a:endParaRPr>
          </a:p>
        </p:txBody>
      </p:sp>
      <p:sp>
        <p:nvSpPr>
          <p:cNvPr id="29" name="TextBox 17"/>
          <p:cNvSpPr txBox="1"/>
          <p:nvPr/>
        </p:nvSpPr>
        <p:spPr>
          <a:xfrm>
            <a:off x="2205990" y="609181"/>
            <a:ext cx="4040524" cy="492438"/>
          </a:xfrm>
          <a:prstGeom prst="rect">
            <a:avLst/>
          </a:prstGeom>
          <a:noFill/>
        </p:spPr>
        <p:txBody>
          <a:bodyPr wrap="none" lIns="121917" tIns="60958" rIns="121917" bIns="60958" rtlCol="0">
            <a:spAutoFit/>
          </a:bodyPr>
          <a:lstStyle/>
          <a:p>
            <a:r>
              <a:rPr lang="en-US" sz="2400" b="1" dirty="0" smtClean="0">
                <a:solidFill>
                  <a:schemeClr val="bg1"/>
                </a:solidFill>
              </a:rPr>
              <a:t>7.4.3</a:t>
            </a:r>
            <a:r>
              <a:rPr lang="zh-CN" altLang="en-US" sz="2400" b="1" dirty="0" smtClean="0">
                <a:solidFill>
                  <a:schemeClr val="bg1"/>
                </a:solidFill>
              </a:rPr>
              <a:t>    网络广告的资源选择</a:t>
            </a:r>
            <a:endParaRPr lang="en-US" altLang="zh-CN" sz="2400" b="1" dirty="0">
              <a:solidFill>
                <a:schemeClr val="bg1"/>
              </a:solidFill>
              <a:latin typeface="+mj-ea"/>
              <a:ea typeface="+mj-ea"/>
            </a:endParaRPr>
          </a:p>
        </p:txBody>
      </p:sp>
      <p:sp>
        <p:nvSpPr>
          <p:cNvPr id="15" name="矩形 14"/>
          <p:cNvSpPr/>
          <p:nvPr/>
        </p:nvSpPr>
        <p:spPr>
          <a:xfrm>
            <a:off x="576983" y="1515547"/>
            <a:ext cx="4280767" cy="461665"/>
          </a:xfrm>
          <a:prstGeom prst="rect">
            <a:avLst/>
          </a:prstGeom>
          <a:solidFill>
            <a:srgbClr val="FF9900"/>
          </a:solidFill>
        </p:spPr>
        <p:txBody>
          <a:bodyPr wrap="square">
            <a:spAutoFit/>
          </a:bodyPr>
          <a:lstStyle/>
          <a:p>
            <a:r>
              <a:rPr lang="en-US" sz="2400" b="1" dirty="0" smtClean="0"/>
              <a:t>1.</a:t>
            </a:r>
            <a:r>
              <a:rPr lang="zh-CN" altLang="en-US" sz="2400" b="1" dirty="0" smtClean="0"/>
              <a:t>网络广告资源及其选择原则</a:t>
            </a:r>
            <a:endParaRPr lang="zh-CN" altLang="en-US" sz="2400" dirty="0">
              <a:latin typeface="+mn-ea"/>
            </a:endParaRPr>
          </a:p>
        </p:txBody>
      </p:sp>
      <p:sp>
        <p:nvSpPr>
          <p:cNvPr id="11" name="矩形 10"/>
          <p:cNvSpPr/>
          <p:nvPr/>
        </p:nvSpPr>
        <p:spPr>
          <a:xfrm>
            <a:off x="2819400" y="5291822"/>
            <a:ext cx="6096000" cy="369332"/>
          </a:xfrm>
          <a:prstGeom prst="rect">
            <a:avLst/>
          </a:prstGeom>
        </p:spPr>
        <p:txBody>
          <a:bodyPr>
            <a:spAutoFit/>
          </a:bodyPr>
          <a:lstStyle/>
          <a:p>
            <a:r>
              <a:rPr lang="zh-CN" altLang="en-US" dirty="0" smtClean="0"/>
              <a:t> </a:t>
            </a:r>
            <a:endParaRPr lang="zh-CN" altLang="en-US" dirty="0"/>
          </a:p>
        </p:txBody>
      </p:sp>
      <p:sp>
        <p:nvSpPr>
          <p:cNvPr id="12" name="圆角矩形 11"/>
          <p:cNvSpPr/>
          <p:nvPr/>
        </p:nvSpPr>
        <p:spPr>
          <a:xfrm>
            <a:off x="571499" y="2424114"/>
            <a:ext cx="4043363" cy="2647948"/>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zh-CN" altLang="en-US" sz="2400" dirty="0" smtClean="0">
                <a:solidFill>
                  <a:schemeClr val="tx1"/>
                </a:solidFill>
                <a:latin typeface="+mn-ea"/>
              </a:rPr>
              <a:t> </a:t>
            </a:r>
            <a:r>
              <a:rPr lang="en-US" sz="2400" dirty="0" smtClean="0">
                <a:solidFill>
                  <a:schemeClr val="tx1"/>
                </a:solidFill>
                <a:latin typeface="+mn-ea"/>
              </a:rPr>
              <a:t>⑴</a:t>
            </a:r>
            <a:r>
              <a:rPr lang="zh-CN" altLang="en-US" sz="2400" dirty="0" smtClean="0">
                <a:solidFill>
                  <a:schemeClr val="tx1"/>
                </a:solidFill>
                <a:latin typeface="+mn-ea"/>
              </a:rPr>
              <a:t>企业资源类型。根据资源的所有权，可以将网络广告资源分为内部资源和外部资源。</a:t>
            </a:r>
            <a:endParaRPr lang="zh-CN" altLang="en-US" sz="2400" dirty="0" smtClean="0">
              <a:solidFill>
                <a:schemeClr val="tx1"/>
              </a:solidFill>
              <a:latin typeface="+mn-ea"/>
            </a:endParaRPr>
          </a:p>
          <a:p>
            <a:pPr>
              <a:lnSpc>
                <a:spcPct val="150000"/>
              </a:lnSpc>
            </a:pPr>
            <a:endParaRPr lang="zh-CN" altLang="en-US" sz="2400" b="1" dirty="0">
              <a:solidFill>
                <a:schemeClr val="tx1"/>
              </a:solidFill>
            </a:endParaRPr>
          </a:p>
        </p:txBody>
      </p:sp>
      <p:sp>
        <p:nvSpPr>
          <p:cNvPr id="13" name="圆角矩形 12"/>
          <p:cNvSpPr/>
          <p:nvPr/>
        </p:nvSpPr>
        <p:spPr>
          <a:xfrm>
            <a:off x="5272088" y="2243137"/>
            <a:ext cx="6386513" cy="3500438"/>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smtClean="0">
                <a:solidFill>
                  <a:schemeClr val="tx1"/>
                </a:solidFill>
              </a:rPr>
              <a:t>⑵</a:t>
            </a:r>
            <a:r>
              <a:rPr lang="zh-CN" altLang="en-US" sz="2400" dirty="0" smtClean="0">
                <a:solidFill>
                  <a:schemeClr val="tx1"/>
                </a:solidFill>
              </a:rPr>
              <a:t>广告资源选择原则可根据某些重要参数来进行判断，这些参数包括以下几个方面：</a:t>
            </a:r>
            <a:endParaRPr lang="en-US" altLang="zh-CN" sz="2400" dirty="0" smtClean="0">
              <a:solidFill>
                <a:schemeClr val="tx1"/>
              </a:solidFill>
            </a:endParaRPr>
          </a:p>
          <a:p>
            <a:pPr indent="357505"/>
            <a:r>
              <a:rPr lang="en-US" sz="2400" dirty="0" smtClean="0">
                <a:solidFill>
                  <a:schemeClr val="tx1"/>
                </a:solidFill>
              </a:rPr>
              <a:t>①</a:t>
            </a:r>
            <a:r>
              <a:rPr lang="zh-CN" altLang="en-US" sz="2400" dirty="0" smtClean="0">
                <a:solidFill>
                  <a:schemeClr val="tx1"/>
                </a:solidFill>
              </a:rPr>
              <a:t>网站访问量</a:t>
            </a:r>
            <a:endParaRPr lang="en-US" altLang="zh-CN" sz="2400" dirty="0" smtClean="0">
              <a:solidFill>
                <a:schemeClr val="tx1"/>
              </a:solidFill>
            </a:endParaRPr>
          </a:p>
          <a:p>
            <a:pPr indent="357505"/>
            <a:r>
              <a:rPr lang="en-US" sz="2400" dirty="0" smtClean="0">
                <a:solidFill>
                  <a:schemeClr val="tx1"/>
                </a:solidFill>
              </a:rPr>
              <a:t>②</a:t>
            </a:r>
            <a:r>
              <a:rPr lang="zh-CN" altLang="en-US" sz="2400" dirty="0" smtClean="0">
                <a:solidFill>
                  <a:schemeClr val="tx1"/>
                </a:solidFill>
              </a:rPr>
              <a:t>目标定位</a:t>
            </a:r>
            <a:endParaRPr lang="en-US" altLang="zh-CN" sz="2400" dirty="0" smtClean="0">
              <a:solidFill>
                <a:schemeClr val="tx1"/>
              </a:solidFill>
            </a:endParaRPr>
          </a:p>
          <a:p>
            <a:pPr indent="357505"/>
            <a:r>
              <a:rPr lang="en-US" sz="2400" dirty="0" smtClean="0">
                <a:solidFill>
                  <a:schemeClr val="tx1"/>
                </a:solidFill>
              </a:rPr>
              <a:t>③</a:t>
            </a:r>
            <a:r>
              <a:rPr lang="zh-CN" altLang="en-US" sz="2400" dirty="0" smtClean="0">
                <a:solidFill>
                  <a:schemeClr val="tx1"/>
                </a:solidFill>
              </a:rPr>
              <a:t>价格因素</a:t>
            </a:r>
            <a:endParaRPr lang="en-US" altLang="zh-CN" sz="2400" dirty="0" smtClean="0">
              <a:solidFill>
                <a:schemeClr val="tx1"/>
              </a:solidFill>
            </a:endParaRPr>
          </a:p>
          <a:p>
            <a:pPr indent="357505"/>
            <a:r>
              <a:rPr lang="en-US" sz="2400" dirty="0" smtClean="0">
                <a:solidFill>
                  <a:schemeClr val="tx1"/>
                </a:solidFill>
              </a:rPr>
              <a:t>④</a:t>
            </a:r>
            <a:r>
              <a:rPr lang="zh-CN" altLang="en-US" sz="2400" dirty="0" smtClean="0">
                <a:solidFill>
                  <a:schemeClr val="tx1"/>
                </a:solidFill>
              </a:rPr>
              <a:t>广告效果监测</a:t>
            </a:r>
            <a:endParaRPr lang="en-US" altLang="zh-CN" sz="2400" dirty="0" smtClean="0">
              <a:solidFill>
                <a:schemeClr val="tx1"/>
              </a:solidFill>
            </a:endParaRPr>
          </a:p>
          <a:p>
            <a:pPr indent="357505"/>
            <a:r>
              <a:rPr lang="en-US" sz="2400" dirty="0" smtClean="0">
                <a:solidFill>
                  <a:schemeClr val="tx1"/>
                </a:solidFill>
              </a:rPr>
              <a:t>⑤</a:t>
            </a:r>
            <a:r>
              <a:rPr lang="zh-CN" altLang="en-US" sz="2400" dirty="0" smtClean="0">
                <a:solidFill>
                  <a:schemeClr val="tx1"/>
                </a:solidFill>
              </a:rPr>
              <a:t>方便广告管理</a:t>
            </a:r>
            <a:endParaRPr lang="en-US" altLang="zh-CN" sz="2400" dirty="0" smtClean="0">
              <a:solidFill>
                <a:schemeClr val="tx1"/>
              </a:solidFill>
            </a:endParaRPr>
          </a:p>
          <a:p>
            <a:pPr indent="357505"/>
            <a:r>
              <a:rPr lang="en-US" sz="2400" dirty="0" smtClean="0">
                <a:solidFill>
                  <a:schemeClr val="tx1"/>
                </a:solidFill>
              </a:rPr>
              <a:t>⑥</a:t>
            </a:r>
            <a:r>
              <a:rPr lang="zh-CN" altLang="en-US" sz="2400" dirty="0" smtClean="0">
                <a:solidFill>
                  <a:schemeClr val="tx1"/>
                </a:solidFill>
              </a:rPr>
              <a:t>网络广告商的综合服务水平</a:t>
            </a:r>
            <a:endParaRPr lang="zh-CN" altLang="en-US" sz="2400" b="1" dirty="0">
              <a:solidFill>
                <a:schemeClr val="tx1"/>
              </a:solidFill>
            </a:endParaRP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梯形 24"/>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
          <p:cNvSpPr/>
          <p:nvPr/>
        </p:nvSpPr>
        <p:spPr>
          <a:xfrm>
            <a:off x="-1" y="463025"/>
            <a:ext cx="7300913"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梯形 26"/>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框 4"/>
          <p:cNvSpPr txBox="1"/>
          <p:nvPr/>
        </p:nvSpPr>
        <p:spPr>
          <a:xfrm>
            <a:off x="309434" y="282825"/>
            <a:ext cx="1735583" cy="523220"/>
          </a:xfrm>
          <a:prstGeom prst="rect">
            <a:avLst/>
          </a:prstGeom>
          <a:noFill/>
        </p:spPr>
        <p:txBody>
          <a:bodyPr wrap="square" rtlCol="0">
            <a:spAutoFit/>
          </a:bodyPr>
          <a:lstStyle/>
          <a:p>
            <a:pPr algn="ctr"/>
            <a:r>
              <a:rPr lang="zh-CN" altLang="en-US" sz="2800" b="1" dirty="0" smtClean="0">
                <a:solidFill>
                  <a:schemeClr val="bg1"/>
                </a:solidFill>
                <a:latin typeface="+mj-ea"/>
                <a:ea typeface="+mj-ea"/>
              </a:rPr>
              <a:t>任务</a:t>
            </a:r>
            <a:r>
              <a:rPr lang="en-US" altLang="zh-CN" sz="2800" b="1" dirty="0" smtClean="0">
                <a:solidFill>
                  <a:schemeClr val="bg1"/>
                </a:solidFill>
                <a:latin typeface="+mj-ea"/>
                <a:ea typeface="+mj-ea"/>
              </a:rPr>
              <a:t>7.4</a:t>
            </a:r>
            <a:endParaRPr lang="zh-CN" altLang="en-US" sz="2800" b="1" dirty="0">
              <a:solidFill>
                <a:schemeClr val="bg1"/>
              </a:solidFill>
              <a:latin typeface="+mj-ea"/>
              <a:ea typeface="+mj-ea"/>
            </a:endParaRPr>
          </a:p>
        </p:txBody>
      </p:sp>
      <p:sp>
        <p:nvSpPr>
          <p:cNvPr id="29" name="TextBox 17"/>
          <p:cNvSpPr txBox="1"/>
          <p:nvPr/>
        </p:nvSpPr>
        <p:spPr>
          <a:xfrm>
            <a:off x="2205990" y="609181"/>
            <a:ext cx="4040524" cy="492438"/>
          </a:xfrm>
          <a:prstGeom prst="rect">
            <a:avLst/>
          </a:prstGeom>
          <a:noFill/>
        </p:spPr>
        <p:txBody>
          <a:bodyPr wrap="none" lIns="121917" tIns="60958" rIns="121917" bIns="60958" rtlCol="0">
            <a:spAutoFit/>
          </a:bodyPr>
          <a:lstStyle/>
          <a:p>
            <a:r>
              <a:rPr lang="en-US" sz="2400" b="1" dirty="0" smtClean="0">
                <a:solidFill>
                  <a:schemeClr val="bg1"/>
                </a:solidFill>
              </a:rPr>
              <a:t>7.4.3</a:t>
            </a:r>
            <a:r>
              <a:rPr lang="zh-CN" altLang="en-US" sz="2400" b="1" dirty="0" smtClean="0">
                <a:solidFill>
                  <a:schemeClr val="bg1"/>
                </a:solidFill>
              </a:rPr>
              <a:t>    网络广告的资源选择</a:t>
            </a:r>
            <a:endParaRPr lang="en-US" altLang="zh-CN" sz="2400" b="1" dirty="0">
              <a:solidFill>
                <a:schemeClr val="bg1"/>
              </a:solidFill>
              <a:latin typeface="+mj-ea"/>
              <a:ea typeface="+mj-ea"/>
            </a:endParaRPr>
          </a:p>
        </p:txBody>
      </p:sp>
      <p:sp>
        <p:nvSpPr>
          <p:cNvPr id="15" name="矩形 14"/>
          <p:cNvSpPr/>
          <p:nvPr/>
        </p:nvSpPr>
        <p:spPr>
          <a:xfrm>
            <a:off x="576983" y="1515547"/>
            <a:ext cx="4280767" cy="461665"/>
          </a:xfrm>
          <a:prstGeom prst="rect">
            <a:avLst/>
          </a:prstGeom>
          <a:solidFill>
            <a:srgbClr val="FF9900"/>
          </a:solidFill>
        </p:spPr>
        <p:txBody>
          <a:bodyPr wrap="square">
            <a:spAutoFit/>
          </a:bodyPr>
          <a:lstStyle/>
          <a:p>
            <a:r>
              <a:rPr lang="en-US" sz="2400" b="1" dirty="0" smtClean="0"/>
              <a:t>2.</a:t>
            </a:r>
            <a:r>
              <a:rPr lang="zh-CN" altLang="en-US" sz="2400" b="1" dirty="0" smtClean="0"/>
              <a:t>网络广告计划概要</a:t>
            </a:r>
            <a:endParaRPr lang="zh-CN" altLang="en-US" sz="2400" dirty="0">
              <a:latin typeface="+mn-ea"/>
            </a:endParaRPr>
          </a:p>
        </p:txBody>
      </p:sp>
      <p:sp>
        <p:nvSpPr>
          <p:cNvPr id="11" name="矩形 10"/>
          <p:cNvSpPr/>
          <p:nvPr/>
        </p:nvSpPr>
        <p:spPr>
          <a:xfrm>
            <a:off x="2819400" y="5291822"/>
            <a:ext cx="6096000" cy="369332"/>
          </a:xfrm>
          <a:prstGeom prst="rect">
            <a:avLst/>
          </a:prstGeom>
        </p:spPr>
        <p:txBody>
          <a:bodyPr>
            <a:spAutoFit/>
          </a:bodyPr>
          <a:lstStyle/>
          <a:p>
            <a:r>
              <a:rPr lang="zh-CN" altLang="en-US" dirty="0" smtClean="0"/>
              <a:t> </a:t>
            </a:r>
            <a:endParaRPr lang="zh-CN" altLang="en-US" dirty="0"/>
          </a:p>
        </p:txBody>
      </p:sp>
      <p:sp>
        <p:nvSpPr>
          <p:cNvPr id="12" name="圆角矩形 11"/>
          <p:cNvSpPr/>
          <p:nvPr/>
        </p:nvSpPr>
        <p:spPr>
          <a:xfrm>
            <a:off x="671511" y="2638426"/>
            <a:ext cx="4672014" cy="3019424"/>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zh-CN" altLang="en-US" sz="2000" dirty="0" smtClean="0">
                <a:solidFill>
                  <a:schemeClr val="tx1"/>
                </a:solidFill>
              </a:rPr>
              <a:t>企业的网络广告计划是企业对于即将进行的广告活动的规划，它是从企业的营销计划中分离出来，并根据企业组织的生产与经营目标；营销策略和促销手段而制定的广告目标体系。</a:t>
            </a:r>
            <a:endParaRPr lang="zh-CN" altLang="en-US" sz="2000" b="1" dirty="0">
              <a:solidFill>
                <a:schemeClr val="tx1"/>
              </a:solidFill>
            </a:endParaRPr>
          </a:p>
        </p:txBody>
      </p:sp>
      <p:sp>
        <p:nvSpPr>
          <p:cNvPr id="13" name="圆角矩形 12"/>
          <p:cNvSpPr/>
          <p:nvPr/>
        </p:nvSpPr>
        <p:spPr>
          <a:xfrm>
            <a:off x="6215064" y="2700337"/>
            <a:ext cx="4757737" cy="2928938"/>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en-US" sz="2000" dirty="0" smtClean="0">
                <a:solidFill>
                  <a:schemeClr val="tx1"/>
                </a:solidFill>
                <a:latin typeface="+mn-ea"/>
              </a:rPr>
              <a:t>⑵</a:t>
            </a:r>
            <a:r>
              <a:rPr lang="zh-CN" altLang="en-US" sz="2000" dirty="0" smtClean="0">
                <a:solidFill>
                  <a:schemeClr val="tx1"/>
                </a:solidFill>
                <a:latin typeface="+mn-ea"/>
              </a:rPr>
              <a:t>设置网络广告计划的流程。</a:t>
            </a:r>
            <a:endParaRPr lang="zh-CN" altLang="en-US" sz="2000" dirty="0" smtClean="0">
              <a:solidFill>
                <a:schemeClr val="tx1"/>
              </a:solidFill>
              <a:latin typeface="+mn-ea"/>
            </a:endParaRPr>
          </a:p>
          <a:p>
            <a:pPr>
              <a:lnSpc>
                <a:spcPct val="150000"/>
              </a:lnSpc>
            </a:pPr>
            <a:r>
              <a:rPr lang="en-US" sz="2000" dirty="0" smtClean="0">
                <a:solidFill>
                  <a:schemeClr val="tx1"/>
                </a:solidFill>
                <a:latin typeface="+mn-ea"/>
              </a:rPr>
              <a:t>①</a:t>
            </a:r>
            <a:r>
              <a:rPr lang="zh-CN" altLang="en-US" sz="2000" dirty="0" smtClean="0">
                <a:solidFill>
                  <a:schemeClr val="tx1"/>
                </a:solidFill>
                <a:latin typeface="+mn-ea"/>
              </a:rPr>
              <a:t>第一步：确立网络广告目标。</a:t>
            </a:r>
            <a:endParaRPr lang="zh-CN" altLang="en-US" sz="2000" dirty="0" smtClean="0">
              <a:solidFill>
                <a:schemeClr val="tx1"/>
              </a:solidFill>
              <a:latin typeface="+mn-ea"/>
            </a:endParaRPr>
          </a:p>
          <a:p>
            <a:pPr>
              <a:lnSpc>
                <a:spcPct val="150000"/>
              </a:lnSpc>
            </a:pPr>
            <a:r>
              <a:rPr lang="en-US" sz="2000" dirty="0" smtClean="0">
                <a:solidFill>
                  <a:schemeClr val="tx1"/>
                </a:solidFill>
                <a:latin typeface="+mn-ea"/>
              </a:rPr>
              <a:t>②</a:t>
            </a:r>
            <a:r>
              <a:rPr lang="zh-CN" altLang="en-US" sz="2000" dirty="0" smtClean="0">
                <a:solidFill>
                  <a:schemeClr val="tx1"/>
                </a:solidFill>
                <a:latin typeface="+mn-ea"/>
              </a:rPr>
              <a:t>第二步：确定网络广告预算。</a:t>
            </a:r>
            <a:endParaRPr lang="zh-CN" altLang="en-US" sz="2000" dirty="0" smtClean="0">
              <a:solidFill>
                <a:schemeClr val="tx1"/>
              </a:solidFill>
              <a:latin typeface="+mn-ea"/>
            </a:endParaRPr>
          </a:p>
          <a:p>
            <a:pPr>
              <a:lnSpc>
                <a:spcPct val="150000"/>
              </a:lnSpc>
            </a:pPr>
            <a:r>
              <a:rPr lang="en-US" sz="2000" dirty="0" smtClean="0">
                <a:solidFill>
                  <a:schemeClr val="tx1"/>
                </a:solidFill>
                <a:latin typeface="+mn-ea"/>
              </a:rPr>
              <a:t>③</a:t>
            </a:r>
            <a:r>
              <a:rPr lang="zh-CN" altLang="en-US" sz="2000" dirty="0" smtClean="0">
                <a:solidFill>
                  <a:schemeClr val="tx1"/>
                </a:solidFill>
                <a:latin typeface="+mn-ea"/>
              </a:rPr>
              <a:t>第三步：广告信息决策。</a:t>
            </a:r>
            <a:endParaRPr lang="zh-CN" altLang="en-US" sz="2000" dirty="0" smtClean="0">
              <a:solidFill>
                <a:schemeClr val="tx1"/>
              </a:solidFill>
              <a:latin typeface="+mn-ea"/>
            </a:endParaRPr>
          </a:p>
          <a:p>
            <a:pPr>
              <a:lnSpc>
                <a:spcPct val="150000"/>
              </a:lnSpc>
            </a:pPr>
            <a:r>
              <a:rPr lang="en-US" sz="2000" dirty="0" smtClean="0">
                <a:solidFill>
                  <a:schemeClr val="tx1"/>
                </a:solidFill>
                <a:latin typeface="+mn-ea"/>
              </a:rPr>
              <a:t>④</a:t>
            </a:r>
            <a:r>
              <a:rPr lang="zh-CN" altLang="en-US" sz="2000" dirty="0" smtClean="0">
                <a:solidFill>
                  <a:schemeClr val="tx1"/>
                </a:solidFill>
                <a:latin typeface="+mn-ea"/>
              </a:rPr>
              <a:t>第四步：网络广告媒体资源选择。</a:t>
            </a:r>
            <a:endParaRPr lang="zh-CN" altLang="en-US" sz="2000" dirty="0" smtClean="0">
              <a:solidFill>
                <a:schemeClr val="tx1"/>
              </a:solidFill>
              <a:latin typeface="+mn-ea"/>
            </a:endParaRPr>
          </a:p>
          <a:p>
            <a:pPr>
              <a:lnSpc>
                <a:spcPct val="150000"/>
              </a:lnSpc>
            </a:pPr>
            <a:r>
              <a:rPr lang="en-US" sz="2000" dirty="0" smtClean="0">
                <a:solidFill>
                  <a:schemeClr val="tx1"/>
                </a:solidFill>
                <a:latin typeface="+mn-ea"/>
              </a:rPr>
              <a:t>⑤</a:t>
            </a:r>
            <a:r>
              <a:rPr lang="zh-CN" altLang="en-US" sz="2000" dirty="0" smtClean="0">
                <a:solidFill>
                  <a:schemeClr val="tx1"/>
                </a:solidFill>
                <a:latin typeface="+mn-ea"/>
              </a:rPr>
              <a:t>第五步：网络效果监测和评价。</a:t>
            </a:r>
            <a:endParaRPr lang="zh-CN" altLang="en-US" sz="2000" b="1" dirty="0">
              <a:solidFill>
                <a:schemeClr val="tx1"/>
              </a:solidFill>
              <a:latin typeface="+mn-ea"/>
            </a:endParaRP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8672513"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171450" y="297113"/>
            <a:ext cx="204311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拓展思考</a:t>
            </a:r>
            <a:r>
              <a:rPr lang="en-US" altLang="zh-CN" sz="2400" b="1" dirty="0" smtClean="0">
                <a:solidFill>
                  <a:schemeClr val="bg1"/>
                </a:solidFill>
              </a:rPr>
              <a:t>】</a:t>
            </a:r>
            <a:endParaRPr lang="zh-CN" altLang="en-US" sz="2400" b="1" dirty="0">
              <a:solidFill>
                <a:schemeClr val="bg1"/>
              </a:solidFill>
            </a:endParaRPr>
          </a:p>
        </p:txBody>
      </p:sp>
      <p:sp>
        <p:nvSpPr>
          <p:cNvPr id="27" name="矩形 26"/>
          <p:cNvSpPr/>
          <p:nvPr/>
        </p:nvSpPr>
        <p:spPr>
          <a:xfrm>
            <a:off x="6565711" y="2770161"/>
            <a:ext cx="5291992" cy="2862322"/>
          </a:xfrm>
          <a:prstGeom prst="rect">
            <a:avLst/>
          </a:prstGeom>
        </p:spPr>
        <p:txBody>
          <a:bodyPr wrap="square">
            <a:spAutoFit/>
          </a:bodyPr>
          <a:lstStyle/>
          <a:p>
            <a:pPr>
              <a:lnSpc>
                <a:spcPct val="150000"/>
              </a:lnSpc>
            </a:pPr>
            <a:r>
              <a:rPr lang="en-US" sz="2400" dirty="0" smtClean="0">
                <a:latin typeface="+mn-ea"/>
              </a:rPr>
              <a:t>1.</a:t>
            </a:r>
            <a:r>
              <a:rPr lang="zh-CN" altLang="en-US" sz="2400" dirty="0" smtClean="0">
                <a:latin typeface="+mn-ea"/>
              </a:rPr>
              <a:t>你平时接触最多的是什么类型的网络广告？</a:t>
            </a:r>
            <a:r>
              <a:rPr lang="en-US" sz="2400" dirty="0" smtClean="0">
                <a:latin typeface="+mn-ea"/>
              </a:rPr>
              <a:t> </a:t>
            </a:r>
            <a:endParaRPr lang="en-US" sz="2400" dirty="0" smtClean="0">
              <a:latin typeface="+mn-ea"/>
            </a:endParaRPr>
          </a:p>
          <a:p>
            <a:pPr>
              <a:lnSpc>
                <a:spcPct val="150000"/>
              </a:lnSpc>
            </a:pPr>
            <a:r>
              <a:rPr lang="en-US" sz="2400" dirty="0" smtClean="0">
                <a:latin typeface="+mn-ea"/>
              </a:rPr>
              <a:t>2.</a:t>
            </a:r>
            <a:r>
              <a:rPr lang="zh-CN" altLang="en-US" sz="2400" dirty="0" smtClean="0">
                <a:latin typeface="+mn-ea"/>
              </a:rPr>
              <a:t>你认为如何利用互联网使网络广告得到更好的推广？</a:t>
            </a:r>
            <a:endParaRPr lang="zh-CN" altLang="en-US" sz="2400" dirty="0" smtClean="0">
              <a:latin typeface="+mn-ea"/>
            </a:endParaRPr>
          </a:p>
          <a:p>
            <a:pPr>
              <a:lnSpc>
                <a:spcPct val="150000"/>
              </a:lnSpc>
            </a:pPr>
            <a:r>
              <a:rPr lang="en-US" sz="2400" dirty="0" smtClean="0">
                <a:latin typeface="+mn-ea"/>
              </a:rPr>
              <a:t> </a:t>
            </a:r>
            <a:endParaRPr lang="zh-CN" altLang="en-US" sz="2400" dirty="0">
              <a:latin typeface="+mn-ea"/>
            </a:endParaRPr>
          </a:p>
        </p:txBody>
      </p:sp>
      <p:sp>
        <p:nvSpPr>
          <p:cNvPr id="28" name="矩形 27"/>
          <p:cNvSpPr/>
          <p:nvPr/>
        </p:nvSpPr>
        <p:spPr>
          <a:xfrm>
            <a:off x="6502407" y="1777775"/>
            <a:ext cx="967104" cy="66290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dirty="0" smtClean="0">
                <a:solidFill>
                  <a:schemeClr val="bg1"/>
                </a:solidFill>
              </a:rPr>
              <a:t>讨论</a:t>
            </a:r>
            <a:endParaRPr lang="zh-CN" altLang="en-US" sz="2800" b="1" dirty="0">
              <a:solidFill>
                <a:schemeClr val="bg1"/>
              </a:solidFill>
            </a:endParaRPr>
          </a:p>
        </p:txBody>
      </p:sp>
      <p:pic>
        <p:nvPicPr>
          <p:cNvPr id="138242" name="图片 13"/>
          <p:cNvPicPr>
            <a:picLocks noChangeAspect="1" noChangeArrowheads="1"/>
          </p:cNvPicPr>
          <p:nvPr/>
        </p:nvPicPr>
        <p:blipFill>
          <a:blip r:embed="rId1"/>
          <a:srcRect/>
          <a:stretch>
            <a:fillRect/>
          </a:stretch>
        </p:blipFill>
        <p:spPr bwMode="auto">
          <a:xfrm>
            <a:off x="478862" y="1710814"/>
            <a:ext cx="5461372" cy="3834580"/>
          </a:xfrm>
          <a:prstGeom prst="rect">
            <a:avLst/>
          </a:prstGeom>
          <a:noFill/>
          <a:ln w="9525">
            <a:noFill/>
            <a:miter lim="800000"/>
            <a:headEnd/>
            <a:tailEnd/>
          </a:ln>
        </p:spPr>
      </p:pic>
      <p:sp>
        <p:nvSpPr>
          <p:cNvPr id="10" name="矩形 9"/>
          <p:cNvSpPr/>
          <p:nvPr/>
        </p:nvSpPr>
        <p:spPr>
          <a:xfrm>
            <a:off x="1527930" y="5869547"/>
            <a:ext cx="3236784" cy="369332"/>
          </a:xfrm>
          <a:prstGeom prst="rect">
            <a:avLst/>
          </a:prstGeom>
        </p:spPr>
        <p:txBody>
          <a:bodyPr wrap="none">
            <a:spAutoFit/>
          </a:bodyPr>
          <a:lstStyle/>
          <a:p>
            <a:r>
              <a:rPr lang="zh-CN" altLang="en-US" dirty="0" smtClean="0"/>
              <a:t>图</a:t>
            </a:r>
            <a:r>
              <a:rPr lang="en-US" dirty="0" smtClean="0"/>
              <a:t>7-17  618</a:t>
            </a:r>
            <a:r>
              <a:rPr lang="zh-CN" altLang="en-US" dirty="0" smtClean="0"/>
              <a:t>网购活动广告页面</a:t>
            </a:r>
            <a:endParaRPr lang="zh-CN" altLang="en-US" dirty="0"/>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8772526"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任务导入</a:t>
            </a:r>
            <a:r>
              <a:rPr lang="en-US" altLang="zh-CN" sz="2400" b="1" dirty="0" smtClean="0">
                <a:solidFill>
                  <a:schemeClr val="bg1"/>
                </a:solidFill>
              </a:rPr>
              <a:t>】</a:t>
            </a:r>
            <a:endParaRPr lang="zh-CN" altLang="en-US" sz="2400" b="1" dirty="0">
              <a:solidFill>
                <a:schemeClr val="bg1"/>
              </a:solidFill>
            </a:endParaRPr>
          </a:p>
        </p:txBody>
      </p:sp>
      <p:sp>
        <p:nvSpPr>
          <p:cNvPr id="6" name="TextBox 17"/>
          <p:cNvSpPr txBox="1"/>
          <p:nvPr/>
        </p:nvSpPr>
        <p:spPr>
          <a:xfrm>
            <a:off x="2205990" y="609181"/>
            <a:ext cx="3986022" cy="553994"/>
          </a:xfrm>
          <a:prstGeom prst="rect">
            <a:avLst/>
          </a:prstGeom>
          <a:noFill/>
        </p:spPr>
        <p:txBody>
          <a:bodyPr wrap="none" lIns="121917" tIns="60958" rIns="121917" bIns="60958" rtlCol="0">
            <a:spAutoFit/>
          </a:bodyPr>
          <a:lstStyle/>
          <a:p>
            <a:r>
              <a:rPr lang="zh-CN" altLang="en-US" sz="2800" b="1" dirty="0" smtClean="0">
                <a:solidFill>
                  <a:srgbClr val="FF9900"/>
                </a:solidFill>
                <a:latin typeface="+mj-ea"/>
                <a:ea typeface="+mj-ea"/>
              </a:rPr>
              <a:t>任务</a:t>
            </a:r>
            <a:r>
              <a:rPr lang="en-US" sz="2800" b="1" dirty="0" smtClean="0">
                <a:solidFill>
                  <a:srgbClr val="FF9900"/>
                </a:solidFill>
                <a:latin typeface="+mj-ea"/>
                <a:ea typeface="+mj-ea"/>
              </a:rPr>
              <a:t>7.5   </a:t>
            </a:r>
            <a:r>
              <a:rPr lang="zh-CN" altLang="en-US" sz="2800" b="1" dirty="0" smtClean="0">
                <a:solidFill>
                  <a:srgbClr val="FF9900"/>
                </a:solidFill>
              </a:rPr>
              <a:t>即时通讯推广</a:t>
            </a:r>
            <a:endParaRPr lang="zh-CN" altLang="en-US" sz="2800" b="1" dirty="0">
              <a:solidFill>
                <a:srgbClr val="FF9900"/>
              </a:solidFill>
              <a:latin typeface="+mj-ea"/>
              <a:ea typeface="+mj-ea"/>
            </a:endParaRPr>
          </a:p>
        </p:txBody>
      </p:sp>
      <p:sp>
        <p:nvSpPr>
          <p:cNvPr id="27" name="矩形 26"/>
          <p:cNvSpPr/>
          <p:nvPr/>
        </p:nvSpPr>
        <p:spPr>
          <a:xfrm>
            <a:off x="2212171" y="2864643"/>
            <a:ext cx="4573688" cy="707886"/>
          </a:xfrm>
          <a:prstGeom prst="rect">
            <a:avLst/>
          </a:prstGeom>
        </p:spPr>
        <p:txBody>
          <a:bodyPr wrap="none">
            <a:spAutoFit/>
          </a:bodyPr>
          <a:lstStyle/>
          <a:p>
            <a:r>
              <a:rPr lang="zh-CN" altLang="en-US" sz="4000" b="1" dirty="0" smtClean="0"/>
              <a:t>腾讯</a:t>
            </a:r>
            <a:r>
              <a:rPr lang="en-US" sz="4000" b="1" dirty="0" smtClean="0"/>
              <a:t>QQ</a:t>
            </a:r>
            <a:r>
              <a:rPr lang="zh-CN" altLang="en-US" sz="4000" b="1" dirty="0" smtClean="0"/>
              <a:t>，即时共享</a:t>
            </a:r>
            <a:endParaRPr lang="zh-CN" altLang="en-US" sz="4000" dirty="0"/>
          </a:p>
        </p:txBody>
      </p:sp>
      <p:sp>
        <p:nvSpPr>
          <p:cNvPr id="28" name="矩形 27"/>
          <p:cNvSpPr/>
          <p:nvPr/>
        </p:nvSpPr>
        <p:spPr>
          <a:xfrm>
            <a:off x="1216492" y="2891278"/>
            <a:ext cx="967104" cy="66290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800" b="1" dirty="0" smtClean="0">
                <a:solidFill>
                  <a:schemeClr val="bg1"/>
                </a:solidFill>
              </a:rPr>
              <a:t>05</a:t>
            </a:r>
            <a:endParaRPr lang="zh-CN" altLang="en-US" sz="4800" b="1" dirty="0">
              <a:solidFill>
                <a:schemeClr val="bg1"/>
              </a:solidFill>
            </a:endParaRP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9115426"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任务导入</a:t>
            </a:r>
            <a:r>
              <a:rPr lang="en-US" altLang="zh-CN" sz="2400" b="1" dirty="0" smtClean="0">
                <a:solidFill>
                  <a:schemeClr val="bg1"/>
                </a:solidFill>
              </a:rPr>
              <a:t>】</a:t>
            </a:r>
            <a:endParaRPr lang="zh-CN" altLang="en-US" sz="2400" b="1" dirty="0">
              <a:solidFill>
                <a:schemeClr val="bg1"/>
              </a:solidFill>
            </a:endParaRPr>
          </a:p>
        </p:txBody>
      </p:sp>
      <p:sp>
        <p:nvSpPr>
          <p:cNvPr id="6" name="TextBox 17"/>
          <p:cNvSpPr txBox="1"/>
          <p:nvPr/>
        </p:nvSpPr>
        <p:spPr>
          <a:xfrm>
            <a:off x="2205990" y="609181"/>
            <a:ext cx="3317569" cy="553994"/>
          </a:xfrm>
          <a:prstGeom prst="rect">
            <a:avLst/>
          </a:prstGeom>
          <a:noFill/>
        </p:spPr>
        <p:txBody>
          <a:bodyPr wrap="none" lIns="121917" tIns="60958" rIns="121917" bIns="60958" rtlCol="0">
            <a:spAutoFit/>
          </a:bodyPr>
          <a:lstStyle/>
          <a:p>
            <a:r>
              <a:rPr lang="zh-CN" altLang="en-US" sz="2800" b="1" dirty="0" smtClean="0">
                <a:solidFill>
                  <a:schemeClr val="bg1"/>
                </a:solidFill>
              </a:rPr>
              <a:t>腾讯</a:t>
            </a:r>
            <a:r>
              <a:rPr lang="en-US" sz="2800" b="1" dirty="0" smtClean="0">
                <a:solidFill>
                  <a:schemeClr val="bg1"/>
                </a:solidFill>
              </a:rPr>
              <a:t>QQ</a:t>
            </a:r>
            <a:r>
              <a:rPr lang="zh-CN" altLang="en-US" sz="2800" b="1" dirty="0" smtClean="0">
                <a:solidFill>
                  <a:schemeClr val="bg1"/>
                </a:solidFill>
              </a:rPr>
              <a:t>，即时共享</a:t>
            </a:r>
            <a:endParaRPr lang="zh-CN" altLang="en-US" sz="2800" dirty="0">
              <a:solidFill>
                <a:schemeClr val="bg1"/>
              </a:solidFill>
            </a:endParaRPr>
          </a:p>
        </p:txBody>
      </p:sp>
      <p:sp>
        <p:nvSpPr>
          <p:cNvPr id="1027" name="Rectangle 3"/>
          <p:cNvSpPr>
            <a:spLocks noChangeArrowheads="1"/>
          </p:cNvSpPr>
          <p:nvPr/>
        </p:nvSpPr>
        <p:spPr bwMode="auto">
          <a:xfrm>
            <a:off x="5572125" y="1773955"/>
            <a:ext cx="6315075" cy="3416320"/>
          </a:xfrm>
          <a:prstGeom prst="rect">
            <a:avLst/>
          </a:prstGeom>
          <a:noFill/>
          <a:ln w="28575">
            <a:solidFill>
              <a:schemeClr val="tx1"/>
            </a:solidFill>
            <a:miter lim="800000"/>
          </a:ln>
          <a:effectLst/>
        </p:spPr>
        <p:txBody>
          <a:bodyPr vert="horz" wrap="square" lIns="91440" tIns="45720" rIns="91440" bIns="45720" numCol="1" anchor="ctr" anchorCtr="0" compatLnSpc="1">
            <a:spAutoFit/>
          </a:bodyPr>
          <a:lstStyle/>
          <a:p>
            <a:r>
              <a:rPr lang="zh-CN" altLang="en-US" dirty="0" smtClean="0"/>
              <a:t>腾讯</a:t>
            </a:r>
            <a:r>
              <a:rPr lang="en-US" altLang="zh-CN" dirty="0" smtClean="0"/>
              <a:t>QQ</a:t>
            </a:r>
            <a:r>
              <a:rPr lang="zh-CN" altLang="en-US" dirty="0" smtClean="0"/>
              <a:t>是腾讯公司推出的一款基于互联网的即时通信平台，其主要用户平台为电脑端及手机端</a:t>
            </a:r>
            <a:r>
              <a:rPr lang="en-US" dirty="0" smtClean="0"/>
              <a:t>,</a:t>
            </a:r>
            <a:r>
              <a:rPr lang="zh-CN" altLang="en-US" dirty="0" smtClean="0"/>
              <a:t>支持在线聊天、视频聊天以及语音聊天、点对点断点续传文件、共享文件、网络硬盘、自定义面板、远程控制、</a:t>
            </a:r>
            <a:r>
              <a:rPr lang="en-US" dirty="0" smtClean="0"/>
              <a:t>QQ</a:t>
            </a:r>
            <a:r>
              <a:rPr lang="zh-CN" altLang="en-US" dirty="0" smtClean="0"/>
              <a:t>邮箱、传送离线文件等多种功能，并可与多种通讯方式相连。</a:t>
            </a:r>
            <a:r>
              <a:rPr lang="en-US" dirty="0" smtClean="0"/>
              <a:t>1999</a:t>
            </a:r>
            <a:r>
              <a:rPr lang="zh-CN" altLang="en-US" dirty="0" smtClean="0"/>
              <a:t>年</a:t>
            </a:r>
            <a:r>
              <a:rPr lang="en-US" dirty="0" smtClean="0"/>
              <a:t>02</a:t>
            </a:r>
            <a:r>
              <a:rPr lang="zh-CN" altLang="en-US" dirty="0" smtClean="0"/>
              <a:t>月，腾讯正式推出第一个即时通讯软件</a:t>
            </a:r>
            <a:r>
              <a:rPr lang="en-US" altLang="zh-CN" dirty="0" smtClean="0"/>
              <a:t>——“</a:t>
            </a:r>
            <a:r>
              <a:rPr lang="en-US" dirty="0" smtClean="0"/>
              <a:t>OICQ</a:t>
            </a:r>
            <a:r>
              <a:rPr lang="zh-CN" altLang="en-US" dirty="0" smtClean="0"/>
              <a:t>”，后改名为腾讯</a:t>
            </a:r>
            <a:r>
              <a:rPr lang="en-US" dirty="0" smtClean="0"/>
              <a:t>QQ</a:t>
            </a:r>
            <a:r>
              <a:rPr lang="zh-CN" altLang="en-US" dirty="0" smtClean="0"/>
              <a:t>。</a:t>
            </a:r>
            <a:endParaRPr lang="en-US" altLang="zh-CN" dirty="0" smtClean="0"/>
          </a:p>
          <a:p>
            <a:r>
              <a:rPr lang="zh-CN" altLang="en-US" dirty="0" smtClean="0"/>
              <a:t>此外</a:t>
            </a:r>
            <a:r>
              <a:rPr lang="en-US" dirty="0" smtClean="0"/>
              <a:t>QQ</a:t>
            </a:r>
            <a:r>
              <a:rPr lang="zh-CN" altLang="en-US" dirty="0" smtClean="0"/>
              <a:t>还具有与手机聊天、视频通话、语音通话、点对点断点续传传输文件、传送离线文件、共享文件、</a:t>
            </a:r>
            <a:r>
              <a:rPr lang="en-US" dirty="0" smtClean="0"/>
              <a:t>QQ</a:t>
            </a:r>
            <a:r>
              <a:rPr lang="zh-CN" altLang="en-US" dirty="0" smtClean="0"/>
              <a:t>邮箱、网络收藏夹、发送贺卡等，储存文件等功能。</a:t>
            </a:r>
            <a:r>
              <a:rPr lang="en-US" dirty="0" smtClean="0"/>
              <a:t>QQ</a:t>
            </a:r>
            <a:r>
              <a:rPr lang="zh-CN" altLang="en-US" dirty="0" smtClean="0"/>
              <a:t>不仅仅是简单的即时通信软件，它与全国多家寻呼台、移动通信公司合作，实现传统的无线寻呼网、</a:t>
            </a:r>
            <a:r>
              <a:rPr lang="en-US" altLang="zh-CN" dirty="0" smtClean="0"/>
              <a:t>GSM</a:t>
            </a:r>
            <a:r>
              <a:rPr lang="zh-CN" altLang="en-US" dirty="0" smtClean="0"/>
              <a:t>移动电话的短消息互联，是国内最为流行功能最强的即时通信（</a:t>
            </a:r>
            <a:r>
              <a:rPr lang="en-US" dirty="0" smtClean="0"/>
              <a:t>IM</a:t>
            </a:r>
            <a:r>
              <a:rPr lang="zh-CN" altLang="en-US" dirty="0" smtClean="0"/>
              <a:t>）软件。</a:t>
            </a:r>
            <a:endParaRPr lang="zh-CN" altLang="en-US" dirty="0"/>
          </a:p>
        </p:txBody>
      </p:sp>
      <p:pic>
        <p:nvPicPr>
          <p:cNvPr id="62465" name="图片 89" descr="点击查看源网页"/>
          <p:cNvPicPr>
            <a:picLocks noChangeAspect="1" noChangeArrowheads="1"/>
          </p:cNvPicPr>
          <p:nvPr/>
        </p:nvPicPr>
        <p:blipFill>
          <a:blip r:embed="rId1"/>
          <a:srcRect/>
          <a:stretch>
            <a:fillRect/>
          </a:stretch>
        </p:blipFill>
        <p:spPr bwMode="auto">
          <a:xfrm>
            <a:off x="342899" y="1643061"/>
            <a:ext cx="4858389" cy="371475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9115426"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任务导入</a:t>
            </a:r>
            <a:r>
              <a:rPr lang="en-US" altLang="zh-CN" sz="2400" b="1" dirty="0" smtClean="0">
                <a:solidFill>
                  <a:schemeClr val="bg1"/>
                </a:solidFill>
              </a:rPr>
              <a:t>】</a:t>
            </a:r>
            <a:endParaRPr lang="zh-CN" altLang="en-US" sz="2400" b="1" dirty="0">
              <a:solidFill>
                <a:schemeClr val="bg1"/>
              </a:solidFill>
            </a:endParaRPr>
          </a:p>
        </p:txBody>
      </p:sp>
      <p:sp>
        <p:nvSpPr>
          <p:cNvPr id="6" name="TextBox 17"/>
          <p:cNvSpPr txBox="1"/>
          <p:nvPr/>
        </p:nvSpPr>
        <p:spPr>
          <a:xfrm>
            <a:off x="2205990" y="609181"/>
            <a:ext cx="3317569" cy="553994"/>
          </a:xfrm>
          <a:prstGeom prst="rect">
            <a:avLst/>
          </a:prstGeom>
          <a:noFill/>
        </p:spPr>
        <p:txBody>
          <a:bodyPr wrap="none" lIns="121917" tIns="60958" rIns="121917" bIns="60958" rtlCol="0">
            <a:spAutoFit/>
          </a:bodyPr>
          <a:lstStyle/>
          <a:p>
            <a:r>
              <a:rPr lang="zh-CN" altLang="en-US" sz="2800" b="1" dirty="0" smtClean="0">
                <a:solidFill>
                  <a:schemeClr val="bg1"/>
                </a:solidFill>
              </a:rPr>
              <a:t>腾讯</a:t>
            </a:r>
            <a:r>
              <a:rPr lang="en-US" sz="2800" b="1" dirty="0" smtClean="0">
                <a:solidFill>
                  <a:schemeClr val="bg1"/>
                </a:solidFill>
              </a:rPr>
              <a:t>QQ</a:t>
            </a:r>
            <a:r>
              <a:rPr lang="zh-CN" altLang="en-US" sz="2800" b="1" dirty="0" smtClean="0">
                <a:solidFill>
                  <a:schemeClr val="bg1"/>
                </a:solidFill>
              </a:rPr>
              <a:t>，即时共享</a:t>
            </a:r>
            <a:endParaRPr lang="zh-CN" altLang="en-US" sz="2800" dirty="0">
              <a:solidFill>
                <a:schemeClr val="bg1"/>
              </a:solidFill>
            </a:endParaRPr>
          </a:p>
        </p:txBody>
      </p:sp>
      <p:sp>
        <p:nvSpPr>
          <p:cNvPr id="1027" name="Rectangle 3"/>
          <p:cNvSpPr>
            <a:spLocks noChangeArrowheads="1"/>
          </p:cNvSpPr>
          <p:nvPr/>
        </p:nvSpPr>
        <p:spPr bwMode="auto">
          <a:xfrm>
            <a:off x="1128713" y="1559643"/>
            <a:ext cx="10758487" cy="2308324"/>
          </a:xfrm>
          <a:prstGeom prst="rect">
            <a:avLst/>
          </a:prstGeom>
          <a:noFill/>
          <a:ln w="28575">
            <a:solidFill>
              <a:schemeClr val="tx1"/>
            </a:solidFill>
            <a:miter lim="800000"/>
          </a:ln>
          <a:effectLst/>
        </p:spPr>
        <p:txBody>
          <a:bodyPr vert="horz" wrap="square" lIns="91440" tIns="45720" rIns="91440" bIns="45720" numCol="1" anchor="ctr" anchorCtr="0" compatLnSpc="1">
            <a:spAutoFit/>
          </a:bodyPr>
          <a:lstStyle/>
          <a:p>
            <a:r>
              <a:rPr lang="zh-CN" altLang="en-US" dirty="0" smtClean="0"/>
              <a:t>     腾讯</a:t>
            </a:r>
            <a:r>
              <a:rPr lang="en-US" dirty="0" smtClean="0"/>
              <a:t>QQ</a:t>
            </a:r>
            <a:r>
              <a:rPr lang="zh-CN" altLang="en-US" dirty="0" smtClean="0"/>
              <a:t>支持在线聊天、即时传送视频、语音和文件等多种多样的功能。同时，</a:t>
            </a:r>
            <a:r>
              <a:rPr lang="en-US" dirty="0" smtClean="0"/>
              <a:t>QQ</a:t>
            </a:r>
            <a:r>
              <a:rPr lang="zh-CN" altLang="en-US" dirty="0" smtClean="0"/>
              <a:t>还可以与移动通讯终端、</a:t>
            </a:r>
            <a:r>
              <a:rPr lang="en-US" dirty="0" smtClean="0"/>
              <a:t>IP</a:t>
            </a:r>
            <a:r>
              <a:rPr lang="zh-CN" altLang="en-US" dirty="0" smtClean="0"/>
              <a:t>电话网、无线寻呼等多种通讯方式相连，使</a:t>
            </a:r>
            <a:r>
              <a:rPr lang="en-US" dirty="0" smtClean="0"/>
              <a:t>QQ</a:t>
            </a:r>
            <a:r>
              <a:rPr lang="zh-CN" altLang="en-US" dirty="0" smtClean="0"/>
              <a:t>不仅仅是单纯意义的网络虚拟呼机，而是一种方便、实用、超高效的即时通信工具。</a:t>
            </a:r>
            <a:r>
              <a:rPr lang="en-US" dirty="0" smtClean="0"/>
              <a:t>QQ</a:t>
            </a:r>
            <a:r>
              <a:rPr lang="zh-CN" altLang="en-US" dirty="0" smtClean="0"/>
              <a:t>可能是现在在中国被使用次数最多的通讯工具。</a:t>
            </a:r>
            <a:r>
              <a:rPr lang="en-US" dirty="0" err="1" smtClean="0"/>
              <a:t>qq</a:t>
            </a:r>
            <a:r>
              <a:rPr lang="zh-CN" altLang="en-US" dirty="0" smtClean="0"/>
              <a:t>状态分为不在线，离线，忙碌，请勿打扰，离开，隐身，在线，</a:t>
            </a:r>
            <a:r>
              <a:rPr lang="en-US" dirty="0" smtClean="0"/>
              <a:t>Q</a:t>
            </a:r>
            <a:r>
              <a:rPr lang="zh-CN" altLang="en-US" dirty="0" smtClean="0"/>
              <a:t>我吧。还可以自己编辑</a:t>
            </a:r>
            <a:r>
              <a:rPr lang="en-US" dirty="0" err="1" smtClean="0"/>
              <a:t>qq</a:t>
            </a:r>
            <a:r>
              <a:rPr lang="zh-CN" altLang="en-US" dirty="0" smtClean="0"/>
              <a:t>状态。</a:t>
            </a:r>
            <a:endParaRPr lang="zh-CN" altLang="en-US" dirty="0" smtClean="0"/>
          </a:p>
          <a:p>
            <a:r>
              <a:rPr lang="en-US" dirty="0" smtClean="0"/>
              <a:t>    2015</a:t>
            </a:r>
            <a:r>
              <a:rPr lang="zh-CN" altLang="en-US" dirty="0" smtClean="0"/>
              <a:t>年，</a:t>
            </a:r>
            <a:r>
              <a:rPr lang="en-US" dirty="0" smtClean="0"/>
              <a:t>QQ</a:t>
            </a:r>
            <a:r>
              <a:rPr lang="zh-CN" altLang="en-US" dirty="0" smtClean="0"/>
              <a:t>继续为用户创造良好的通讯体验！其标志是一只戴着红色围巾的小企鹅。</a:t>
            </a:r>
            <a:r>
              <a:rPr lang="en-US" dirty="0" smtClean="0"/>
              <a:t>2015</a:t>
            </a:r>
            <a:r>
              <a:rPr lang="zh-CN" altLang="en-US" dirty="0" smtClean="0"/>
              <a:t>年</a:t>
            </a:r>
            <a:r>
              <a:rPr lang="en-US" dirty="0" smtClean="0"/>
              <a:t>04</a:t>
            </a:r>
            <a:r>
              <a:rPr lang="zh-CN" altLang="en-US" dirty="0" smtClean="0"/>
              <a:t>月</a:t>
            </a:r>
            <a:r>
              <a:rPr lang="en-US" dirty="0" smtClean="0"/>
              <a:t>16</a:t>
            </a:r>
            <a:r>
              <a:rPr lang="zh-CN" altLang="en-US" dirty="0" smtClean="0"/>
              <a:t>日</a:t>
            </a:r>
            <a:r>
              <a:rPr lang="en-US" dirty="0" smtClean="0"/>
              <a:t>QQ7.1</a:t>
            </a:r>
            <a:r>
              <a:rPr lang="zh-CN" altLang="en-US" dirty="0" smtClean="0"/>
              <a:t>发布，其合理的设计、良好的应用、强大的功能、稳定高效的系统运行，赢得了用户的青睐。</a:t>
            </a:r>
            <a:endParaRPr lang="zh-CN" altLang="en-US" dirty="0" smtClean="0"/>
          </a:p>
          <a:p>
            <a:endParaRPr lang="en-US" altLang="zh-CN" dirty="0" smtClean="0"/>
          </a:p>
          <a:p>
            <a:pPr algn="r"/>
            <a:r>
              <a:rPr lang="zh-CN" altLang="en-US" dirty="0" smtClean="0"/>
              <a:t>资料来源：百度百科</a:t>
            </a:r>
            <a:endParaRPr lang="zh-CN" alt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9115426"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任务导入</a:t>
            </a:r>
            <a:r>
              <a:rPr lang="en-US" altLang="zh-CN" sz="2400" b="1" dirty="0" smtClean="0">
                <a:solidFill>
                  <a:schemeClr val="bg1"/>
                </a:solidFill>
              </a:rPr>
              <a:t>】</a:t>
            </a:r>
            <a:endParaRPr lang="zh-CN" altLang="en-US" sz="2400" b="1" dirty="0">
              <a:solidFill>
                <a:schemeClr val="bg1"/>
              </a:solidFill>
            </a:endParaRPr>
          </a:p>
        </p:txBody>
      </p:sp>
      <p:sp>
        <p:nvSpPr>
          <p:cNvPr id="6" name="TextBox 17"/>
          <p:cNvSpPr txBox="1"/>
          <p:nvPr/>
        </p:nvSpPr>
        <p:spPr>
          <a:xfrm>
            <a:off x="2205990" y="609181"/>
            <a:ext cx="3836942" cy="553994"/>
          </a:xfrm>
          <a:prstGeom prst="rect">
            <a:avLst/>
          </a:prstGeom>
          <a:noFill/>
        </p:spPr>
        <p:txBody>
          <a:bodyPr wrap="none" lIns="121917" tIns="60958" rIns="121917" bIns="60958" rtlCol="0">
            <a:spAutoFit/>
          </a:bodyPr>
          <a:lstStyle/>
          <a:p>
            <a:r>
              <a:rPr lang="zh-CN" altLang="en-US" sz="2800" b="1" dirty="0" smtClean="0">
                <a:solidFill>
                  <a:schemeClr val="bg1"/>
                </a:solidFill>
              </a:rPr>
              <a:t>麦包包破茧成蝶快字诀</a:t>
            </a:r>
            <a:endParaRPr lang="zh-CN" altLang="en-US" sz="2800" dirty="0">
              <a:solidFill>
                <a:schemeClr val="bg1"/>
              </a:solidFill>
            </a:endParaRPr>
          </a:p>
        </p:txBody>
      </p:sp>
      <p:sp>
        <p:nvSpPr>
          <p:cNvPr id="1027" name="Rectangle 3"/>
          <p:cNvSpPr>
            <a:spLocks noChangeArrowheads="1"/>
          </p:cNvSpPr>
          <p:nvPr/>
        </p:nvSpPr>
        <p:spPr bwMode="auto">
          <a:xfrm>
            <a:off x="5572125" y="1559643"/>
            <a:ext cx="6315075" cy="4801314"/>
          </a:xfrm>
          <a:prstGeom prst="rect">
            <a:avLst/>
          </a:prstGeom>
          <a:noFill/>
          <a:ln w="28575">
            <a:solidFill>
              <a:schemeClr val="tx1"/>
            </a:solidFill>
            <a:miter lim="800000"/>
          </a:ln>
          <a:effectLst/>
        </p:spPr>
        <p:txBody>
          <a:bodyPr vert="horz" wrap="square" lIns="91440" tIns="45720" rIns="91440" bIns="45720" numCol="1" anchor="ctr" anchorCtr="0" compatLnSpc="1">
            <a:spAutoFit/>
          </a:bodyPr>
          <a:lstStyle/>
          <a:p>
            <a:r>
              <a:rPr lang="zh-CN" altLang="en-US" dirty="0" smtClean="0"/>
              <a:t>麦包包前身是一家专做箱包贴牌生产的企业，随着贴牌毛利率的下降和同质化竞争的加剧，企业于</a:t>
            </a:r>
            <a:r>
              <a:rPr lang="en-US" dirty="0" smtClean="0"/>
              <a:t>2007</a:t>
            </a:r>
            <a:r>
              <a:rPr lang="zh-CN" altLang="en-US" dirty="0" smtClean="0"/>
              <a:t>年开始由</a:t>
            </a:r>
            <a:r>
              <a:rPr lang="en-US" dirty="0" smtClean="0"/>
              <a:t>OEM</a:t>
            </a:r>
            <a:r>
              <a:rPr lang="zh-CN" altLang="en-US" dirty="0" smtClean="0"/>
              <a:t>企业向品牌企业转型。然而，麦包包的品牌之路并不平坦，起初除了建立自己的</a:t>
            </a:r>
            <a:r>
              <a:rPr lang="en-US" dirty="0" smtClean="0"/>
              <a:t>B2C</a:t>
            </a:r>
            <a:r>
              <a:rPr lang="zh-CN" altLang="en-US" dirty="0" smtClean="0"/>
              <a:t>网站外，麦包包还以加盟的形式在全国开设了</a:t>
            </a:r>
            <a:r>
              <a:rPr lang="en-US" dirty="0" smtClean="0"/>
              <a:t>60</a:t>
            </a:r>
            <a:r>
              <a:rPr lang="zh-CN" altLang="en-US" dirty="0" smtClean="0"/>
              <a:t>家连锁店，采取线上线下相结合的方式。但实体店的投入产出比大为失衡，此时的麦包包迅速转变商业思维，从这种过“重”的实体模式向越来越“轻”的线上转移，将战略眼光投向当时占有网购</a:t>
            </a:r>
            <a:r>
              <a:rPr lang="en-US" dirty="0" smtClean="0"/>
              <a:t>80%</a:t>
            </a:r>
            <a:r>
              <a:rPr lang="zh-CN" altLang="en-US" dirty="0" smtClean="0"/>
              <a:t>市场份额的淘宝网。麦包包迈出的这一步，让其成功躲过了品牌创立初期被互联网淹没的浩劫。借助淘宝，麦包包凭借质优价廉的商品和优质的服务，短时间内积累了较高的人气和万级数量的购买用户，达到数千万甚至上亿的销售规模。（麦包包广告见图</a:t>
            </a:r>
            <a:r>
              <a:rPr lang="en-US" dirty="0" smtClean="0"/>
              <a:t>7-1</a:t>
            </a:r>
            <a:r>
              <a:rPr lang="zh-CN" altLang="en-US" dirty="0" smtClean="0"/>
              <a:t>）随着“魔方包”的成功运营，麦包包品牌在淘宝上迅速走红，成为“淘品牌”大家庭中的一员。但麦包包并没有止步于“淘品牌”，它进一步发挥淘宝网信息受众面广的优势，将自己的独立</a:t>
            </a:r>
            <a:r>
              <a:rPr lang="en-US" dirty="0" smtClean="0"/>
              <a:t>B2C</a:t>
            </a:r>
            <a:r>
              <a:rPr lang="zh-CN" altLang="en-US" dirty="0" smtClean="0"/>
              <a:t>平台和品牌通过淘宝双双推向市场，借船出海、成功“出淘”，成为中国最大的箱包</a:t>
            </a:r>
            <a:r>
              <a:rPr lang="en-US" dirty="0" smtClean="0"/>
              <a:t>B2C</a:t>
            </a:r>
            <a:r>
              <a:rPr lang="zh-CN" altLang="en-US" dirty="0" smtClean="0"/>
              <a:t>公司。</a:t>
            </a:r>
            <a:endParaRPr lang="zh-CN" altLang="en-US" dirty="0"/>
          </a:p>
        </p:txBody>
      </p:sp>
      <p:pic>
        <p:nvPicPr>
          <p:cNvPr id="1026" name="图片 124"/>
          <p:cNvPicPr>
            <a:picLocks noChangeAspect="1" noChangeArrowheads="1"/>
          </p:cNvPicPr>
          <p:nvPr/>
        </p:nvPicPr>
        <p:blipFill>
          <a:blip r:embed="rId1"/>
          <a:srcRect t="11107" b="6783"/>
          <a:stretch>
            <a:fillRect/>
          </a:stretch>
        </p:blipFill>
        <p:spPr bwMode="auto">
          <a:xfrm>
            <a:off x="1" y="1543051"/>
            <a:ext cx="5314950" cy="49006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8772526"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52285" y="282825"/>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智慧引言</a:t>
            </a:r>
            <a:r>
              <a:rPr lang="en-US" altLang="zh-CN" sz="2400" b="1" dirty="0" smtClean="0">
                <a:solidFill>
                  <a:schemeClr val="bg1"/>
                </a:solidFill>
              </a:rPr>
              <a:t>】</a:t>
            </a:r>
            <a:endParaRPr lang="zh-CN" altLang="en-US" sz="2400" b="1" dirty="0">
              <a:solidFill>
                <a:schemeClr val="bg1"/>
              </a:solidFill>
            </a:endParaRPr>
          </a:p>
        </p:txBody>
      </p:sp>
      <p:sp>
        <p:nvSpPr>
          <p:cNvPr id="9" name="矩形 8"/>
          <p:cNvSpPr/>
          <p:nvPr/>
        </p:nvSpPr>
        <p:spPr>
          <a:xfrm>
            <a:off x="814388" y="1703338"/>
            <a:ext cx="10101262" cy="3269100"/>
          </a:xfrm>
          <a:prstGeom prst="rect">
            <a:avLst/>
          </a:prstGeom>
          <a:ln w="57150">
            <a:solidFill>
              <a:srgbClr val="FF9900"/>
            </a:solidFill>
            <a:prstDash val="sysDot"/>
          </a:ln>
        </p:spPr>
        <p:txBody>
          <a:bodyPr wrap="square">
            <a:spAutoFit/>
          </a:bodyPr>
          <a:lstStyle/>
          <a:p>
            <a:pPr>
              <a:lnSpc>
                <a:spcPct val="150000"/>
              </a:lnSpc>
            </a:pPr>
            <a:r>
              <a:rPr lang="zh-CN" altLang="en-US" sz="2000" b="1" dirty="0" smtClean="0">
                <a:solidFill>
                  <a:srgbClr val="1F487C"/>
                </a:solidFill>
                <a:latin typeface="+mn-ea"/>
              </a:rPr>
              <a:t>       网络的飞速发展带动了传统通讯工具的快速转变，以往老式的通讯方式已经不能满足网络市场的需求，即时通讯工具的诞生改变了人们相互交流的方式方法，即使远隔重洋，只需简单的一个软件就可以畅所欲言。随着国内即时通讯市场的蓬勃发展，</a:t>
            </a:r>
            <a:r>
              <a:rPr lang="en-US" sz="2000" b="1" dirty="0" smtClean="0">
                <a:solidFill>
                  <a:srgbClr val="1F487C"/>
                </a:solidFill>
                <a:latin typeface="+mn-ea"/>
              </a:rPr>
              <a:t>IM</a:t>
            </a:r>
            <a:r>
              <a:rPr lang="zh-CN" altLang="en-US" sz="2000" b="1" dirty="0" smtClean="0">
                <a:solidFill>
                  <a:srgbClr val="1F487C"/>
                </a:solidFill>
                <a:latin typeface="+mn-ea"/>
              </a:rPr>
              <a:t>已经为各行业门户网站和企事业单位提供“一站式”定制解决方案，打造稳定，安全，高效，可扩展的客户沟通平台，在用户使用习惯的设计上接近或兼容</a:t>
            </a:r>
            <a:r>
              <a:rPr lang="en-US" sz="2000" b="1" dirty="0" smtClean="0">
                <a:solidFill>
                  <a:srgbClr val="1F487C"/>
                </a:solidFill>
                <a:latin typeface="+mn-ea"/>
              </a:rPr>
              <a:t>MSN</a:t>
            </a:r>
            <a:r>
              <a:rPr lang="zh-CN" altLang="en-US" sz="2000" b="1" dirty="0" smtClean="0">
                <a:solidFill>
                  <a:srgbClr val="1F487C"/>
                </a:solidFill>
                <a:latin typeface="+mn-ea"/>
              </a:rPr>
              <a:t>、</a:t>
            </a:r>
            <a:r>
              <a:rPr lang="en-US" sz="2000" b="1" dirty="0" smtClean="0">
                <a:solidFill>
                  <a:srgbClr val="1F487C"/>
                </a:solidFill>
                <a:latin typeface="+mn-ea"/>
              </a:rPr>
              <a:t>TM</a:t>
            </a:r>
            <a:r>
              <a:rPr lang="zh-CN" altLang="en-US" sz="2000" b="1" dirty="0" smtClean="0">
                <a:solidFill>
                  <a:srgbClr val="1F487C"/>
                </a:solidFill>
                <a:latin typeface="+mn-ea"/>
              </a:rPr>
              <a:t>、贸易通和淘宝旺旺等，还可以为会员提供优质的个性化定制服务。所以我们要熟悉和掌握即时通讯工具的推广方式，学会运用即时通讯的推广技巧。</a:t>
            </a:r>
            <a:endParaRPr lang="zh-CN" altLang="en-US" sz="2400" b="1" dirty="0">
              <a:solidFill>
                <a:srgbClr val="1F487C"/>
              </a:solidFill>
              <a:latin typeface="+mn-ea"/>
            </a:endParaRP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8672513"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学习指南</a:t>
            </a:r>
            <a:r>
              <a:rPr lang="en-US" altLang="zh-CN" sz="2400" b="1" dirty="0" smtClean="0">
                <a:solidFill>
                  <a:schemeClr val="bg1"/>
                </a:solidFill>
              </a:rPr>
              <a:t>】</a:t>
            </a:r>
            <a:endParaRPr lang="zh-CN" altLang="en-US" sz="2400" b="1" dirty="0">
              <a:solidFill>
                <a:schemeClr val="bg1"/>
              </a:solidFill>
            </a:endParaRPr>
          </a:p>
        </p:txBody>
      </p:sp>
      <p:sp>
        <p:nvSpPr>
          <p:cNvPr id="6" name="TextBox 17"/>
          <p:cNvSpPr txBox="1"/>
          <p:nvPr/>
        </p:nvSpPr>
        <p:spPr>
          <a:xfrm>
            <a:off x="2205990" y="609181"/>
            <a:ext cx="5781385" cy="553994"/>
          </a:xfrm>
          <a:prstGeom prst="rect">
            <a:avLst/>
          </a:prstGeom>
          <a:noFill/>
        </p:spPr>
        <p:txBody>
          <a:bodyPr wrap="none" lIns="121917" tIns="60958" rIns="121917" bIns="60958" rtlCol="0">
            <a:spAutoFit/>
          </a:bodyPr>
          <a:lstStyle/>
          <a:p>
            <a:r>
              <a:rPr lang="zh-CN" altLang="en-US" sz="2800" b="1" dirty="0" smtClean="0">
                <a:solidFill>
                  <a:srgbClr val="FF9900"/>
                </a:solidFill>
              </a:rPr>
              <a:t>任务</a:t>
            </a:r>
            <a:r>
              <a:rPr lang="en-US" sz="2800" b="1" dirty="0" smtClean="0">
                <a:solidFill>
                  <a:srgbClr val="FF9900"/>
                </a:solidFill>
                <a:latin typeface="+mn-ea"/>
              </a:rPr>
              <a:t>7.5   </a:t>
            </a:r>
            <a:r>
              <a:rPr lang="zh-CN" altLang="en-US" sz="2800" b="1" dirty="0" smtClean="0">
                <a:solidFill>
                  <a:srgbClr val="FF9900"/>
                </a:solidFill>
                <a:latin typeface="+mn-ea"/>
              </a:rPr>
              <a:t>企业网络推广方案的制定</a:t>
            </a:r>
            <a:endParaRPr lang="zh-CN" altLang="en-US" sz="2800" b="1" dirty="0">
              <a:solidFill>
                <a:srgbClr val="FF9900"/>
              </a:solidFill>
              <a:latin typeface="+mn-ea"/>
            </a:endParaRPr>
          </a:p>
        </p:txBody>
      </p:sp>
      <p:sp>
        <p:nvSpPr>
          <p:cNvPr id="9" name="矩形 8"/>
          <p:cNvSpPr/>
          <p:nvPr/>
        </p:nvSpPr>
        <p:spPr>
          <a:xfrm>
            <a:off x="2553840" y="2139280"/>
            <a:ext cx="1896240" cy="271712"/>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smtClean="0">
                <a:latin typeface="+mj-ea"/>
                <a:ea typeface="+mj-ea"/>
              </a:rPr>
              <a:t>7.5.1</a:t>
            </a:r>
            <a:endParaRPr lang="zh-CN" altLang="en-US" sz="2400" b="1" dirty="0">
              <a:latin typeface="+mj-ea"/>
              <a:ea typeface="+mj-ea"/>
            </a:endParaRPr>
          </a:p>
        </p:txBody>
      </p:sp>
      <p:sp>
        <p:nvSpPr>
          <p:cNvPr id="12" name="矩形 11"/>
          <p:cNvSpPr/>
          <p:nvPr/>
        </p:nvSpPr>
        <p:spPr>
          <a:xfrm>
            <a:off x="6347884" y="2139280"/>
            <a:ext cx="1045712" cy="1045712"/>
          </a:xfrm>
          <a:prstGeom prst="rect">
            <a:avLst/>
          </a:pr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1488225" y="2139280"/>
            <a:ext cx="1045712" cy="1045712"/>
          </a:xfrm>
          <a:prstGeom prst="rect">
            <a:avLst/>
          </a:pr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 name="组合 13"/>
          <p:cNvGrpSpPr/>
          <p:nvPr/>
        </p:nvGrpSpPr>
        <p:grpSpPr>
          <a:xfrm>
            <a:off x="1717026" y="2297486"/>
            <a:ext cx="608013" cy="676275"/>
            <a:chOff x="6735763" y="10544176"/>
            <a:chExt cx="608013" cy="676275"/>
          </a:xfrm>
          <a:solidFill>
            <a:schemeClr val="bg1"/>
          </a:solidFill>
        </p:grpSpPr>
        <p:sp>
          <p:nvSpPr>
            <p:cNvPr id="15" name="Freeform 1008"/>
            <p:cNvSpPr/>
            <p:nvPr/>
          </p:nvSpPr>
          <p:spPr bwMode="auto">
            <a:xfrm>
              <a:off x="6735763" y="10544176"/>
              <a:ext cx="608013" cy="153988"/>
            </a:xfrm>
            <a:custGeom>
              <a:avLst/>
              <a:gdLst>
                <a:gd name="T0" fmla="*/ 0 w 383"/>
                <a:gd name="T1" fmla="*/ 97 h 97"/>
                <a:gd name="T2" fmla="*/ 383 w 383"/>
                <a:gd name="T3" fmla="*/ 97 h 97"/>
                <a:gd name="T4" fmla="*/ 192 w 383"/>
                <a:gd name="T5" fmla="*/ 0 h 97"/>
                <a:gd name="T6" fmla="*/ 0 w 383"/>
                <a:gd name="T7" fmla="*/ 97 h 97"/>
              </a:gdLst>
              <a:ahLst/>
              <a:cxnLst>
                <a:cxn ang="0">
                  <a:pos x="T0" y="T1"/>
                </a:cxn>
                <a:cxn ang="0">
                  <a:pos x="T2" y="T3"/>
                </a:cxn>
                <a:cxn ang="0">
                  <a:pos x="T4" y="T5"/>
                </a:cxn>
                <a:cxn ang="0">
                  <a:pos x="T6" y="T7"/>
                </a:cxn>
              </a:cxnLst>
              <a:rect l="0" t="0" r="r" b="b"/>
              <a:pathLst>
                <a:path w="383" h="97">
                  <a:moveTo>
                    <a:pt x="0" y="97"/>
                  </a:moveTo>
                  <a:lnTo>
                    <a:pt x="383" y="97"/>
                  </a:lnTo>
                  <a:lnTo>
                    <a:pt x="192" y="0"/>
                  </a:lnTo>
                  <a:lnTo>
                    <a:pt x="0" y="9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16" name="Rectangle 1010"/>
            <p:cNvSpPr>
              <a:spLocks noChangeArrowheads="1"/>
            </p:cNvSpPr>
            <p:nvPr/>
          </p:nvSpPr>
          <p:spPr bwMode="auto">
            <a:xfrm>
              <a:off x="6777039" y="10750551"/>
              <a:ext cx="98425" cy="2857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dirty="0"/>
            </a:p>
          </p:txBody>
        </p:sp>
        <p:sp>
          <p:nvSpPr>
            <p:cNvPr id="17" name="Rectangle 1011"/>
            <p:cNvSpPr>
              <a:spLocks noChangeArrowheads="1"/>
            </p:cNvSpPr>
            <p:nvPr/>
          </p:nvSpPr>
          <p:spPr bwMode="auto">
            <a:xfrm>
              <a:off x="6983414" y="10750551"/>
              <a:ext cx="98425" cy="2857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dirty="0"/>
            </a:p>
          </p:txBody>
        </p:sp>
        <p:sp>
          <p:nvSpPr>
            <p:cNvPr id="18" name="Rectangle 1012"/>
            <p:cNvSpPr>
              <a:spLocks noChangeArrowheads="1"/>
            </p:cNvSpPr>
            <p:nvPr/>
          </p:nvSpPr>
          <p:spPr bwMode="auto">
            <a:xfrm>
              <a:off x="7189789" y="10750551"/>
              <a:ext cx="98425" cy="2857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dirty="0"/>
            </a:p>
          </p:txBody>
        </p:sp>
        <p:sp>
          <p:nvSpPr>
            <p:cNvPr id="19" name="Freeform 1013"/>
            <p:cNvSpPr/>
            <p:nvPr/>
          </p:nvSpPr>
          <p:spPr bwMode="auto">
            <a:xfrm>
              <a:off x="6740526" y="11080751"/>
              <a:ext cx="187325" cy="87313"/>
            </a:xfrm>
            <a:custGeom>
              <a:avLst/>
              <a:gdLst>
                <a:gd name="T0" fmla="*/ 50 w 50"/>
                <a:gd name="T1" fmla="*/ 6 h 23"/>
                <a:gd name="T2" fmla="*/ 44 w 50"/>
                <a:gd name="T3" fmla="*/ 0 h 23"/>
                <a:gd name="T4" fmla="*/ 6 w 50"/>
                <a:gd name="T5" fmla="*/ 0 h 23"/>
                <a:gd name="T6" fmla="*/ 0 w 50"/>
                <a:gd name="T7" fmla="*/ 6 h 23"/>
                <a:gd name="T8" fmla="*/ 0 w 50"/>
                <a:gd name="T9" fmla="*/ 17 h 23"/>
                <a:gd name="T10" fmla="*/ 6 w 50"/>
                <a:gd name="T11" fmla="*/ 23 h 23"/>
                <a:gd name="T12" fmla="*/ 44 w 50"/>
                <a:gd name="T13" fmla="*/ 23 h 23"/>
                <a:gd name="T14" fmla="*/ 50 w 50"/>
                <a:gd name="T15" fmla="*/ 17 h 23"/>
                <a:gd name="T16" fmla="*/ 50 w 50"/>
                <a:gd name="T17" fmla="*/ 6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23">
                  <a:moveTo>
                    <a:pt x="50" y="6"/>
                  </a:moveTo>
                  <a:cubicBezTo>
                    <a:pt x="50" y="3"/>
                    <a:pt x="47" y="0"/>
                    <a:pt x="44" y="0"/>
                  </a:cubicBezTo>
                  <a:cubicBezTo>
                    <a:pt x="6" y="0"/>
                    <a:pt x="6" y="0"/>
                    <a:pt x="6" y="0"/>
                  </a:cubicBezTo>
                  <a:cubicBezTo>
                    <a:pt x="3" y="0"/>
                    <a:pt x="0" y="3"/>
                    <a:pt x="0" y="6"/>
                  </a:cubicBezTo>
                  <a:cubicBezTo>
                    <a:pt x="0" y="17"/>
                    <a:pt x="0" y="17"/>
                    <a:pt x="0" y="17"/>
                  </a:cubicBezTo>
                  <a:cubicBezTo>
                    <a:pt x="0" y="20"/>
                    <a:pt x="3" y="23"/>
                    <a:pt x="6" y="23"/>
                  </a:cubicBezTo>
                  <a:cubicBezTo>
                    <a:pt x="44" y="23"/>
                    <a:pt x="44" y="23"/>
                    <a:pt x="44" y="23"/>
                  </a:cubicBezTo>
                  <a:cubicBezTo>
                    <a:pt x="47" y="23"/>
                    <a:pt x="50" y="20"/>
                    <a:pt x="50" y="17"/>
                  </a:cubicBezTo>
                  <a:lnTo>
                    <a:pt x="50" y="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20" name="Freeform 1014"/>
            <p:cNvSpPr/>
            <p:nvPr/>
          </p:nvSpPr>
          <p:spPr bwMode="auto">
            <a:xfrm>
              <a:off x="7148514" y="11080751"/>
              <a:ext cx="187325" cy="87313"/>
            </a:xfrm>
            <a:custGeom>
              <a:avLst/>
              <a:gdLst>
                <a:gd name="T0" fmla="*/ 50 w 50"/>
                <a:gd name="T1" fmla="*/ 6 h 23"/>
                <a:gd name="T2" fmla="*/ 44 w 50"/>
                <a:gd name="T3" fmla="*/ 0 h 23"/>
                <a:gd name="T4" fmla="*/ 6 w 50"/>
                <a:gd name="T5" fmla="*/ 0 h 23"/>
                <a:gd name="T6" fmla="*/ 0 w 50"/>
                <a:gd name="T7" fmla="*/ 6 h 23"/>
                <a:gd name="T8" fmla="*/ 0 w 50"/>
                <a:gd name="T9" fmla="*/ 17 h 23"/>
                <a:gd name="T10" fmla="*/ 6 w 50"/>
                <a:gd name="T11" fmla="*/ 23 h 23"/>
                <a:gd name="T12" fmla="*/ 44 w 50"/>
                <a:gd name="T13" fmla="*/ 23 h 23"/>
                <a:gd name="T14" fmla="*/ 50 w 50"/>
                <a:gd name="T15" fmla="*/ 17 h 23"/>
                <a:gd name="T16" fmla="*/ 50 w 50"/>
                <a:gd name="T17" fmla="*/ 6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23">
                  <a:moveTo>
                    <a:pt x="50" y="6"/>
                  </a:moveTo>
                  <a:cubicBezTo>
                    <a:pt x="50" y="3"/>
                    <a:pt x="47" y="0"/>
                    <a:pt x="44" y="0"/>
                  </a:cubicBezTo>
                  <a:cubicBezTo>
                    <a:pt x="6" y="0"/>
                    <a:pt x="6" y="0"/>
                    <a:pt x="6" y="0"/>
                  </a:cubicBezTo>
                  <a:cubicBezTo>
                    <a:pt x="2" y="0"/>
                    <a:pt x="0" y="3"/>
                    <a:pt x="0" y="6"/>
                  </a:cubicBezTo>
                  <a:cubicBezTo>
                    <a:pt x="0" y="17"/>
                    <a:pt x="0" y="17"/>
                    <a:pt x="0" y="17"/>
                  </a:cubicBezTo>
                  <a:cubicBezTo>
                    <a:pt x="0" y="20"/>
                    <a:pt x="2" y="23"/>
                    <a:pt x="6" y="23"/>
                  </a:cubicBezTo>
                  <a:cubicBezTo>
                    <a:pt x="44" y="23"/>
                    <a:pt x="44" y="23"/>
                    <a:pt x="44" y="23"/>
                  </a:cubicBezTo>
                  <a:cubicBezTo>
                    <a:pt x="47" y="23"/>
                    <a:pt x="50" y="20"/>
                    <a:pt x="50" y="17"/>
                  </a:cubicBezTo>
                  <a:lnTo>
                    <a:pt x="50" y="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21" name="Freeform 1015"/>
            <p:cNvSpPr/>
            <p:nvPr/>
          </p:nvSpPr>
          <p:spPr bwMode="auto">
            <a:xfrm>
              <a:off x="6950075" y="11080751"/>
              <a:ext cx="173038" cy="19050"/>
            </a:xfrm>
            <a:custGeom>
              <a:avLst/>
              <a:gdLst>
                <a:gd name="T0" fmla="*/ 46 w 46"/>
                <a:gd name="T1" fmla="*/ 3 h 5"/>
                <a:gd name="T2" fmla="*/ 42 w 46"/>
                <a:gd name="T3" fmla="*/ 0 h 5"/>
                <a:gd name="T4" fmla="*/ 3 w 46"/>
                <a:gd name="T5" fmla="*/ 0 h 5"/>
                <a:gd name="T6" fmla="*/ 0 w 46"/>
                <a:gd name="T7" fmla="*/ 3 h 5"/>
                <a:gd name="T8" fmla="*/ 0 w 46"/>
                <a:gd name="T9" fmla="*/ 3 h 5"/>
                <a:gd name="T10" fmla="*/ 3 w 46"/>
                <a:gd name="T11" fmla="*/ 5 h 5"/>
                <a:gd name="T12" fmla="*/ 42 w 46"/>
                <a:gd name="T13" fmla="*/ 5 h 5"/>
                <a:gd name="T14" fmla="*/ 46 w 46"/>
                <a:gd name="T15" fmla="*/ 3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 h="5">
                  <a:moveTo>
                    <a:pt x="46" y="3"/>
                  </a:moveTo>
                  <a:cubicBezTo>
                    <a:pt x="46" y="1"/>
                    <a:pt x="45" y="0"/>
                    <a:pt x="42" y="0"/>
                  </a:cubicBezTo>
                  <a:cubicBezTo>
                    <a:pt x="3" y="0"/>
                    <a:pt x="3" y="0"/>
                    <a:pt x="3" y="0"/>
                  </a:cubicBezTo>
                  <a:cubicBezTo>
                    <a:pt x="1" y="0"/>
                    <a:pt x="0" y="1"/>
                    <a:pt x="0" y="3"/>
                  </a:cubicBezTo>
                  <a:cubicBezTo>
                    <a:pt x="0" y="3"/>
                    <a:pt x="0" y="3"/>
                    <a:pt x="0" y="3"/>
                  </a:cubicBezTo>
                  <a:cubicBezTo>
                    <a:pt x="0" y="4"/>
                    <a:pt x="1" y="5"/>
                    <a:pt x="3" y="5"/>
                  </a:cubicBezTo>
                  <a:cubicBezTo>
                    <a:pt x="42" y="5"/>
                    <a:pt x="42" y="5"/>
                    <a:pt x="42" y="5"/>
                  </a:cubicBezTo>
                  <a:cubicBezTo>
                    <a:pt x="45" y="5"/>
                    <a:pt x="46" y="4"/>
                    <a:pt x="4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22" name="Freeform 1016"/>
            <p:cNvSpPr/>
            <p:nvPr/>
          </p:nvSpPr>
          <p:spPr bwMode="auto">
            <a:xfrm>
              <a:off x="6950075" y="11141076"/>
              <a:ext cx="173038" cy="19050"/>
            </a:xfrm>
            <a:custGeom>
              <a:avLst/>
              <a:gdLst>
                <a:gd name="T0" fmla="*/ 46 w 46"/>
                <a:gd name="T1" fmla="*/ 3 h 5"/>
                <a:gd name="T2" fmla="*/ 42 w 46"/>
                <a:gd name="T3" fmla="*/ 0 h 5"/>
                <a:gd name="T4" fmla="*/ 3 w 46"/>
                <a:gd name="T5" fmla="*/ 0 h 5"/>
                <a:gd name="T6" fmla="*/ 0 w 46"/>
                <a:gd name="T7" fmla="*/ 3 h 5"/>
                <a:gd name="T8" fmla="*/ 0 w 46"/>
                <a:gd name="T9" fmla="*/ 3 h 5"/>
                <a:gd name="T10" fmla="*/ 3 w 46"/>
                <a:gd name="T11" fmla="*/ 5 h 5"/>
                <a:gd name="T12" fmla="*/ 42 w 46"/>
                <a:gd name="T13" fmla="*/ 5 h 5"/>
                <a:gd name="T14" fmla="*/ 46 w 46"/>
                <a:gd name="T15" fmla="*/ 3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 h="5">
                  <a:moveTo>
                    <a:pt x="46" y="3"/>
                  </a:moveTo>
                  <a:cubicBezTo>
                    <a:pt x="46" y="1"/>
                    <a:pt x="45" y="0"/>
                    <a:pt x="42" y="0"/>
                  </a:cubicBezTo>
                  <a:cubicBezTo>
                    <a:pt x="3" y="0"/>
                    <a:pt x="3" y="0"/>
                    <a:pt x="3" y="0"/>
                  </a:cubicBezTo>
                  <a:cubicBezTo>
                    <a:pt x="1" y="0"/>
                    <a:pt x="0" y="1"/>
                    <a:pt x="0" y="3"/>
                  </a:cubicBezTo>
                  <a:cubicBezTo>
                    <a:pt x="0" y="3"/>
                    <a:pt x="0" y="3"/>
                    <a:pt x="0" y="3"/>
                  </a:cubicBezTo>
                  <a:cubicBezTo>
                    <a:pt x="0" y="4"/>
                    <a:pt x="1" y="5"/>
                    <a:pt x="3" y="5"/>
                  </a:cubicBezTo>
                  <a:cubicBezTo>
                    <a:pt x="42" y="5"/>
                    <a:pt x="42" y="5"/>
                    <a:pt x="42" y="5"/>
                  </a:cubicBezTo>
                  <a:cubicBezTo>
                    <a:pt x="45" y="5"/>
                    <a:pt x="46" y="4"/>
                    <a:pt x="4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23" name="Freeform 1017"/>
            <p:cNvSpPr/>
            <p:nvPr/>
          </p:nvSpPr>
          <p:spPr bwMode="auto">
            <a:xfrm>
              <a:off x="6950075" y="11201401"/>
              <a:ext cx="173038" cy="19050"/>
            </a:xfrm>
            <a:custGeom>
              <a:avLst/>
              <a:gdLst>
                <a:gd name="T0" fmla="*/ 46 w 46"/>
                <a:gd name="T1" fmla="*/ 3 h 5"/>
                <a:gd name="T2" fmla="*/ 42 w 46"/>
                <a:gd name="T3" fmla="*/ 0 h 5"/>
                <a:gd name="T4" fmla="*/ 3 w 46"/>
                <a:gd name="T5" fmla="*/ 0 h 5"/>
                <a:gd name="T6" fmla="*/ 0 w 46"/>
                <a:gd name="T7" fmla="*/ 3 h 5"/>
                <a:gd name="T8" fmla="*/ 0 w 46"/>
                <a:gd name="T9" fmla="*/ 3 h 5"/>
                <a:gd name="T10" fmla="*/ 3 w 46"/>
                <a:gd name="T11" fmla="*/ 5 h 5"/>
                <a:gd name="T12" fmla="*/ 42 w 46"/>
                <a:gd name="T13" fmla="*/ 5 h 5"/>
                <a:gd name="T14" fmla="*/ 46 w 46"/>
                <a:gd name="T15" fmla="*/ 3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 h="5">
                  <a:moveTo>
                    <a:pt x="46" y="3"/>
                  </a:moveTo>
                  <a:cubicBezTo>
                    <a:pt x="46" y="1"/>
                    <a:pt x="45" y="0"/>
                    <a:pt x="42" y="0"/>
                  </a:cubicBezTo>
                  <a:cubicBezTo>
                    <a:pt x="3" y="0"/>
                    <a:pt x="3" y="0"/>
                    <a:pt x="3" y="0"/>
                  </a:cubicBezTo>
                  <a:cubicBezTo>
                    <a:pt x="1" y="0"/>
                    <a:pt x="0" y="1"/>
                    <a:pt x="0" y="3"/>
                  </a:cubicBezTo>
                  <a:cubicBezTo>
                    <a:pt x="0" y="3"/>
                    <a:pt x="0" y="3"/>
                    <a:pt x="0" y="3"/>
                  </a:cubicBezTo>
                  <a:cubicBezTo>
                    <a:pt x="0" y="4"/>
                    <a:pt x="1" y="5"/>
                    <a:pt x="3" y="5"/>
                  </a:cubicBezTo>
                  <a:cubicBezTo>
                    <a:pt x="42" y="5"/>
                    <a:pt x="42" y="5"/>
                    <a:pt x="42" y="5"/>
                  </a:cubicBezTo>
                  <a:cubicBezTo>
                    <a:pt x="45" y="5"/>
                    <a:pt x="46" y="4"/>
                    <a:pt x="4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grpSp>
      <p:grpSp>
        <p:nvGrpSpPr>
          <p:cNvPr id="8" name="组合 23"/>
          <p:cNvGrpSpPr/>
          <p:nvPr/>
        </p:nvGrpSpPr>
        <p:grpSpPr>
          <a:xfrm>
            <a:off x="6565814" y="2410992"/>
            <a:ext cx="646112" cy="449263"/>
            <a:chOff x="7767638" y="10672763"/>
            <a:chExt cx="646112" cy="449263"/>
          </a:xfrm>
          <a:solidFill>
            <a:schemeClr val="bg1"/>
          </a:solidFill>
        </p:grpSpPr>
        <p:sp>
          <p:nvSpPr>
            <p:cNvPr id="25" name="Freeform 1018"/>
            <p:cNvSpPr/>
            <p:nvPr/>
          </p:nvSpPr>
          <p:spPr bwMode="auto">
            <a:xfrm>
              <a:off x="7959725" y="10672763"/>
              <a:ext cx="261938" cy="123825"/>
            </a:xfrm>
            <a:custGeom>
              <a:avLst/>
              <a:gdLst>
                <a:gd name="T0" fmla="*/ 70 w 70"/>
                <a:gd name="T1" fmla="*/ 26 h 33"/>
                <a:gd name="T2" fmla="*/ 63 w 70"/>
                <a:gd name="T3" fmla="*/ 33 h 33"/>
                <a:gd name="T4" fmla="*/ 7 w 70"/>
                <a:gd name="T5" fmla="*/ 33 h 33"/>
                <a:gd name="T6" fmla="*/ 0 w 70"/>
                <a:gd name="T7" fmla="*/ 26 h 33"/>
                <a:gd name="T8" fmla="*/ 0 w 70"/>
                <a:gd name="T9" fmla="*/ 8 h 33"/>
                <a:gd name="T10" fmla="*/ 7 w 70"/>
                <a:gd name="T11" fmla="*/ 0 h 33"/>
                <a:gd name="T12" fmla="*/ 63 w 70"/>
                <a:gd name="T13" fmla="*/ 0 h 33"/>
                <a:gd name="T14" fmla="*/ 70 w 70"/>
                <a:gd name="T15" fmla="*/ 8 h 33"/>
                <a:gd name="T16" fmla="*/ 70 w 70"/>
                <a:gd name="T17" fmla="*/ 26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0" h="33">
                  <a:moveTo>
                    <a:pt x="70" y="26"/>
                  </a:moveTo>
                  <a:cubicBezTo>
                    <a:pt x="70" y="30"/>
                    <a:pt x="67" y="33"/>
                    <a:pt x="63" y="33"/>
                  </a:cubicBezTo>
                  <a:cubicBezTo>
                    <a:pt x="7" y="33"/>
                    <a:pt x="7" y="33"/>
                    <a:pt x="7" y="33"/>
                  </a:cubicBezTo>
                  <a:cubicBezTo>
                    <a:pt x="3" y="33"/>
                    <a:pt x="0" y="30"/>
                    <a:pt x="0" y="26"/>
                  </a:cubicBezTo>
                  <a:cubicBezTo>
                    <a:pt x="0" y="8"/>
                    <a:pt x="0" y="8"/>
                    <a:pt x="0" y="8"/>
                  </a:cubicBezTo>
                  <a:cubicBezTo>
                    <a:pt x="0" y="4"/>
                    <a:pt x="3" y="0"/>
                    <a:pt x="7" y="0"/>
                  </a:cubicBezTo>
                  <a:cubicBezTo>
                    <a:pt x="63" y="0"/>
                    <a:pt x="63" y="0"/>
                    <a:pt x="63" y="0"/>
                  </a:cubicBezTo>
                  <a:cubicBezTo>
                    <a:pt x="67" y="0"/>
                    <a:pt x="70" y="4"/>
                    <a:pt x="70" y="8"/>
                  </a:cubicBezTo>
                  <a:lnTo>
                    <a:pt x="70" y="2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26" name="Freeform 1019"/>
            <p:cNvSpPr/>
            <p:nvPr/>
          </p:nvSpPr>
          <p:spPr bwMode="auto">
            <a:xfrm>
              <a:off x="7767638" y="10995026"/>
              <a:ext cx="184150" cy="127000"/>
            </a:xfrm>
            <a:custGeom>
              <a:avLst/>
              <a:gdLst>
                <a:gd name="T0" fmla="*/ 49 w 49"/>
                <a:gd name="T1" fmla="*/ 7 h 34"/>
                <a:gd name="T2" fmla="*/ 42 w 49"/>
                <a:gd name="T3" fmla="*/ 0 h 34"/>
                <a:gd name="T4" fmla="*/ 8 w 49"/>
                <a:gd name="T5" fmla="*/ 0 h 34"/>
                <a:gd name="T6" fmla="*/ 0 w 49"/>
                <a:gd name="T7" fmla="*/ 7 h 34"/>
                <a:gd name="T8" fmla="*/ 0 w 49"/>
                <a:gd name="T9" fmla="*/ 26 h 34"/>
                <a:gd name="T10" fmla="*/ 8 w 49"/>
                <a:gd name="T11" fmla="*/ 34 h 34"/>
                <a:gd name="T12" fmla="*/ 42 w 49"/>
                <a:gd name="T13" fmla="*/ 34 h 34"/>
                <a:gd name="T14" fmla="*/ 49 w 49"/>
                <a:gd name="T15" fmla="*/ 26 h 34"/>
                <a:gd name="T16" fmla="*/ 49 w 49"/>
                <a:gd name="T17"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 h="34">
                  <a:moveTo>
                    <a:pt x="49" y="7"/>
                  </a:moveTo>
                  <a:cubicBezTo>
                    <a:pt x="49" y="3"/>
                    <a:pt x="46" y="0"/>
                    <a:pt x="42" y="0"/>
                  </a:cubicBezTo>
                  <a:cubicBezTo>
                    <a:pt x="8" y="0"/>
                    <a:pt x="8" y="0"/>
                    <a:pt x="8" y="0"/>
                  </a:cubicBezTo>
                  <a:cubicBezTo>
                    <a:pt x="4" y="0"/>
                    <a:pt x="0" y="3"/>
                    <a:pt x="0" y="7"/>
                  </a:cubicBezTo>
                  <a:cubicBezTo>
                    <a:pt x="0" y="26"/>
                    <a:pt x="0" y="26"/>
                    <a:pt x="0" y="26"/>
                  </a:cubicBezTo>
                  <a:cubicBezTo>
                    <a:pt x="0" y="30"/>
                    <a:pt x="4" y="34"/>
                    <a:pt x="8" y="34"/>
                  </a:cubicBezTo>
                  <a:cubicBezTo>
                    <a:pt x="42" y="34"/>
                    <a:pt x="42" y="34"/>
                    <a:pt x="42" y="34"/>
                  </a:cubicBezTo>
                  <a:cubicBezTo>
                    <a:pt x="46" y="34"/>
                    <a:pt x="49" y="30"/>
                    <a:pt x="49" y="26"/>
                  </a:cubicBezTo>
                  <a:lnTo>
                    <a:pt x="49" y="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29" name="Freeform 1020"/>
            <p:cNvSpPr/>
            <p:nvPr/>
          </p:nvSpPr>
          <p:spPr bwMode="auto">
            <a:xfrm>
              <a:off x="8001000" y="10995026"/>
              <a:ext cx="179388" cy="127000"/>
            </a:xfrm>
            <a:custGeom>
              <a:avLst/>
              <a:gdLst>
                <a:gd name="T0" fmla="*/ 48 w 48"/>
                <a:gd name="T1" fmla="*/ 7 h 34"/>
                <a:gd name="T2" fmla="*/ 41 w 48"/>
                <a:gd name="T3" fmla="*/ 0 h 34"/>
                <a:gd name="T4" fmla="*/ 7 w 48"/>
                <a:gd name="T5" fmla="*/ 0 h 34"/>
                <a:gd name="T6" fmla="*/ 0 w 48"/>
                <a:gd name="T7" fmla="*/ 7 h 34"/>
                <a:gd name="T8" fmla="*/ 0 w 48"/>
                <a:gd name="T9" fmla="*/ 26 h 34"/>
                <a:gd name="T10" fmla="*/ 7 w 48"/>
                <a:gd name="T11" fmla="*/ 34 h 34"/>
                <a:gd name="T12" fmla="*/ 41 w 48"/>
                <a:gd name="T13" fmla="*/ 34 h 34"/>
                <a:gd name="T14" fmla="*/ 48 w 48"/>
                <a:gd name="T15" fmla="*/ 26 h 34"/>
                <a:gd name="T16" fmla="*/ 48 w 48"/>
                <a:gd name="T17"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34">
                  <a:moveTo>
                    <a:pt x="48" y="7"/>
                  </a:moveTo>
                  <a:cubicBezTo>
                    <a:pt x="48" y="3"/>
                    <a:pt x="45" y="0"/>
                    <a:pt x="41" y="0"/>
                  </a:cubicBezTo>
                  <a:cubicBezTo>
                    <a:pt x="7" y="0"/>
                    <a:pt x="7" y="0"/>
                    <a:pt x="7" y="0"/>
                  </a:cubicBezTo>
                  <a:cubicBezTo>
                    <a:pt x="3" y="0"/>
                    <a:pt x="0" y="3"/>
                    <a:pt x="0" y="7"/>
                  </a:cubicBezTo>
                  <a:cubicBezTo>
                    <a:pt x="0" y="26"/>
                    <a:pt x="0" y="26"/>
                    <a:pt x="0" y="26"/>
                  </a:cubicBezTo>
                  <a:cubicBezTo>
                    <a:pt x="0" y="30"/>
                    <a:pt x="3" y="34"/>
                    <a:pt x="7" y="34"/>
                  </a:cubicBezTo>
                  <a:cubicBezTo>
                    <a:pt x="41" y="34"/>
                    <a:pt x="41" y="34"/>
                    <a:pt x="41" y="34"/>
                  </a:cubicBezTo>
                  <a:cubicBezTo>
                    <a:pt x="45" y="34"/>
                    <a:pt x="48" y="30"/>
                    <a:pt x="48" y="26"/>
                  </a:cubicBezTo>
                  <a:lnTo>
                    <a:pt x="48" y="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30" name="Freeform 1021"/>
            <p:cNvSpPr/>
            <p:nvPr/>
          </p:nvSpPr>
          <p:spPr bwMode="auto">
            <a:xfrm>
              <a:off x="8229600" y="10995026"/>
              <a:ext cx="184150" cy="127000"/>
            </a:xfrm>
            <a:custGeom>
              <a:avLst/>
              <a:gdLst>
                <a:gd name="T0" fmla="*/ 49 w 49"/>
                <a:gd name="T1" fmla="*/ 7 h 34"/>
                <a:gd name="T2" fmla="*/ 41 w 49"/>
                <a:gd name="T3" fmla="*/ 0 h 34"/>
                <a:gd name="T4" fmla="*/ 7 w 49"/>
                <a:gd name="T5" fmla="*/ 0 h 34"/>
                <a:gd name="T6" fmla="*/ 0 w 49"/>
                <a:gd name="T7" fmla="*/ 7 h 34"/>
                <a:gd name="T8" fmla="*/ 0 w 49"/>
                <a:gd name="T9" fmla="*/ 26 h 34"/>
                <a:gd name="T10" fmla="*/ 7 w 49"/>
                <a:gd name="T11" fmla="*/ 34 h 34"/>
                <a:gd name="T12" fmla="*/ 41 w 49"/>
                <a:gd name="T13" fmla="*/ 34 h 34"/>
                <a:gd name="T14" fmla="*/ 49 w 49"/>
                <a:gd name="T15" fmla="*/ 26 h 34"/>
                <a:gd name="T16" fmla="*/ 49 w 49"/>
                <a:gd name="T17"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 h="34">
                  <a:moveTo>
                    <a:pt x="49" y="7"/>
                  </a:moveTo>
                  <a:cubicBezTo>
                    <a:pt x="49" y="3"/>
                    <a:pt x="45" y="0"/>
                    <a:pt x="41" y="0"/>
                  </a:cubicBezTo>
                  <a:cubicBezTo>
                    <a:pt x="7" y="0"/>
                    <a:pt x="7" y="0"/>
                    <a:pt x="7" y="0"/>
                  </a:cubicBezTo>
                  <a:cubicBezTo>
                    <a:pt x="3" y="0"/>
                    <a:pt x="0" y="3"/>
                    <a:pt x="0" y="7"/>
                  </a:cubicBezTo>
                  <a:cubicBezTo>
                    <a:pt x="0" y="26"/>
                    <a:pt x="0" y="26"/>
                    <a:pt x="0" y="26"/>
                  </a:cubicBezTo>
                  <a:cubicBezTo>
                    <a:pt x="0" y="30"/>
                    <a:pt x="3" y="34"/>
                    <a:pt x="7" y="34"/>
                  </a:cubicBezTo>
                  <a:cubicBezTo>
                    <a:pt x="41" y="34"/>
                    <a:pt x="41" y="34"/>
                    <a:pt x="41" y="34"/>
                  </a:cubicBezTo>
                  <a:cubicBezTo>
                    <a:pt x="45" y="34"/>
                    <a:pt x="49" y="30"/>
                    <a:pt x="49" y="26"/>
                  </a:cubicBezTo>
                  <a:lnTo>
                    <a:pt x="49" y="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31" name="Freeform 1022"/>
            <p:cNvSpPr/>
            <p:nvPr/>
          </p:nvSpPr>
          <p:spPr bwMode="auto">
            <a:xfrm>
              <a:off x="7835901" y="10821988"/>
              <a:ext cx="498475" cy="150813"/>
            </a:xfrm>
            <a:custGeom>
              <a:avLst/>
              <a:gdLst>
                <a:gd name="T0" fmla="*/ 123 w 133"/>
                <a:gd name="T1" fmla="*/ 17 h 40"/>
                <a:gd name="T2" fmla="*/ 72 w 133"/>
                <a:gd name="T3" fmla="*/ 17 h 40"/>
                <a:gd name="T4" fmla="*/ 72 w 133"/>
                <a:gd name="T5" fmla="*/ 0 h 40"/>
                <a:gd name="T6" fmla="*/ 65 w 133"/>
                <a:gd name="T7" fmla="*/ 0 h 40"/>
                <a:gd name="T8" fmla="*/ 65 w 133"/>
                <a:gd name="T9" fmla="*/ 17 h 40"/>
                <a:gd name="T10" fmla="*/ 10 w 133"/>
                <a:gd name="T11" fmla="*/ 17 h 40"/>
                <a:gd name="T12" fmla="*/ 0 w 133"/>
                <a:gd name="T13" fmla="*/ 26 h 40"/>
                <a:gd name="T14" fmla="*/ 0 w 133"/>
                <a:gd name="T15" fmla="*/ 40 h 40"/>
                <a:gd name="T16" fmla="*/ 5 w 133"/>
                <a:gd name="T17" fmla="*/ 40 h 40"/>
                <a:gd name="T18" fmla="*/ 5 w 133"/>
                <a:gd name="T19" fmla="*/ 26 h 40"/>
                <a:gd name="T20" fmla="*/ 10 w 133"/>
                <a:gd name="T21" fmla="*/ 22 h 40"/>
                <a:gd name="T22" fmla="*/ 65 w 133"/>
                <a:gd name="T23" fmla="*/ 22 h 40"/>
                <a:gd name="T24" fmla="*/ 65 w 133"/>
                <a:gd name="T25" fmla="*/ 40 h 40"/>
                <a:gd name="T26" fmla="*/ 72 w 133"/>
                <a:gd name="T27" fmla="*/ 40 h 40"/>
                <a:gd name="T28" fmla="*/ 72 w 133"/>
                <a:gd name="T29" fmla="*/ 22 h 40"/>
                <a:gd name="T30" fmla="*/ 123 w 133"/>
                <a:gd name="T31" fmla="*/ 22 h 40"/>
                <a:gd name="T32" fmla="*/ 128 w 133"/>
                <a:gd name="T33" fmla="*/ 26 h 40"/>
                <a:gd name="T34" fmla="*/ 128 w 133"/>
                <a:gd name="T35" fmla="*/ 40 h 40"/>
                <a:gd name="T36" fmla="*/ 133 w 133"/>
                <a:gd name="T37" fmla="*/ 40 h 40"/>
                <a:gd name="T38" fmla="*/ 133 w 133"/>
                <a:gd name="T39" fmla="*/ 26 h 40"/>
                <a:gd name="T40" fmla="*/ 123 w 133"/>
                <a:gd name="T4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33" h="40">
                  <a:moveTo>
                    <a:pt x="123" y="17"/>
                  </a:moveTo>
                  <a:cubicBezTo>
                    <a:pt x="72" y="17"/>
                    <a:pt x="72" y="17"/>
                    <a:pt x="72" y="17"/>
                  </a:cubicBezTo>
                  <a:cubicBezTo>
                    <a:pt x="72" y="0"/>
                    <a:pt x="72" y="0"/>
                    <a:pt x="72" y="0"/>
                  </a:cubicBezTo>
                  <a:cubicBezTo>
                    <a:pt x="65" y="0"/>
                    <a:pt x="65" y="0"/>
                    <a:pt x="65" y="0"/>
                  </a:cubicBezTo>
                  <a:cubicBezTo>
                    <a:pt x="65" y="17"/>
                    <a:pt x="65" y="17"/>
                    <a:pt x="65" y="17"/>
                  </a:cubicBezTo>
                  <a:cubicBezTo>
                    <a:pt x="10" y="17"/>
                    <a:pt x="10" y="17"/>
                    <a:pt x="10" y="17"/>
                  </a:cubicBezTo>
                  <a:cubicBezTo>
                    <a:pt x="4" y="17"/>
                    <a:pt x="0" y="21"/>
                    <a:pt x="0" y="26"/>
                  </a:cubicBezTo>
                  <a:cubicBezTo>
                    <a:pt x="0" y="40"/>
                    <a:pt x="0" y="40"/>
                    <a:pt x="0" y="40"/>
                  </a:cubicBezTo>
                  <a:cubicBezTo>
                    <a:pt x="5" y="40"/>
                    <a:pt x="5" y="40"/>
                    <a:pt x="5" y="40"/>
                  </a:cubicBezTo>
                  <a:cubicBezTo>
                    <a:pt x="5" y="26"/>
                    <a:pt x="5" y="26"/>
                    <a:pt x="5" y="26"/>
                  </a:cubicBezTo>
                  <a:cubicBezTo>
                    <a:pt x="5" y="24"/>
                    <a:pt x="7" y="22"/>
                    <a:pt x="10" y="22"/>
                  </a:cubicBezTo>
                  <a:cubicBezTo>
                    <a:pt x="65" y="22"/>
                    <a:pt x="65" y="22"/>
                    <a:pt x="65" y="22"/>
                  </a:cubicBezTo>
                  <a:cubicBezTo>
                    <a:pt x="65" y="40"/>
                    <a:pt x="65" y="40"/>
                    <a:pt x="65" y="40"/>
                  </a:cubicBezTo>
                  <a:cubicBezTo>
                    <a:pt x="72" y="40"/>
                    <a:pt x="72" y="40"/>
                    <a:pt x="72" y="40"/>
                  </a:cubicBezTo>
                  <a:cubicBezTo>
                    <a:pt x="72" y="22"/>
                    <a:pt x="72" y="22"/>
                    <a:pt x="72" y="22"/>
                  </a:cubicBezTo>
                  <a:cubicBezTo>
                    <a:pt x="123" y="22"/>
                    <a:pt x="123" y="22"/>
                    <a:pt x="123" y="22"/>
                  </a:cubicBezTo>
                  <a:cubicBezTo>
                    <a:pt x="125" y="22"/>
                    <a:pt x="128" y="24"/>
                    <a:pt x="128" y="26"/>
                  </a:cubicBezTo>
                  <a:cubicBezTo>
                    <a:pt x="128" y="40"/>
                    <a:pt x="128" y="40"/>
                    <a:pt x="128" y="40"/>
                  </a:cubicBezTo>
                  <a:cubicBezTo>
                    <a:pt x="133" y="40"/>
                    <a:pt x="133" y="40"/>
                    <a:pt x="133" y="40"/>
                  </a:cubicBezTo>
                  <a:cubicBezTo>
                    <a:pt x="133" y="26"/>
                    <a:pt x="133" y="26"/>
                    <a:pt x="133" y="26"/>
                  </a:cubicBezTo>
                  <a:cubicBezTo>
                    <a:pt x="133" y="21"/>
                    <a:pt x="128" y="17"/>
                    <a:pt x="123"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grpSp>
      <p:sp>
        <p:nvSpPr>
          <p:cNvPr id="34" name="矩形 33"/>
          <p:cNvSpPr/>
          <p:nvPr/>
        </p:nvSpPr>
        <p:spPr>
          <a:xfrm>
            <a:off x="2521473" y="2451059"/>
            <a:ext cx="2979215" cy="861770"/>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dirty="0" smtClean="0"/>
              <a:t>了解即时通讯推广的含义</a:t>
            </a:r>
            <a:endParaRPr lang="en-US" altLang="zh-CN" sz="2400" dirty="0">
              <a:solidFill>
                <a:schemeClr val="tx1">
                  <a:lumMod val="75000"/>
                  <a:lumOff val="25000"/>
                </a:schemeClr>
              </a:solidFill>
            </a:endParaRPr>
          </a:p>
        </p:txBody>
      </p:sp>
      <p:sp>
        <p:nvSpPr>
          <p:cNvPr id="35" name="矩形 34"/>
          <p:cNvSpPr/>
          <p:nvPr/>
        </p:nvSpPr>
        <p:spPr>
          <a:xfrm>
            <a:off x="7418745" y="2139280"/>
            <a:ext cx="1896240" cy="271712"/>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smtClean="0">
                <a:latin typeface="+mj-ea"/>
              </a:rPr>
              <a:t>7.5.2</a:t>
            </a:r>
            <a:endParaRPr lang="zh-CN" altLang="en-US" sz="2400" b="1" dirty="0">
              <a:latin typeface="+mj-ea"/>
            </a:endParaRPr>
          </a:p>
        </p:txBody>
      </p:sp>
      <p:sp>
        <p:nvSpPr>
          <p:cNvPr id="36" name="矩形 35"/>
          <p:cNvSpPr/>
          <p:nvPr/>
        </p:nvSpPr>
        <p:spPr>
          <a:xfrm>
            <a:off x="7386378" y="2451059"/>
            <a:ext cx="3165773" cy="861770"/>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dirty="0" smtClean="0"/>
              <a:t>学习即时通讯推广的运作方式</a:t>
            </a:r>
            <a:endParaRPr lang="en-US" altLang="zh-CN" sz="2400" dirty="0">
              <a:solidFill>
                <a:schemeClr val="tx1">
                  <a:lumMod val="75000"/>
                  <a:lumOff val="25000"/>
                </a:schemeClr>
              </a:solidFill>
            </a:endParaRP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梯形 24"/>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
          <p:cNvSpPr/>
          <p:nvPr/>
        </p:nvSpPr>
        <p:spPr>
          <a:xfrm>
            <a:off x="-1" y="463025"/>
            <a:ext cx="7300913"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梯形 26"/>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框 4"/>
          <p:cNvSpPr txBox="1"/>
          <p:nvPr/>
        </p:nvSpPr>
        <p:spPr>
          <a:xfrm>
            <a:off x="309434" y="282825"/>
            <a:ext cx="1735583" cy="523220"/>
          </a:xfrm>
          <a:prstGeom prst="rect">
            <a:avLst/>
          </a:prstGeom>
          <a:noFill/>
        </p:spPr>
        <p:txBody>
          <a:bodyPr wrap="square" rtlCol="0">
            <a:spAutoFit/>
          </a:bodyPr>
          <a:lstStyle/>
          <a:p>
            <a:pPr algn="ctr"/>
            <a:r>
              <a:rPr lang="zh-CN" altLang="en-US" sz="2800" b="1" dirty="0" smtClean="0">
                <a:solidFill>
                  <a:schemeClr val="bg1"/>
                </a:solidFill>
                <a:latin typeface="+mj-ea"/>
                <a:ea typeface="+mj-ea"/>
              </a:rPr>
              <a:t>任务</a:t>
            </a:r>
            <a:r>
              <a:rPr lang="en-US" altLang="zh-CN" sz="2800" b="1" dirty="0" smtClean="0">
                <a:solidFill>
                  <a:schemeClr val="bg1"/>
                </a:solidFill>
                <a:latin typeface="+mj-ea"/>
                <a:ea typeface="+mj-ea"/>
              </a:rPr>
              <a:t>7.5</a:t>
            </a:r>
            <a:endParaRPr lang="zh-CN" altLang="en-US" sz="2800" b="1" dirty="0">
              <a:solidFill>
                <a:schemeClr val="bg1"/>
              </a:solidFill>
              <a:latin typeface="+mj-ea"/>
              <a:ea typeface="+mj-ea"/>
            </a:endParaRPr>
          </a:p>
        </p:txBody>
      </p:sp>
      <p:sp>
        <p:nvSpPr>
          <p:cNvPr id="29" name="TextBox 17"/>
          <p:cNvSpPr txBox="1"/>
          <p:nvPr/>
        </p:nvSpPr>
        <p:spPr>
          <a:xfrm>
            <a:off x="2205990" y="609181"/>
            <a:ext cx="3785646" cy="492438"/>
          </a:xfrm>
          <a:prstGeom prst="rect">
            <a:avLst/>
          </a:prstGeom>
          <a:noFill/>
        </p:spPr>
        <p:txBody>
          <a:bodyPr wrap="none" lIns="121917" tIns="60958" rIns="121917" bIns="60958" rtlCol="0">
            <a:spAutoFit/>
          </a:bodyPr>
          <a:lstStyle/>
          <a:p>
            <a:r>
              <a:rPr lang="en-US" sz="2400" b="1" dirty="0" smtClean="0">
                <a:solidFill>
                  <a:schemeClr val="bg1"/>
                </a:solidFill>
              </a:rPr>
              <a:t>7.5.1 </a:t>
            </a:r>
            <a:r>
              <a:rPr lang="zh-CN" altLang="en-US" sz="2400" b="1" dirty="0" smtClean="0">
                <a:solidFill>
                  <a:schemeClr val="bg1"/>
                </a:solidFill>
              </a:rPr>
              <a:t>即时通讯推广的含义</a:t>
            </a:r>
            <a:endParaRPr lang="en-US" altLang="zh-CN" sz="2400" b="1" dirty="0">
              <a:solidFill>
                <a:schemeClr val="bg1"/>
              </a:solidFill>
              <a:latin typeface="+mj-ea"/>
              <a:ea typeface="+mj-ea"/>
            </a:endParaRPr>
          </a:p>
        </p:txBody>
      </p:sp>
      <p:sp>
        <p:nvSpPr>
          <p:cNvPr id="15" name="矩形 14"/>
          <p:cNvSpPr/>
          <p:nvPr/>
        </p:nvSpPr>
        <p:spPr>
          <a:xfrm>
            <a:off x="576983" y="1515547"/>
            <a:ext cx="4280767" cy="461665"/>
          </a:xfrm>
          <a:prstGeom prst="rect">
            <a:avLst/>
          </a:prstGeom>
          <a:solidFill>
            <a:srgbClr val="FF9900"/>
          </a:solidFill>
        </p:spPr>
        <p:txBody>
          <a:bodyPr wrap="square">
            <a:spAutoFit/>
          </a:bodyPr>
          <a:lstStyle/>
          <a:p>
            <a:r>
              <a:rPr lang="en-US" sz="2400" b="1" dirty="0" smtClean="0"/>
              <a:t>1.</a:t>
            </a:r>
            <a:r>
              <a:rPr lang="zh-CN" altLang="en-US" sz="2400" b="1" dirty="0" smtClean="0"/>
              <a:t>即时通讯推广的含义</a:t>
            </a:r>
            <a:endParaRPr lang="zh-CN" altLang="en-US" sz="2400" dirty="0">
              <a:latin typeface="+mn-ea"/>
            </a:endParaRPr>
          </a:p>
        </p:txBody>
      </p:sp>
      <p:sp>
        <p:nvSpPr>
          <p:cNvPr id="11" name="矩形 10"/>
          <p:cNvSpPr/>
          <p:nvPr/>
        </p:nvSpPr>
        <p:spPr>
          <a:xfrm>
            <a:off x="2819400" y="5291822"/>
            <a:ext cx="6096000" cy="369332"/>
          </a:xfrm>
          <a:prstGeom prst="rect">
            <a:avLst/>
          </a:prstGeom>
        </p:spPr>
        <p:txBody>
          <a:bodyPr>
            <a:spAutoFit/>
          </a:bodyPr>
          <a:lstStyle/>
          <a:p>
            <a:r>
              <a:rPr lang="zh-CN" altLang="en-US" dirty="0" smtClean="0"/>
              <a:t> </a:t>
            </a:r>
            <a:endParaRPr lang="zh-CN" altLang="en-US" dirty="0"/>
          </a:p>
        </p:txBody>
      </p:sp>
      <p:sp>
        <p:nvSpPr>
          <p:cNvPr id="12" name="圆角矩形 11"/>
          <p:cNvSpPr/>
          <p:nvPr/>
        </p:nvSpPr>
        <p:spPr>
          <a:xfrm>
            <a:off x="671511" y="2638426"/>
            <a:ext cx="4514852" cy="3019424"/>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zh-CN" altLang="en-US" sz="2000" dirty="0" smtClean="0">
                <a:solidFill>
                  <a:schemeClr val="tx1"/>
                </a:solidFill>
                <a:latin typeface="+mn-ea"/>
              </a:rPr>
              <a:t>即时通讯（</a:t>
            </a:r>
            <a:r>
              <a:rPr lang="en-US" sz="2000" dirty="0" smtClean="0">
                <a:solidFill>
                  <a:schemeClr val="tx1"/>
                </a:solidFill>
                <a:latin typeface="+mn-ea"/>
              </a:rPr>
              <a:t>Instant Messenger</a:t>
            </a:r>
            <a:r>
              <a:rPr lang="zh-CN" altLang="en-US" sz="2000" dirty="0" smtClean="0">
                <a:solidFill>
                  <a:schemeClr val="tx1"/>
                </a:solidFill>
                <a:latin typeface="+mn-ea"/>
              </a:rPr>
              <a:t>，简称</a:t>
            </a:r>
            <a:r>
              <a:rPr lang="en-US" sz="2000" dirty="0" smtClean="0">
                <a:solidFill>
                  <a:schemeClr val="tx1"/>
                </a:solidFill>
                <a:latin typeface="+mn-ea"/>
              </a:rPr>
              <a:t>IM</a:t>
            </a:r>
            <a:r>
              <a:rPr lang="zh-CN" altLang="en-US" sz="2000" dirty="0" smtClean="0">
                <a:solidFill>
                  <a:schemeClr val="tx1"/>
                </a:solidFill>
                <a:latin typeface="+mn-ea"/>
              </a:rPr>
              <a:t>），是指能够即时发送和接收互联网消息等的业务。</a:t>
            </a:r>
            <a:endParaRPr lang="zh-CN" altLang="en-US" sz="2000" b="1" dirty="0">
              <a:solidFill>
                <a:schemeClr val="tx1"/>
              </a:solidFill>
              <a:latin typeface="+mn-ea"/>
            </a:endParaRPr>
          </a:p>
        </p:txBody>
      </p:sp>
      <p:sp>
        <p:nvSpPr>
          <p:cNvPr id="13" name="圆角矩形 12"/>
          <p:cNvSpPr/>
          <p:nvPr/>
        </p:nvSpPr>
        <p:spPr>
          <a:xfrm>
            <a:off x="6215064" y="2700337"/>
            <a:ext cx="4757737" cy="2928938"/>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zh-CN" altLang="en-US" sz="2000" dirty="0" smtClean="0">
                <a:solidFill>
                  <a:schemeClr val="tx1"/>
                </a:solidFill>
              </a:rPr>
              <a:t>⑴即时通讯为广大企业提供客户沟通的便捷方式。</a:t>
            </a:r>
            <a:endParaRPr lang="en-US" altLang="zh-CN" sz="2000" dirty="0" smtClean="0">
              <a:solidFill>
                <a:schemeClr val="tx1"/>
              </a:solidFill>
            </a:endParaRPr>
          </a:p>
          <a:p>
            <a:pPr>
              <a:lnSpc>
                <a:spcPct val="150000"/>
              </a:lnSpc>
            </a:pPr>
            <a:r>
              <a:rPr lang="zh-CN" altLang="en-US" sz="2000" dirty="0" smtClean="0">
                <a:solidFill>
                  <a:schemeClr val="tx1"/>
                </a:solidFill>
              </a:rPr>
              <a:t>⑵即时通讯提高企业网络推广的效果。</a:t>
            </a:r>
            <a:r>
              <a:rPr lang="en-US" sz="2000" dirty="0" smtClean="0">
                <a:solidFill>
                  <a:schemeClr val="tx1"/>
                </a:solidFill>
              </a:rPr>
              <a:t>⑶</a:t>
            </a:r>
            <a:r>
              <a:rPr lang="zh-CN" altLang="en-US" sz="2000" dirty="0" smtClean="0">
                <a:solidFill>
                  <a:schemeClr val="tx1"/>
                </a:solidFill>
              </a:rPr>
              <a:t>即时通讯切实提高客户的满意度。</a:t>
            </a:r>
            <a:endParaRPr lang="zh-CN" altLang="en-US" sz="2000" b="1" dirty="0">
              <a:solidFill>
                <a:schemeClr val="tx1"/>
              </a:solidFill>
              <a:latin typeface="+mn-ea"/>
            </a:endParaRPr>
          </a:p>
        </p:txBody>
      </p:sp>
      <p:sp>
        <p:nvSpPr>
          <p:cNvPr id="14" name="矩形 13"/>
          <p:cNvSpPr/>
          <p:nvPr/>
        </p:nvSpPr>
        <p:spPr>
          <a:xfrm>
            <a:off x="6130059" y="1510784"/>
            <a:ext cx="4280767" cy="461665"/>
          </a:xfrm>
          <a:prstGeom prst="rect">
            <a:avLst/>
          </a:prstGeom>
          <a:solidFill>
            <a:srgbClr val="FF9900"/>
          </a:solidFill>
        </p:spPr>
        <p:txBody>
          <a:bodyPr wrap="square">
            <a:spAutoFit/>
          </a:bodyPr>
          <a:lstStyle/>
          <a:p>
            <a:r>
              <a:rPr lang="en-US" sz="2400" b="1" dirty="0" smtClean="0"/>
              <a:t>2.</a:t>
            </a:r>
            <a:r>
              <a:rPr lang="zh-CN" altLang="en-US" sz="2400" b="1" dirty="0" smtClean="0"/>
              <a:t>即时通讯推广的作用</a:t>
            </a:r>
            <a:endParaRPr lang="zh-CN" altLang="en-US" sz="2400" dirty="0">
              <a:latin typeface="+mn-ea"/>
            </a:endParaRP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8672513"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1" y="311400"/>
            <a:ext cx="2300288"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知识链接</a:t>
            </a:r>
            <a:r>
              <a:rPr lang="en-US" altLang="zh-CN" sz="2400" b="1" dirty="0" smtClean="0">
                <a:solidFill>
                  <a:schemeClr val="bg1"/>
                </a:solidFill>
              </a:rPr>
              <a:t>】</a:t>
            </a:r>
            <a:endParaRPr lang="zh-CN" altLang="en-US" sz="2400" b="1" dirty="0">
              <a:solidFill>
                <a:schemeClr val="bg1"/>
              </a:solidFill>
            </a:endParaRPr>
          </a:p>
        </p:txBody>
      </p:sp>
      <p:sp>
        <p:nvSpPr>
          <p:cNvPr id="27" name="矩形 26"/>
          <p:cNvSpPr/>
          <p:nvPr/>
        </p:nvSpPr>
        <p:spPr>
          <a:xfrm>
            <a:off x="2512208" y="564356"/>
            <a:ext cx="3672800" cy="646331"/>
          </a:xfrm>
          <a:prstGeom prst="rect">
            <a:avLst/>
          </a:prstGeom>
        </p:spPr>
        <p:txBody>
          <a:bodyPr wrap="none">
            <a:spAutoFit/>
          </a:bodyPr>
          <a:lstStyle/>
          <a:p>
            <a:r>
              <a:rPr lang="en-US" sz="3600" b="1" dirty="0" smtClean="0">
                <a:solidFill>
                  <a:schemeClr val="bg1"/>
                </a:solidFill>
              </a:rPr>
              <a:t>QQ</a:t>
            </a:r>
            <a:r>
              <a:rPr lang="zh-CN" altLang="en-US" sz="3600" b="1" dirty="0" smtClean="0">
                <a:solidFill>
                  <a:schemeClr val="bg1"/>
                </a:solidFill>
              </a:rPr>
              <a:t>爱墙祝福刘翔</a:t>
            </a:r>
            <a:endParaRPr lang="zh-CN" altLang="en-US" sz="3600" dirty="0">
              <a:solidFill>
                <a:schemeClr val="bg1"/>
              </a:solidFill>
            </a:endParaRPr>
          </a:p>
        </p:txBody>
      </p:sp>
      <p:sp>
        <p:nvSpPr>
          <p:cNvPr id="10" name="矩形 9"/>
          <p:cNvSpPr/>
          <p:nvPr/>
        </p:nvSpPr>
        <p:spPr>
          <a:xfrm>
            <a:off x="585789" y="1305342"/>
            <a:ext cx="10958512" cy="5029582"/>
          </a:xfrm>
          <a:prstGeom prst="rect">
            <a:avLst/>
          </a:prstGeom>
        </p:spPr>
        <p:txBody>
          <a:bodyPr wrap="square">
            <a:spAutoFit/>
          </a:bodyPr>
          <a:lstStyle/>
          <a:p>
            <a:pPr>
              <a:lnSpc>
                <a:spcPts val="3500"/>
              </a:lnSpc>
            </a:pPr>
            <a:r>
              <a:rPr lang="zh-CN" altLang="en-US" sz="2400" dirty="0" smtClean="0">
                <a:latin typeface="+mn-ea"/>
              </a:rPr>
              <a:t>      耐克在</a:t>
            </a:r>
            <a:r>
              <a:rPr lang="en-US" sz="2400" dirty="0" smtClean="0">
                <a:latin typeface="+mn-ea"/>
              </a:rPr>
              <a:t>8</a:t>
            </a:r>
            <a:r>
              <a:rPr lang="zh-CN" altLang="en-US" sz="2400" dirty="0" smtClean="0">
                <a:latin typeface="+mn-ea"/>
              </a:rPr>
              <a:t>月</a:t>
            </a:r>
            <a:r>
              <a:rPr lang="en-US" sz="2400" dirty="0" smtClean="0">
                <a:latin typeface="+mn-ea"/>
              </a:rPr>
              <a:t>19</a:t>
            </a:r>
            <a:r>
              <a:rPr lang="zh-CN" altLang="en-US" sz="2400" dirty="0" smtClean="0">
                <a:latin typeface="+mn-ea"/>
              </a:rPr>
              <a:t>日，向全国各大报纸推出了其连夜赶制的“爱运动，即使它伤了你的心”公关广告。广告依然使用了刘翔的大幅照片，却不再选用其过往奔跑的形象，采用仅是刘翔的平静的面孔及这样一句广告语：“爱比赛，爱拼上所有的尊严，爱把它再赢回来，爱付出一切。爱荣耀，爱挫折，爱运动，即使它伤了你的心”，以求淡化刘翔退赛所带来的风险和公众压力，耐克的举措向世人表明，原来体育营销也可以走人文关怀的温情路线。然后借助了腾讯强大的</a:t>
            </a:r>
            <a:r>
              <a:rPr lang="en-US" sz="2400" dirty="0" smtClean="0">
                <a:latin typeface="+mn-ea"/>
              </a:rPr>
              <a:t>QQ</a:t>
            </a:r>
            <a:r>
              <a:rPr lang="zh-CN" altLang="en-US" sz="2400" dirty="0" smtClean="0">
                <a:latin typeface="+mn-ea"/>
              </a:rPr>
              <a:t>受众人群，通过即时通讯工具，一个星期之内，仅直接参与“</a:t>
            </a:r>
            <a:r>
              <a:rPr lang="en-US" sz="2400" dirty="0" smtClean="0">
                <a:latin typeface="+mn-ea"/>
              </a:rPr>
              <a:t>QQ</a:t>
            </a:r>
            <a:r>
              <a:rPr lang="zh-CN" altLang="en-US" sz="2400" dirty="0" smtClean="0">
                <a:latin typeface="+mn-ea"/>
              </a:rPr>
              <a:t>爱墙祝福刘翔”的人数就达到了两万人，页面浏览量超过</a:t>
            </a:r>
            <a:r>
              <a:rPr lang="en-US" sz="2400" dirty="0" smtClean="0">
                <a:latin typeface="+mn-ea"/>
              </a:rPr>
              <a:t>37</a:t>
            </a:r>
            <a:r>
              <a:rPr lang="zh-CN" altLang="en-US" sz="2400" dirty="0" smtClean="0">
                <a:latin typeface="+mn-ea"/>
              </a:rPr>
              <a:t>万。耐克的快速反应和悲情式广告，没有强烈的商业味道，符合人们对体育精神的追求和渴望，通过网络参与者的口口传播和直接表达，达到了“病毒”营销和二次传播的效果，超越了刘翔简单代言的价值。成为一个比较成功的整合</a:t>
            </a:r>
            <a:r>
              <a:rPr lang="en-US" sz="2400" dirty="0" smtClean="0">
                <a:latin typeface="+mn-ea"/>
              </a:rPr>
              <a:t>IM</a:t>
            </a:r>
            <a:r>
              <a:rPr lang="zh-CN" altLang="en-US" sz="2400" dirty="0" smtClean="0">
                <a:latin typeface="+mn-ea"/>
              </a:rPr>
              <a:t>营销案例。</a:t>
            </a:r>
            <a:endParaRPr lang="zh-CN" altLang="en-US" sz="2400" dirty="0">
              <a:latin typeface="+mn-ea"/>
            </a:endParaRPr>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8672513"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1" y="311400"/>
            <a:ext cx="2300288"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知识链接</a:t>
            </a:r>
            <a:r>
              <a:rPr lang="en-US" altLang="zh-CN" sz="2400" b="1" dirty="0" smtClean="0">
                <a:solidFill>
                  <a:schemeClr val="bg1"/>
                </a:solidFill>
              </a:rPr>
              <a:t>】</a:t>
            </a:r>
            <a:endParaRPr lang="zh-CN" altLang="en-US" sz="2400" b="1" dirty="0">
              <a:solidFill>
                <a:schemeClr val="bg1"/>
              </a:solidFill>
            </a:endParaRPr>
          </a:p>
        </p:txBody>
      </p:sp>
      <p:sp>
        <p:nvSpPr>
          <p:cNvPr id="27" name="矩形 26"/>
          <p:cNvSpPr/>
          <p:nvPr/>
        </p:nvSpPr>
        <p:spPr>
          <a:xfrm>
            <a:off x="2512208" y="564356"/>
            <a:ext cx="3672800" cy="646331"/>
          </a:xfrm>
          <a:prstGeom prst="rect">
            <a:avLst/>
          </a:prstGeom>
        </p:spPr>
        <p:txBody>
          <a:bodyPr wrap="none">
            <a:spAutoFit/>
          </a:bodyPr>
          <a:lstStyle/>
          <a:p>
            <a:r>
              <a:rPr lang="en-US" sz="3600" b="1" dirty="0" smtClean="0">
                <a:solidFill>
                  <a:schemeClr val="bg1"/>
                </a:solidFill>
              </a:rPr>
              <a:t>QQ</a:t>
            </a:r>
            <a:r>
              <a:rPr lang="zh-CN" altLang="en-US" sz="3600" b="1" dirty="0" smtClean="0">
                <a:solidFill>
                  <a:schemeClr val="bg1"/>
                </a:solidFill>
              </a:rPr>
              <a:t>爱墙祝福刘翔</a:t>
            </a:r>
            <a:endParaRPr lang="zh-CN" altLang="en-US" sz="3600" dirty="0">
              <a:solidFill>
                <a:schemeClr val="bg1"/>
              </a:solidFill>
            </a:endParaRPr>
          </a:p>
        </p:txBody>
      </p:sp>
      <p:sp>
        <p:nvSpPr>
          <p:cNvPr id="10" name="矩形 9"/>
          <p:cNvSpPr/>
          <p:nvPr/>
        </p:nvSpPr>
        <p:spPr>
          <a:xfrm>
            <a:off x="585789" y="1305342"/>
            <a:ext cx="10958512" cy="4990597"/>
          </a:xfrm>
          <a:prstGeom prst="rect">
            <a:avLst/>
          </a:prstGeom>
        </p:spPr>
        <p:txBody>
          <a:bodyPr wrap="square">
            <a:spAutoFit/>
          </a:bodyPr>
          <a:lstStyle/>
          <a:p>
            <a:pPr>
              <a:lnSpc>
                <a:spcPts val="3500"/>
              </a:lnSpc>
            </a:pPr>
            <a:r>
              <a:rPr lang="zh-CN" altLang="en-US" sz="2400" dirty="0" smtClean="0">
                <a:latin typeface="+mn-ea"/>
              </a:rPr>
              <a:t>分析：</a:t>
            </a:r>
            <a:endParaRPr lang="zh-CN" altLang="en-US" sz="2400" dirty="0" smtClean="0">
              <a:latin typeface="+mn-ea"/>
            </a:endParaRPr>
          </a:p>
          <a:p>
            <a:pPr>
              <a:lnSpc>
                <a:spcPts val="3500"/>
              </a:lnSpc>
            </a:pPr>
            <a:r>
              <a:rPr lang="zh-CN" altLang="en-US" sz="2400" dirty="0" smtClean="0">
                <a:latin typeface="+mn-ea"/>
              </a:rPr>
              <a:t>       </a:t>
            </a:r>
            <a:r>
              <a:rPr lang="en-US" sz="2400" dirty="0" smtClean="0">
                <a:latin typeface="+mn-ea"/>
              </a:rPr>
              <a:t>1.</a:t>
            </a:r>
            <a:r>
              <a:rPr lang="zh-CN" altLang="en-US" sz="2400" dirty="0" smtClean="0">
                <a:latin typeface="+mn-ea"/>
              </a:rPr>
              <a:t>巧妙地运用网络的互动性互联网的互动性就像是一把双刃剑：当品牌意气风发时，运用网络的互动性可以使品牌的对外形象锦上添花；然而，当品牌困境重重时，互联网的舆论往往无法被企业控制，从而使企业望而却步。但是，这次耐克却成功地先发制人，不仅掌握着舆论的方向，并借助互联网的互动性，极致地渲染了网民的悲情，打了一场漂亮的翻身仗。可以说，在这次的公关反击中，耐克突破了传统形式的平面、电视广告形式，借助腾讯，以其互动、参与、即时的特点，使其成为变被动为主动起到关键作用的推动要素。</a:t>
            </a:r>
            <a:endParaRPr lang="zh-CN" altLang="en-US" sz="2400" dirty="0" smtClean="0">
              <a:latin typeface="+mn-ea"/>
            </a:endParaRPr>
          </a:p>
          <a:p>
            <a:pPr>
              <a:lnSpc>
                <a:spcPts val="3500"/>
              </a:lnSpc>
            </a:pPr>
            <a:r>
              <a:rPr lang="zh-CN" altLang="en-US" sz="2400" dirty="0" smtClean="0">
                <a:latin typeface="+mn-ea"/>
              </a:rPr>
              <a:t>       </a:t>
            </a:r>
            <a:r>
              <a:rPr lang="en-US" sz="2400" dirty="0" smtClean="0">
                <a:latin typeface="+mn-ea"/>
              </a:rPr>
              <a:t>2.</a:t>
            </a:r>
            <a:r>
              <a:rPr lang="zh-CN" altLang="en-US" sz="2400" dirty="0" smtClean="0">
                <a:latin typeface="+mn-ea"/>
              </a:rPr>
              <a:t>绝妙的悲情营销事实上，悲情比快乐往往更具感染力。耐克运用反向思维给刘翔的形象加了分，取得了比他获得金牌还要大的品牌影响效应。此举不仅救了刘翔，更救了耐克自己。</a:t>
            </a:r>
            <a:endParaRPr lang="zh-CN" altLang="en-US" sz="2400" dirty="0">
              <a:latin typeface="+mn-ea"/>
            </a:endParaRP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梯形 24"/>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
          <p:cNvSpPr/>
          <p:nvPr/>
        </p:nvSpPr>
        <p:spPr>
          <a:xfrm>
            <a:off x="-1" y="463025"/>
            <a:ext cx="7300913"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梯形 26"/>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框 4"/>
          <p:cNvSpPr txBox="1"/>
          <p:nvPr/>
        </p:nvSpPr>
        <p:spPr>
          <a:xfrm>
            <a:off x="309434" y="282825"/>
            <a:ext cx="1735583" cy="523220"/>
          </a:xfrm>
          <a:prstGeom prst="rect">
            <a:avLst/>
          </a:prstGeom>
          <a:noFill/>
        </p:spPr>
        <p:txBody>
          <a:bodyPr wrap="square" rtlCol="0">
            <a:spAutoFit/>
          </a:bodyPr>
          <a:lstStyle/>
          <a:p>
            <a:pPr algn="ctr"/>
            <a:r>
              <a:rPr lang="zh-CN" altLang="en-US" sz="2800" b="1" dirty="0" smtClean="0">
                <a:solidFill>
                  <a:schemeClr val="bg1"/>
                </a:solidFill>
                <a:latin typeface="+mj-ea"/>
                <a:ea typeface="+mj-ea"/>
              </a:rPr>
              <a:t>任务</a:t>
            </a:r>
            <a:r>
              <a:rPr lang="en-US" altLang="zh-CN" sz="2800" b="1" dirty="0" smtClean="0">
                <a:solidFill>
                  <a:schemeClr val="bg1"/>
                </a:solidFill>
                <a:latin typeface="+mj-ea"/>
                <a:ea typeface="+mj-ea"/>
              </a:rPr>
              <a:t>7.5</a:t>
            </a:r>
            <a:endParaRPr lang="zh-CN" altLang="en-US" sz="2800" b="1" dirty="0">
              <a:solidFill>
                <a:schemeClr val="bg1"/>
              </a:solidFill>
              <a:latin typeface="+mj-ea"/>
              <a:ea typeface="+mj-ea"/>
            </a:endParaRPr>
          </a:p>
        </p:txBody>
      </p:sp>
      <p:sp>
        <p:nvSpPr>
          <p:cNvPr id="29" name="TextBox 17"/>
          <p:cNvSpPr txBox="1"/>
          <p:nvPr/>
        </p:nvSpPr>
        <p:spPr>
          <a:xfrm>
            <a:off x="2205990" y="609181"/>
            <a:ext cx="4316240" cy="492438"/>
          </a:xfrm>
          <a:prstGeom prst="rect">
            <a:avLst/>
          </a:prstGeom>
          <a:noFill/>
        </p:spPr>
        <p:txBody>
          <a:bodyPr wrap="none" lIns="121917" tIns="60958" rIns="121917" bIns="60958" rtlCol="0">
            <a:spAutoFit/>
          </a:bodyPr>
          <a:lstStyle/>
          <a:p>
            <a:r>
              <a:rPr lang="en-US" sz="2400" b="1" dirty="0" smtClean="0">
                <a:solidFill>
                  <a:schemeClr val="bg1"/>
                </a:solidFill>
              </a:rPr>
              <a:t>7.5.2</a:t>
            </a:r>
            <a:r>
              <a:rPr lang="zh-CN" altLang="en-US" sz="2400" b="1" dirty="0" smtClean="0">
                <a:solidFill>
                  <a:schemeClr val="bg1"/>
                </a:solidFill>
              </a:rPr>
              <a:t>即时通讯推广的运作方式</a:t>
            </a:r>
            <a:endParaRPr lang="en-US" altLang="zh-CN" sz="2400" b="1" dirty="0">
              <a:solidFill>
                <a:schemeClr val="bg1"/>
              </a:solidFill>
              <a:latin typeface="+mj-ea"/>
              <a:ea typeface="+mj-ea"/>
            </a:endParaRPr>
          </a:p>
        </p:txBody>
      </p:sp>
      <p:sp>
        <p:nvSpPr>
          <p:cNvPr id="15" name="矩形 14"/>
          <p:cNvSpPr/>
          <p:nvPr/>
        </p:nvSpPr>
        <p:spPr>
          <a:xfrm>
            <a:off x="576983" y="1515547"/>
            <a:ext cx="4280767" cy="461665"/>
          </a:xfrm>
          <a:prstGeom prst="rect">
            <a:avLst/>
          </a:prstGeom>
          <a:solidFill>
            <a:srgbClr val="FF9900"/>
          </a:solidFill>
        </p:spPr>
        <p:txBody>
          <a:bodyPr wrap="square">
            <a:spAutoFit/>
          </a:bodyPr>
          <a:lstStyle/>
          <a:p>
            <a:pPr lvl="0"/>
            <a:r>
              <a:rPr lang="en-US" sz="2400" b="1" dirty="0" smtClean="0"/>
              <a:t>1.</a:t>
            </a:r>
            <a:r>
              <a:rPr lang="zh-CN" altLang="en-US" sz="2400" b="1" dirty="0" smtClean="0"/>
              <a:t>即时通讯推广的方式</a:t>
            </a:r>
            <a:endParaRPr lang="zh-CN" altLang="en-US" sz="2400" dirty="0" smtClean="0"/>
          </a:p>
        </p:txBody>
      </p:sp>
      <p:sp>
        <p:nvSpPr>
          <p:cNvPr id="11" name="矩形 10"/>
          <p:cNvSpPr/>
          <p:nvPr/>
        </p:nvSpPr>
        <p:spPr>
          <a:xfrm>
            <a:off x="2819400" y="5291822"/>
            <a:ext cx="6096000" cy="369332"/>
          </a:xfrm>
          <a:prstGeom prst="rect">
            <a:avLst/>
          </a:prstGeom>
        </p:spPr>
        <p:txBody>
          <a:bodyPr>
            <a:spAutoFit/>
          </a:bodyPr>
          <a:lstStyle/>
          <a:p>
            <a:r>
              <a:rPr lang="zh-CN" altLang="en-US" dirty="0" smtClean="0"/>
              <a:t> </a:t>
            </a:r>
            <a:endParaRPr lang="zh-CN" altLang="en-US" dirty="0"/>
          </a:p>
        </p:txBody>
      </p:sp>
      <p:sp>
        <p:nvSpPr>
          <p:cNvPr id="12" name="圆角矩形 11"/>
          <p:cNvSpPr/>
          <p:nvPr/>
        </p:nvSpPr>
        <p:spPr>
          <a:xfrm>
            <a:off x="771524" y="2295526"/>
            <a:ext cx="3143251" cy="3019424"/>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en-US" sz="2000" dirty="0" smtClean="0">
                <a:solidFill>
                  <a:schemeClr val="tx1"/>
                </a:solidFill>
              </a:rPr>
              <a:t>⑴</a:t>
            </a:r>
            <a:r>
              <a:rPr lang="zh-CN" altLang="en-US" sz="2000" dirty="0" smtClean="0">
                <a:solidFill>
                  <a:schemeClr val="tx1"/>
                </a:solidFill>
              </a:rPr>
              <a:t>网络在线交流</a:t>
            </a:r>
            <a:endParaRPr lang="zh-CN" altLang="en-US" sz="2000" dirty="0" smtClean="0">
              <a:solidFill>
                <a:schemeClr val="tx1"/>
              </a:solidFill>
            </a:endParaRPr>
          </a:p>
          <a:p>
            <a:pPr>
              <a:lnSpc>
                <a:spcPct val="150000"/>
              </a:lnSpc>
            </a:pPr>
            <a:r>
              <a:rPr lang="en-US" sz="2000" dirty="0" smtClean="0">
                <a:solidFill>
                  <a:schemeClr val="tx1"/>
                </a:solidFill>
              </a:rPr>
              <a:t>⑵</a:t>
            </a:r>
            <a:r>
              <a:rPr lang="zh-CN" altLang="en-US" sz="2000" dirty="0" smtClean="0">
                <a:solidFill>
                  <a:schemeClr val="tx1"/>
                </a:solidFill>
              </a:rPr>
              <a:t>广告</a:t>
            </a:r>
            <a:endParaRPr lang="zh-CN" altLang="en-US" sz="2000" b="1" dirty="0">
              <a:solidFill>
                <a:schemeClr val="tx1"/>
              </a:solidFill>
              <a:latin typeface="+mn-ea"/>
            </a:endParaRPr>
          </a:p>
        </p:txBody>
      </p:sp>
      <p:sp>
        <p:nvSpPr>
          <p:cNvPr id="13" name="圆角矩形 12"/>
          <p:cNvSpPr/>
          <p:nvPr/>
        </p:nvSpPr>
        <p:spPr>
          <a:xfrm>
            <a:off x="6600826" y="2457450"/>
            <a:ext cx="3443286" cy="2928938"/>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000" dirty="0" smtClean="0">
                <a:solidFill>
                  <a:schemeClr val="tx1"/>
                </a:solidFill>
              </a:rPr>
              <a:t>⑴</a:t>
            </a:r>
            <a:r>
              <a:rPr lang="zh-CN" altLang="en-US" sz="2000" dirty="0" smtClean="0">
                <a:solidFill>
                  <a:schemeClr val="tx1"/>
                </a:solidFill>
              </a:rPr>
              <a:t>个人</a:t>
            </a:r>
            <a:r>
              <a:rPr lang="en-US" sz="2000" dirty="0" smtClean="0">
                <a:solidFill>
                  <a:schemeClr val="tx1"/>
                </a:solidFill>
              </a:rPr>
              <a:t>IM</a:t>
            </a:r>
            <a:endParaRPr lang="en-US" sz="2000" dirty="0" smtClean="0">
              <a:solidFill>
                <a:schemeClr val="tx1"/>
              </a:solidFill>
            </a:endParaRPr>
          </a:p>
          <a:p>
            <a:pPr algn="ctr">
              <a:lnSpc>
                <a:spcPct val="150000"/>
              </a:lnSpc>
            </a:pPr>
            <a:r>
              <a:rPr lang="en-US" sz="2000" dirty="0" smtClean="0">
                <a:solidFill>
                  <a:schemeClr val="tx1"/>
                </a:solidFill>
              </a:rPr>
              <a:t>⑵</a:t>
            </a:r>
            <a:r>
              <a:rPr lang="zh-CN" altLang="en-US" sz="2000" dirty="0" smtClean="0">
                <a:solidFill>
                  <a:schemeClr val="tx1"/>
                </a:solidFill>
              </a:rPr>
              <a:t>商务</a:t>
            </a:r>
            <a:r>
              <a:rPr lang="en-US" sz="2000" dirty="0" smtClean="0">
                <a:solidFill>
                  <a:schemeClr val="tx1"/>
                </a:solidFill>
              </a:rPr>
              <a:t>IM</a:t>
            </a:r>
            <a:endParaRPr lang="zh-CN" altLang="en-US" sz="2000" dirty="0" smtClean="0">
              <a:solidFill>
                <a:schemeClr val="tx1"/>
              </a:solidFill>
            </a:endParaRPr>
          </a:p>
          <a:p>
            <a:pPr algn="ctr">
              <a:lnSpc>
                <a:spcPct val="150000"/>
              </a:lnSpc>
            </a:pPr>
            <a:r>
              <a:rPr lang="en-US" sz="2000" dirty="0" smtClean="0">
                <a:solidFill>
                  <a:schemeClr val="tx1"/>
                </a:solidFill>
              </a:rPr>
              <a:t>⑶</a:t>
            </a:r>
            <a:r>
              <a:rPr lang="zh-CN" altLang="en-US" sz="2000" dirty="0" smtClean="0">
                <a:solidFill>
                  <a:schemeClr val="tx1"/>
                </a:solidFill>
              </a:rPr>
              <a:t>企业</a:t>
            </a:r>
            <a:r>
              <a:rPr lang="en-US" sz="2000" dirty="0" smtClean="0">
                <a:solidFill>
                  <a:schemeClr val="tx1"/>
                </a:solidFill>
              </a:rPr>
              <a:t>IM</a:t>
            </a:r>
            <a:endParaRPr lang="en-US" sz="2000" dirty="0" smtClean="0">
              <a:solidFill>
                <a:schemeClr val="tx1"/>
              </a:solidFill>
            </a:endParaRPr>
          </a:p>
          <a:p>
            <a:pPr algn="ctr">
              <a:lnSpc>
                <a:spcPct val="150000"/>
              </a:lnSpc>
            </a:pPr>
            <a:r>
              <a:rPr lang="en-US" sz="2000" dirty="0" smtClean="0">
                <a:solidFill>
                  <a:schemeClr val="tx1"/>
                </a:solidFill>
              </a:rPr>
              <a:t>⑷</a:t>
            </a:r>
            <a:r>
              <a:rPr lang="zh-CN" altLang="en-US" sz="2000" dirty="0" smtClean="0">
                <a:solidFill>
                  <a:schemeClr val="tx1"/>
                </a:solidFill>
              </a:rPr>
              <a:t>行业</a:t>
            </a:r>
            <a:r>
              <a:rPr lang="en-US" sz="2000" dirty="0" smtClean="0">
                <a:solidFill>
                  <a:schemeClr val="tx1"/>
                </a:solidFill>
              </a:rPr>
              <a:t>IM</a:t>
            </a:r>
            <a:endParaRPr lang="zh-CN" altLang="en-US" sz="2000" b="1" dirty="0">
              <a:solidFill>
                <a:schemeClr val="tx1"/>
              </a:solidFill>
              <a:latin typeface="+mn-ea"/>
            </a:endParaRPr>
          </a:p>
        </p:txBody>
      </p:sp>
      <p:sp>
        <p:nvSpPr>
          <p:cNvPr id="14" name="矩形 13"/>
          <p:cNvSpPr/>
          <p:nvPr/>
        </p:nvSpPr>
        <p:spPr>
          <a:xfrm>
            <a:off x="6130059" y="1510784"/>
            <a:ext cx="4280767" cy="461665"/>
          </a:xfrm>
          <a:prstGeom prst="rect">
            <a:avLst/>
          </a:prstGeom>
          <a:solidFill>
            <a:srgbClr val="FF9900"/>
          </a:solidFill>
        </p:spPr>
        <p:txBody>
          <a:bodyPr wrap="square">
            <a:spAutoFit/>
          </a:bodyPr>
          <a:lstStyle/>
          <a:p>
            <a:r>
              <a:rPr lang="en-US" sz="2400" b="1" dirty="0" smtClean="0"/>
              <a:t>2.</a:t>
            </a:r>
            <a:r>
              <a:rPr lang="zh-CN" altLang="en-US" sz="2400" b="1" dirty="0" smtClean="0"/>
              <a:t>即时通讯推广的类别</a:t>
            </a:r>
            <a:endParaRPr lang="zh-CN" altLang="en-US" sz="2400" dirty="0">
              <a:latin typeface="+mn-ea"/>
            </a:endParaRPr>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梯形 24"/>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
          <p:cNvSpPr/>
          <p:nvPr/>
        </p:nvSpPr>
        <p:spPr>
          <a:xfrm>
            <a:off x="-1" y="463025"/>
            <a:ext cx="7300913"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梯形 26"/>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框 4"/>
          <p:cNvSpPr txBox="1"/>
          <p:nvPr/>
        </p:nvSpPr>
        <p:spPr>
          <a:xfrm>
            <a:off x="309434" y="282825"/>
            <a:ext cx="1735583" cy="523220"/>
          </a:xfrm>
          <a:prstGeom prst="rect">
            <a:avLst/>
          </a:prstGeom>
          <a:noFill/>
        </p:spPr>
        <p:txBody>
          <a:bodyPr wrap="square" rtlCol="0">
            <a:spAutoFit/>
          </a:bodyPr>
          <a:lstStyle/>
          <a:p>
            <a:pPr algn="ctr"/>
            <a:r>
              <a:rPr lang="zh-CN" altLang="en-US" sz="2800" b="1" dirty="0" smtClean="0">
                <a:solidFill>
                  <a:schemeClr val="bg1"/>
                </a:solidFill>
                <a:latin typeface="+mj-ea"/>
                <a:ea typeface="+mj-ea"/>
              </a:rPr>
              <a:t>任务</a:t>
            </a:r>
            <a:r>
              <a:rPr lang="en-US" altLang="zh-CN" sz="2800" b="1" dirty="0" smtClean="0">
                <a:solidFill>
                  <a:schemeClr val="bg1"/>
                </a:solidFill>
                <a:latin typeface="+mj-ea"/>
                <a:ea typeface="+mj-ea"/>
              </a:rPr>
              <a:t>7.5</a:t>
            </a:r>
            <a:endParaRPr lang="zh-CN" altLang="en-US" sz="2800" b="1" dirty="0">
              <a:solidFill>
                <a:schemeClr val="bg1"/>
              </a:solidFill>
              <a:latin typeface="+mj-ea"/>
              <a:ea typeface="+mj-ea"/>
            </a:endParaRPr>
          </a:p>
        </p:txBody>
      </p:sp>
      <p:sp>
        <p:nvSpPr>
          <p:cNvPr id="29" name="TextBox 17"/>
          <p:cNvSpPr txBox="1"/>
          <p:nvPr/>
        </p:nvSpPr>
        <p:spPr>
          <a:xfrm>
            <a:off x="2205990" y="609181"/>
            <a:ext cx="4316240" cy="492438"/>
          </a:xfrm>
          <a:prstGeom prst="rect">
            <a:avLst/>
          </a:prstGeom>
          <a:noFill/>
        </p:spPr>
        <p:txBody>
          <a:bodyPr wrap="none" lIns="121917" tIns="60958" rIns="121917" bIns="60958" rtlCol="0">
            <a:spAutoFit/>
          </a:bodyPr>
          <a:lstStyle/>
          <a:p>
            <a:r>
              <a:rPr lang="en-US" sz="2400" b="1" dirty="0" smtClean="0">
                <a:solidFill>
                  <a:schemeClr val="bg1"/>
                </a:solidFill>
              </a:rPr>
              <a:t>7.5.2</a:t>
            </a:r>
            <a:r>
              <a:rPr lang="zh-CN" altLang="en-US" sz="2400" b="1" dirty="0" smtClean="0">
                <a:solidFill>
                  <a:schemeClr val="bg1"/>
                </a:solidFill>
              </a:rPr>
              <a:t>即时通讯推广的运作方式</a:t>
            </a:r>
            <a:endParaRPr lang="en-US" altLang="zh-CN" sz="2400" b="1" dirty="0">
              <a:solidFill>
                <a:schemeClr val="bg1"/>
              </a:solidFill>
              <a:latin typeface="+mj-ea"/>
              <a:ea typeface="+mj-ea"/>
            </a:endParaRPr>
          </a:p>
        </p:txBody>
      </p:sp>
      <p:sp>
        <p:nvSpPr>
          <p:cNvPr id="15" name="矩形 14"/>
          <p:cNvSpPr/>
          <p:nvPr/>
        </p:nvSpPr>
        <p:spPr>
          <a:xfrm>
            <a:off x="576983" y="1515547"/>
            <a:ext cx="3709267" cy="461665"/>
          </a:xfrm>
          <a:prstGeom prst="rect">
            <a:avLst/>
          </a:prstGeom>
          <a:solidFill>
            <a:srgbClr val="FF9900"/>
          </a:solidFill>
        </p:spPr>
        <p:txBody>
          <a:bodyPr wrap="square">
            <a:spAutoFit/>
          </a:bodyPr>
          <a:lstStyle/>
          <a:p>
            <a:r>
              <a:rPr lang="en-US" sz="2400" b="1" dirty="0" smtClean="0"/>
              <a:t>3.</a:t>
            </a:r>
            <a:r>
              <a:rPr lang="zh-CN" altLang="en-US" sz="2400" b="1" dirty="0" smtClean="0"/>
              <a:t>即时通讯推广的特点</a:t>
            </a:r>
            <a:endParaRPr lang="zh-CN" altLang="en-US" sz="2400" dirty="0"/>
          </a:p>
        </p:txBody>
      </p:sp>
      <p:sp>
        <p:nvSpPr>
          <p:cNvPr id="11" name="矩形 10"/>
          <p:cNvSpPr/>
          <p:nvPr/>
        </p:nvSpPr>
        <p:spPr>
          <a:xfrm>
            <a:off x="2819400" y="5291822"/>
            <a:ext cx="6096000" cy="369332"/>
          </a:xfrm>
          <a:prstGeom prst="rect">
            <a:avLst/>
          </a:prstGeom>
        </p:spPr>
        <p:txBody>
          <a:bodyPr>
            <a:spAutoFit/>
          </a:bodyPr>
          <a:lstStyle/>
          <a:p>
            <a:r>
              <a:rPr lang="zh-CN" altLang="en-US" dirty="0" smtClean="0"/>
              <a:t> </a:t>
            </a:r>
            <a:endParaRPr lang="zh-CN" altLang="en-US" dirty="0"/>
          </a:p>
        </p:txBody>
      </p:sp>
      <p:sp>
        <p:nvSpPr>
          <p:cNvPr id="12" name="圆角矩形 11"/>
          <p:cNvSpPr/>
          <p:nvPr/>
        </p:nvSpPr>
        <p:spPr>
          <a:xfrm>
            <a:off x="771524" y="2571750"/>
            <a:ext cx="3143251" cy="274320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en-US" sz="2000" dirty="0" smtClean="0">
                <a:solidFill>
                  <a:schemeClr val="tx1"/>
                </a:solidFill>
                <a:latin typeface="+mn-ea"/>
              </a:rPr>
              <a:t>⑴</a:t>
            </a:r>
            <a:r>
              <a:rPr lang="zh-CN" altLang="en-US" sz="2000" dirty="0" smtClean="0">
                <a:solidFill>
                  <a:schemeClr val="tx1"/>
                </a:solidFill>
                <a:latin typeface="+mn-ea"/>
              </a:rPr>
              <a:t>互动性强</a:t>
            </a:r>
            <a:endParaRPr lang="zh-CN" altLang="en-US" sz="2000" dirty="0" smtClean="0">
              <a:solidFill>
                <a:schemeClr val="tx1"/>
              </a:solidFill>
              <a:latin typeface="+mn-ea"/>
            </a:endParaRPr>
          </a:p>
          <a:p>
            <a:pPr>
              <a:lnSpc>
                <a:spcPct val="150000"/>
              </a:lnSpc>
            </a:pPr>
            <a:r>
              <a:rPr lang="en-US" sz="2000" dirty="0" smtClean="0">
                <a:solidFill>
                  <a:schemeClr val="tx1"/>
                </a:solidFill>
                <a:latin typeface="+mn-ea"/>
              </a:rPr>
              <a:t>⑵</a:t>
            </a:r>
            <a:r>
              <a:rPr lang="zh-CN" altLang="en-US" sz="2000" dirty="0" smtClean="0">
                <a:solidFill>
                  <a:schemeClr val="tx1"/>
                </a:solidFill>
                <a:latin typeface="+mn-ea"/>
              </a:rPr>
              <a:t>营销效率高</a:t>
            </a:r>
            <a:endParaRPr lang="zh-CN" altLang="en-US" sz="2000" dirty="0" smtClean="0">
              <a:solidFill>
                <a:schemeClr val="tx1"/>
              </a:solidFill>
              <a:latin typeface="+mn-ea"/>
            </a:endParaRPr>
          </a:p>
          <a:p>
            <a:pPr>
              <a:lnSpc>
                <a:spcPct val="150000"/>
              </a:lnSpc>
            </a:pPr>
            <a:r>
              <a:rPr lang="en-US" sz="2000" dirty="0" smtClean="0">
                <a:solidFill>
                  <a:schemeClr val="tx1"/>
                </a:solidFill>
                <a:latin typeface="+mn-ea"/>
              </a:rPr>
              <a:t>⑶</a:t>
            </a:r>
            <a:r>
              <a:rPr lang="zh-CN" altLang="en-US" sz="2000" dirty="0" smtClean="0">
                <a:solidFill>
                  <a:schemeClr val="tx1"/>
                </a:solidFill>
                <a:latin typeface="+mn-ea"/>
              </a:rPr>
              <a:t>传播范围大</a:t>
            </a:r>
            <a:endParaRPr lang="zh-CN" altLang="en-US" sz="2000" b="1" dirty="0">
              <a:solidFill>
                <a:schemeClr val="tx1"/>
              </a:solidFill>
              <a:latin typeface="+mn-ea"/>
            </a:endParaRPr>
          </a:p>
        </p:txBody>
      </p:sp>
      <p:sp>
        <p:nvSpPr>
          <p:cNvPr id="13" name="圆角矩形 12"/>
          <p:cNvSpPr/>
          <p:nvPr/>
        </p:nvSpPr>
        <p:spPr>
          <a:xfrm>
            <a:off x="6157914" y="2657474"/>
            <a:ext cx="3443286" cy="2714625"/>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en-US" sz="2000" dirty="0" smtClean="0">
                <a:solidFill>
                  <a:schemeClr val="tx1"/>
                </a:solidFill>
                <a:latin typeface="+mn-ea"/>
              </a:rPr>
              <a:t>⑴</a:t>
            </a:r>
            <a:r>
              <a:rPr lang="zh-CN" altLang="en-US" sz="2000" dirty="0" smtClean="0">
                <a:solidFill>
                  <a:schemeClr val="tx1"/>
                </a:solidFill>
                <a:latin typeface="+mn-ea"/>
              </a:rPr>
              <a:t>客户服务方面</a:t>
            </a:r>
            <a:endParaRPr lang="zh-CN" altLang="en-US" sz="2000" dirty="0" smtClean="0">
              <a:solidFill>
                <a:schemeClr val="tx1"/>
              </a:solidFill>
              <a:latin typeface="+mn-ea"/>
            </a:endParaRPr>
          </a:p>
          <a:p>
            <a:pPr>
              <a:lnSpc>
                <a:spcPct val="150000"/>
              </a:lnSpc>
            </a:pPr>
            <a:r>
              <a:rPr lang="en-US" sz="2000" dirty="0" smtClean="0">
                <a:solidFill>
                  <a:schemeClr val="tx1"/>
                </a:solidFill>
                <a:latin typeface="+mn-ea"/>
              </a:rPr>
              <a:t>⑵</a:t>
            </a:r>
            <a:r>
              <a:rPr lang="zh-CN" altLang="en-US" sz="2000" dirty="0" smtClean="0">
                <a:solidFill>
                  <a:schemeClr val="tx1"/>
                </a:solidFill>
                <a:latin typeface="+mn-ea"/>
              </a:rPr>
              <a:t>推广方面</a:t>
            </a:r>
            <a:endParaRPr lang="zh-CN" altLang="en-US" sz="2000" dirty="0" smtClean="0">
              <a:solidFill>
                <a:schemeClr val="tx1"/>
              </a:solidFill>
              <a:latin typeface="+mn-ea"/>
            </a:endParaRPr>
          </a:p>
          <a:p>
            <a:pPr>
              <a:lnSpc>
                <a:spcPct val="150000"/>
              </a:lnSpc>
            </a:pPr>
            <a:r>
              <a:rPr lang="en-US" sz="2000" dirty="0" smtClean="0">
                <a:solidFill>
                  <a:schemeClr val="tx1"/>
                </a:solidFill>
                <a:latin typeface="+mn-ea"/>
              </a:rPr>
              <a:t>⑶</a:t>
            </a:r>
            <a:r>
              <a:rPr lang="zh-CN" altLang="en-US" sz="2000" dirty="0" smtClean="0">
                <a:solidFill>
                  <a:schemeClr val="tx1"/>
                </a:solidFill>
                <a:latin typeface="+mn-ea"/>
              </a:rPr>
              <a:t>销售方面</a:t>
            </a:r>
            <a:endParaRPr lang="zh-CN" altLang="en-US" sz="2000" dirty="0" smtClean="0">
              <a:solidFill>
                <a:schemeClr val="tx1"/>
              </a:solidFill>
              <a:latin typeface="+mn-ea"/>
            </a:endParaRPr>
          </a:p>
          <a:p>
            <a:pPr>
              <a:lnSpc>
                <a:spcPct val="150000"/>
              </a:lnSpc>
            </a:pPr>
            <a:r>
              <a:rPr lang="en-US" sz="2000" dirty="0" smtClean="0">
                <a:solidFill>
                  <a:schemeClr val="tx1"/>
                </a:solidFill>
                <a:latin typeface="+mn-ea"/>
              </a:rPr>
              <a:t>⑷</a:t>
            </a:r>
            <a:r>
              <a:rPr lang="zh-CN" altLang="en-US" sz="2000" dirty="0" smtClean="0">
                <a:solidFill>
                  <a:schemeClr val="tx1"/>
                </a:solidFill>
                <a:latin typeface="+mn-ea"/>
              </a:rPr>
              <a:t>客户沟通方面</a:t>
            </a:r>
            <a:endParaRPr lang="zh-CN" altLang="en-US" sz="2000" b="1" dirty="0">
              <a:solidFill>
                <a:schemeClr val="tx1"/>
              </a:solidFill>
              <a:latin typeface="+mn-ea"/>
            </a:endParaRPr>
          </a:p>
        </p:txBody>
      </p:sp>
      <p:sp>
        <p:nvSpPr>
          <p:cNvPr id="14" name="矩形 13"/>
          <p:cNvSpPr/>
          <p:nvPr/>
        </p:nvSpPr>
        <p:spPr>
          <a:xfrm>
            <a:off x="5615709" y="1510784"/>
            <a:ext cx="5785716" cy="461665"/>
          </a:xfrm>
          <a:prstGeom prst="rect">
            <a:avLst/>
          </a:prstGeom>
          <a:solidFill>
            <a:srgbClr val="FF9900"/>
          </a:solidFill>
        </p:spPr>
        <p:txBody>
          <a:bodyPr wrap="square">
            <a:spAutoFit/>
          </a:bodyPr>
          <a:lstStyle/>
          <a:p>
            <a:r>
              <a:rPr lang="en-US" sz="2400" b="1" dirty="0" smtClean="0"/>
              <a:t>4.IM</a:t>
            </a:r>
            <a:r>
              <a:rPr lang="zh-CN" altLang="en-US" sz="2400" b="1" dirty="0" smtClean="0"/>
              <a:t>与</a:t>
            </a:r>
            <a:r>
              <a:rPr lang="en-US" sz="2400" b="1" dirty="0" smtClean="0"/>
              <a:t>CRM</a:t>
            </a:r>
            <a:r>
              <a:rPr lang="zh-CN" altLang="en-US" sz="2400" b="1" dirty="0" smtClean="0"/>
              <a:t>整合提供的营销与推广服务</a:t>
            </a:r>
            <a:endParaRPr lang="zh-CN" altLang="en-US" sz="2400" dirty="0"/>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8672513"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171450" y="297113"/>
            <a:ext cx="204311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拓展思考</a:t>
            </a:r>
            <a:r>
              <a:rPr lang="en-US" altLang="zh-CN" sz="2400" b="1" dirty="0" smtClean="0">
                <a:solidFill>
                  <a:schemeClr val="bg1"/>
                </a:solidFill>
              </a:rPr>
              <a:t>】</a:t>
            </a:r>
            <a:endParaRPr lang="zh-CN" altLang="en-US" sz="2400" b="1" dirty="0">
              <a:solidFill>
                <a:schemeClr val="bg1"/>
              </a:solidFill>
            </a:endParaRPr>
          </a:p>
        </p:txBody>
      </p:sp>
      <p:sp>
        <p:nvSpPr>
          <p:cNvPr id="27" name="矩形 26"/>
          <p:cNvSpPr/>
          <p:nvPr/>
        </p:nvSpPr>
        <p:spPr>
          <a:xfrm>
            <a:off x="6565711" y="2770161"/>
            <a:ext cx="5291992" cy="2862322"/>
          </a:xfrm>
          <a:prstGeom prst="rect">
            <a:avLst/>
          </a:prstGeom>
        </p:spPr>
        <p:txBody>
          <a:bodyPr wrap="square">
            <a:spAutoFit/>
          </a:bodyPr>
          <a:lstStyle/>
          <a:p>
            <a:pPr>
              <a:lnSpc>
                <a:spcPct val="150000"/>
              </a:lnSpc>
            </a:pPr>
            <a:r>
              <a:rPr lang="en-US" sz="2400" dirty="0" smtClean="0"/>
              <a:t>1.</a:t>
            </a:r>
            <a:r>
              <a:rPr lang="zh-CN" altLang="en-US" sz="2400" dirty="0" smtClean="0"/>
              <a:t>你平常使用哪些通讯工具呢？在即时通讯工具是不是只用</a:t>
            </a:r>
            <a:r>
              <a:rPr lang="en-US" sz="2400" dirty="0" smtClean="0"/>
              <a:t>QQ</a:t>
            </a:r>
            <a:r>
              <a:rPr lang="zh-CN" altLang="en-US" sz="2400" dirty="0" smtClean="0"/>
              <a:t>呢？</a:t>
            </a:r>
            <a:endParaRPr lang="zh-CN" altLang="en-US" sz="2400" dirty="0" smtClean="0"/>
          </a:p>
          <a:p>
            <a:pPr>
              <a:lnSpc>
                <a:spcPct val="150000"/>
              </a:lnSpc>
            </a:pPr>
            <a:r>
              <a:rPr lang="en-US" sz="2400" dirty="0" smtClean="0"/>
              <a:t>2.</a:t>
            </a:r>
            <a:r>
              <a:rPr lang="zh-CN" altLang="en-US" sz="2400" dirty="0" smtClean="0"/>
              <a:t>你认为怎样才能发挥即时通讯工具的最大优势？</a:t>
            </a:r>
            <a:endParaRPr lang="zh-CN" altLang="en-US" sz="2400" dirty="0" smtClean="0"/>
          </a:p>
          <a:p>
            <a:pPr>
              <a:lnSpc>
                <a:spcPct val="150000"/>
              </a:lnSpc>
            </a:pPr>
            <a:r>
              <a:rPr lang="en-US" sz="2400" dirty="0" smtClean="0">
                <a:latin typeface="+mn-ea"/>
              </a:rPr>
              <a:t> </a:t>
            </a:r>
            <a:endParaRPr lang="zh-CN" altLang="en-US" sz="2400" dirty="0">
              <a:latin typeface="+mn-ea"/>
            </a:endParaRPr>
          </a:p>
        </p:txBody>
      </p:sp>
      <p:sp>
        <p:nvSpPr>
          <p:cNvPr id="28" name="矩形 27"/>
          <p:cNvSpPr/>
          <p:nvPr/>
        </p:nvSpPr>
        <p:spPr>
          <a:xfrm>
            <a:off x="6502407" y="1777775"/>
            <a:ext cx="967104" cy="66290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dirty="0" smtClean="0">
                <a:solidFill>
                  <a:schemeClr val="bg1"/>
                </a:solidFill>
              </a:rPr>
              <a:t>讨论</a:t>
            </a:r>
            <a:endParaRPr lang="zh-CN" altLang="en-US" sz="2800" b="1" dirty="0">
              <a:solidFill>
                <a:schemeClr val="bg1"/>
              </a:solidFill>
            </a:endParaRPr>
          </a:p>
        </p:txBody>
      </p:sp>
      <p:pic>
        <p:nvPicPr>
          <p:cNvPr id="139266" name="图片 87" descr="点击查看源网页"/>
          <p:cNvPicPr>
            <a:picLocks noChangeAspect="1" noChangeArrowheads="1"/>
          </p:cNvPicPr>
          <p:nvPr/>
        </p:nvPicPr>
        <p:blipFill>
          <a:blip r:embed="rId1"/>
          <a:srcRect/>
          <a:stretch>
            <a:fillRect/>
          </a:stretch>
        </p:blipFill>
        <p:spPr bwMode="auto">
          <a:xfrm>
            <a:off x="0" y="1828800"/>
            <a:ext cx="6374479" cy="40576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8772526"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任务导入</a:t>
            </a:r>
            <a:r>
              <a:rPr lang="en-US" altLang="zh-CN" sz="2400" b="1" dirty="0" smtClean="0">
                <a:solidFill>
                  <a:schemeClr val="bg1"/>
                </a:solidFill>
              </a:rPr>
              <a:t>】</a:t>
            </a:r>
            <a:endParaRPr lang="zh-CN" altLang="en-US" sz="2400" b="1" dirty="0">
              <a:solidFill>
                <a:schemeClr val="bg1"/>
              </a:solidFill>
            </a:endParaRPr>
          </a:p>
        </p:txBody>
      </p:sp>
      <p:sp>
        <p:nvSpPr>
          <p:cNvPr id="6" name="TextBox 17"/>
          <p:cNvSpPr txBox="1"/>
          <p:nvPr/>
        </p:nvSpPr>
        <p:spPr>
          <a:xfrm>
            <a:off x="2205990" y="609181"/>
            <a:ext cx="3986022" cy="553994"/>
          </a:xfrm>
          <a:prstGeom prst="rect">
            <a:avLst/>
          </a:prstGeom>
          <a:noFill/>
        </p:spPr>
        <p:txBody>
          <a:bodyPr wrap="none" lIns="121917" tIns="60958" rIns="121917" bIns="60958" rtlCol="0">
            <a:spAutoFit/>
          </a:bodyPr>
          <a:lstStyle/>
          <a:p>
            <a:r>
              <a:rPr lang="zh-CN" altLang="en-US" sz="2800" b="1" dirty="0" smtClean="0">
                <a:solidFill>
                  <a:srgbClr val="FF9900"/>
                </a:solidFill>
                <a:latin typeface="+mj-ea"/>
                <a:ea typeface="+mj-ea"/>
              </a:rPr>
              <a:t>任务</a:t>
            </a:r>
            <a:r>
              <a:rPr lang="en-US" sz="2800" b="1" dirty="0" smtClean="0">
                <a:solidFill>
                  <a:srgbClr val="FF9900"/>
                </a:solidFill>
                <a:latin typeface="+mj-ea"/>
                <a:ea typeface="+mj-ea"/>
              </a:rPr>
              <a:t>7.6   </a:t>
            </a:r>
            <a:r>
              <a:rPr lang="zh-CN" altLang="en-US" sz="2800" b="1" dirty="0" smtClean="0">
                <a:solidFill>
                  <a:srgbClr val="FF9900"/>
                </a:solidFill>
              </a:rPr>
              <a:t>微博微信推广</a:t>
            </a:r>
            <a:endParaRPr lang="zh-CN" altLang="en-US" sz="2800" b="1" dirty="0">
              <a:solidFill>
                <a:srgbClr val="FF9900"/>
              </a:solidFill>
              <a:latin typeface="+mj-ea"/>
              <a:ea typeface="+mj-ea"/>
            </a:endParaRPr>
          </a:p>
        </p:txBody>
      </p:sp>
      <p:sp>
        <p:nvSpPr>
          <p:cNvPr id="27" name="矩形 26"/>
          <p:cNvSpPr/>
          <p:nvPr/>
        </p:nvSpPr>
        <p:spPr>
          <a:xfrm>
            <a:off x="2212171" y="2864643"/>
            <a:ext cx="5456943" cy="707886"/>
          </a:xfrm>
          <a:prstGeom prst="rect">
            <a:avLst/>
          </a:prstGeom>
        </p:spPr>
        <p:txBody>
          <a:bodyPr wrap="none">
            <a:spAutoFit/>
          </a:bodyPr>
          <a:lstStyle/>
          <a:p>
            <a:r>
              <a:rPr lang="zh-CN" altLang="en-US" sz="4000" dirty="0" smtClean="0"/>
              <a:t> </a:t>
            </a:r>
            <a:r>
              <a:rPr lang="zh-CN" altLang="en-US" sz="4000" b="1" dirty="0" smtClean="0"/>
              <a:t>螺蛳粉先生的微博推广</a:t>
            </a:r>
            <a:endParaRPr lang="zh-CN" altLang="en-US" sz="4000" dirty="0"/>
          </a:p>
        </p:txBody>
      </p:sp>
      <p:sp>
        <p:nvSpPr>
          <p:cNvPr id="28" name="矩形 27"/>
          <p:cNvSpPr/>
          <p:nvPr/>
        </p:nvSpPr>
        <p:spPr>
          <a:xfrm>
            <a:off x="1216492" y="2891278"/>
            <a:ext cx="967104" cy="66290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800" b="1" dirty="0" smtClean="0">
                <a:solidFill>
                  <a:schemeClr val="bg1"/>
                </a:solidFill>
              </a:rPr>
              <a:t>06</a:t>
            </a:r>
            <a:endParaRPr lang="zh-CN" altLang="en-US" sz="4800" b="1" dirty="0">
              <a:solidFill>
                <a:schemeClr val="bg1"/>
              </a:solidFill>
            </a:endParaRPr>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9115426"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任务导入</a:t>
            </a:r>
            <a:r>
              <a:rPr lang="en-US" altLang="zh-CN" sz="2400" b="1" dirty="0" smtClean="0">
                <a:solidFill>
                  <a:schemeClr val="bg1"/>
                </a:solidFill>
              </a:rPr>
              <a:t>】</a:t>
            </a:r>
            <a:endParaRPr lang="zh-CN" altLang="en-US" sz="2400" b="1" dirty="0">
              <a:solidFill>
                <a:schemeClr val="bg1"/>
              </a:solidFill>
            </a:endParaRPr>
          </a:p>
        </p:txBody>
      </p:sp>
      <p:sp>
        <p:nvSpPr>
          <p:cNvPr id="6" name="TextBox 17"/>
          <p:cNvSpPr txBox="1"/>
          <p:nvPr/>
        </p:nvSpPr>
        <p:spPr>
          <a:xfrm>
            <a:off x="2205990" y="609181"/>
            <a:ext cx="3836942" cy="553994"/>
          </a:xfrm>
          <a:prstGeom prst="rect">
            <a:avLst/>
          </a:prstGeom>
          <a:noFill/>
        </p:spPr>
        <p:txBody>
          <a:bodyPr wrap="none" lIns="121917" tIns="60958" rIns="121917" bIns="60958" rtlCol="0">
            <a:spAutoFit/>
          </a:bodyPr>
          <a:lstStyle/>
          <a:p>
            <a:r>
              <a:rPr lang="zh-CN" altLang="en-US" sz="2800" b="1" dirty="0" smtClean="0">
                <a:solidFill>
                  <a:schemeClr val="bg1"/>
                </a:solidFill>
              </a:rPr>
              <a:t>螺蛳粉先生的微博推广</a:t>
            </a:r>
            <a:endParaRPr lang="zh-CN" altLang="en-US" sz="2800" dirty="0">
              <a:solidFill>
                <a:schemeClr val="bg1"/>
              </a:solidFill>
            </a:endParaRPr>
          </a:p>
        </p:txBody>
      </p:sp>
      <p:sp>
        <p:nvSpPr>
          <p:cNvPr id="1027" name="Rectangle 3"/>
          <p:cNvSpPr>
            <a:spLocks noChangeArrowheads="1"/>
          </p:cNvSpPr>
          <p:nvPr/>
        </p:nvSpPr>
        <p:spPr bwMode="auto">
          <a:xfrm>
            <a:off x="1143001" y="4272677"/>
            <a:ext cx="10344150" cy="2585323"/>
          </a:xfrm>
          <a:prstGeom prst="rect">
            <a:avLst/>
          </a:prstGeom>
          <a:noFill/>
          <a:ln w="28575">
            <a:solidFill>
              <a:schemeClr val="tx1"/>
            </a:solidFill>
            <a:miter lim="800000"/>
          </a:ln>
          <a:effectLst/>
        </p:spPr>
        <p:txBody>
          <a:bodyPr vert="horz" wrap="square" lIns="91440" tIns="45720" rIns="91440" bIns="45720" numCol="1" anchor="ctr" anchorCtr="0" compatLnSpc="1">
            <a:spAutoFit/>
          </a:bodyPr>
          <a:lstStyle/>
          <a:p>
            <a:r>
              <a:rPr lang="zh-CN" altLang="en-US" dirty="0" smtClean="0"/>
              <a:t>螺蛳粉先生抓住了中小企业微博营销的关键，充分与消费者互动，利用微博建立起小型电子商务平台，精准定位消费者，通过微博找到了本地化消费者并且用个性化内容增加客户黏性，成为中小企业微博营销的典范。见图</a:t>
            </a:r>
            <a:r>
              <a:rPr lang="en-US" dirty="0" smtClean="0"/>
              <a:t>7-20</a:t>
            </a:r>
            <a:r>
              <a:rPr lang="zh-CN" altLang="en-US" dirty="0" smtClean="0"/>
              <a:t>。</a:t>
            </a:r>
            <a:endParaRPr lang="en-US" altLang="zh-CN" dirty="0" smtClean="0"/>
          </a:p>
          <a:p>
            <a:r>
              <a:rPr lang="zh-CN" altLang="en-US" dirty="0" smtClean="0"/>
              <a:t>自</a:t>
            </a:r>
            <a:r>
              <a:rPr lang="en-US" dirty="0" smtClean="0"/>
              <a:t>2010</a:t>
            </a:r>
            <a:r>
              <a:rPr lang="zh-CN" altLang="en-US" dirty="0" smtClean="0"/>
              <a:t>年</a:t>
            </a:r>
            <a:r>
              <a:rPr lang="en-US" dirty="0" smtClean="0"/>
              <a:t>7</a:t>
            </a:r>
            <a:r>
              <a:rPr lang="zh-CN" altLang="en-US" dirty="0" smtClean="0"/>
              <a:t>月</a:t>
            </a:r>
            <a:r>
              <a:rPr lang="en-US" dirty="0" smtClean="0"/>
              <a:t>20</a:t>
            </a:r>
            <a:r>
              <a:rPr lang="zh-CN" altLang="en-US" dirty="0" smtClean="0"/>
              <a:t>日注册</a:t>
            </a:r>
            <a:r>
              <a:rPr lang="en-US" dirty="0" smtClean="0"/>
              <a:t>@</a:t>
            </a:r>
            <a:r>
              <a:rPr lang="zh-CN" altLang="en-US" dirty="0" smtClean="0"/>
              <a:t>螺蛳粉先生微博以来，从刚开始的几个粉丝，到后来不停被转发、关注和评论，截止</a:t>
            </a:r>
            <a:r>
              <a:rPr lang="en-US" dirty="0" smtClean="0"/>
              <a:t>2015</a:t>
            </a:r>
            <a:r>
              <a:rPr lang="zh-CN" altLang="en-US" dirty="0" smtClean="0"/>
              <a:t>年</a:t>
            </a:r>
            <a:r>
              <a:rPr lang="en-US" dirty="0" smtClean="0"/>
              <a:t>1</a:t>
            </a:r>
            <a:r>
              <a:rPr lang="zh-CN" altLang="en-US" dirty="0" smtClean="0"/>
              <a:t>月</a:t>
            </a:r>
            <a:r>
              <a:rPr lang="en-US" dirty="0" smtClean="0"/>
              <a:t>20</a:t>
            </a:r>
            <a:r>
              <a:rPr lang="zh-CN" altLang="en-US" dirty="0" smtClean="0"/>
              <a:t>日，“螺蛳粉先生”的新浪微博已有</a:t>
            </a:r>
            <a:r>
              <a:rPr lang="en-US" dirty="0" smtClean="0"/>
              <a:t>30000</a:t>
            </a:r>
            <a:r>
              <a:rPr lang="zh-CN" altLang="en-US" dirty="0" smtClean="0"/>
              <a:t>多名粉丝，平均每条微博被评论</a:t>
            </a:r>
            <a:r>
              <a:rPr lang="en-US" dirty="0" smtClean="0"/>
              <a:t>30</a:t>
            </a:r>
            <a:r>
              <a:rPr lang="zh-CN" altLang="en-US" dirty="0" smtClean="0"/>
              <a:t>次</a:t>
            </a:r>
            <a:r>
              <a:rPr lang="en-US" dirty="0" smtClean="0"/>
              <a:t>,</a:t>
            </a:r>
            <a:r>
              <a:rPr lang="zh-CN" altLang="en-US" dirty="0" smtClean="0"/>
              <a:t>转发</a:t>
            </a:r>
            <a:r>
              <a:rPr lang="en-US" dirty="0" smtClean="0"/>
              <a:t>20</a:t>
            </a:r>
            <a:r>
              <a:rPr lang="zh-CN" altLang="en-US" dirty="0" smtClean="0"/>
              <a:t>次，通过分析软件微博风云分析，其中活跃粉丝将近</a:t>
            </a:r>
            <a:r>
              <a:rPr lang="en-US" dirty="0" smtClean="0"/>
              <a:t>3800</a:t>
            </a:r>
            <a:r>
              <a:rPr lang="zh-CN" altLang="en-US" dirty="0" smtClean="0"/>
              <a:t>名，活粉率达到</a:t>
            </a:r>
            <a:r>
              <a:rPr lang="en-US" dirty="0" smtClean="0"/>
              <a:t>68%</a:t>
            </a:r>
            <a:r>
              <a:rPr lang="zh-CN" altLang="en-US" dirty="0" smtClean="0"/>
              <a:t>，这些粉丝都是螺蛳粉的忠实爱好者。现在小店每天的营业额有</a:t>
            </a:r>
            <a:r>
              <a:rPr lang="en-US" dirty="0" smtClean="0"/>
              <a:t>4000</a:t>
            </a:r>
            <a:r>
              <a:rPr lang="zh-CN" altLang="en-US" dirty="0" smtClean="0"/>
              <a:t>到</a:t>
            </a:r>
            <a:r>
              <a:rPr lang="en-US" dirty="0" smtClean="0"/>
              <a:t>6000</a:t>
            </a:r>
            <a:r>
              <a:rPr lang="zh-CN" altLang="en-US" dirty="0" smtClean="0"/>
              <a:t>元，现在还有不少人开始在他的微博上订餐，平均每天有三四十份之多。平均一天卖出</a:t>
            </a:r>
            <a:r>
              <a:rPr lang="en-US" dirty="0" smtClean="0"/>
              <a:t>400</a:t>
            </a:r>
            <a:r>
              <a:rPr lang="zh-CN" altLang="en-US" dirty="0" smtClean="0"/>
              <a:t>碗，在</a:t>
            </a:r>
            <a:r>
              <a:rPr lang="en-US" dirty="0" smtClean="0"/>
              <a:t>4000-6000</a:t>
            </a:r>
            <a:r>
              <a:rPr lang="zh-CN" altLang="en-US" dirty="0" smtClean="0"/>
              <a:t>元左右，三个月内就收回了前期的</a:t>
            </a:r>
            <a:r>
              <a:rPr lang="en-US" dirty="0" smtClean="0"/>
              <a:t>10</a:t>
            </a:r>
            <a:r>
              <a:rPr lang="zh-CN" altLang="en-US" dirty="0" smtClean="0"/>
              <a:t>万元成本，这是这家几平米小店目前的成绩单。</a:t>
            </a:r>
            <a:endParaRPr lang="zh-CN" altLang="en-US" dirty="0"/>
          </a:p>
        </p:txBody>
      </p:sp>
      <p:pic>
        <p:nvPicPr>
          <p:cNvPr id="7" name="图片 91" descr="点击查看源网页"/>
          <p:cNvPicPr>
            <a:picLocks noChangeAspect="1" noChangeArrowheads="1"/>
          </p:cNvPicPr>
          <p:nvPr/>
        </p:nvPicPr>
        <p:blipFill>
          <a:blip r:embed="rId1"/>
          <a:srcRect/>
          <a:stretch>
            <a:fillRect/>
          </a:stretch>
        </p:blipFill>
        <p:spPr bwMode="auto">
          <a:xfrm>
            <a:off x="1042987" y="1443038"/>
            <a:ext cx="9429750" cy="27146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9115426"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任务导入</a:t>
            </a:r>
            <a:r>
              <a:rPr lang="en-US" altLang="zh-CN" sz="2400" b="1" dirty="0" smtClean="0">
                <a:solidFill>
                  <a:schemeClr val="bg1"/>
                </a:solidFill>
              </a:rPr>
              <a:t>】</a:t>
            </a:r>
            <a:endParaRPr lang="zh-CN" altLang="en-US" sz="2400" b="1" dirty="0">
              <a:solidFill>
                <a:schemeClr val="bg1"/>
              </a:solidFill>
            </a:endParaRPr>
          </a:p>
        </p:txBody>
      </p:sp>
      <p:sp>
        <p:nvSpPr>
          <p:cNvPr id="6" name="TextBox 17"/>
          <p:cNvSpPr txBox="1"/>
          <p:nvPr/>
        </p:nvSpPr>
        <p:spPr>
          <a:xfrm>
            <a:off x="2205990" y="609181"/>
            <a:ext cx="3836942" cy="553994"/>
          </a:xfrm>
          <a:prstGeom prst="rect">
            <a:avLst/>
          </a:prstGeom>
          <a:noFill/>
        </p:spPr>
        <p:txBody>
          <a:bodyPr wrap="none" lIns="121917" tIns="60958" rIns="121917" bIns="60958" rtlCol="0">
            <a:spAutoFit/>
          </a:bodyPr>
          <a:lstStyle/>
          <a:p>
            <a:r>
              <a:rPr lang="zh-CN" altLang="en-US" sz="2800" b="1" dirty="0" smtClean="0">
                <a:solidFill>
                  <a:schemeClr val="bg1"/>
                </a:solidFill>
              </a:rPr>
              <a:t>麦包包破茧成蝶快字诀</a:t>
            </a:r>
            <a:endParaRPr lang="zh-CN" altLang="en-US" sz="2800" dirty="0">
              <a:solidFill>
                <a:schemeClr val="bg1"/>
              </a:solidFill>
            </a:endParaRPr>
          </a:p>
        </p:txBody>
      </p:sp>
      <p:sp>
        <p:nvSpPr>
          <p:cNvPr id="1027" name="Rectangle 3"/>
          <p:cNvSpPr>
            <a:spLocks noChangeArrowheads="1"/>
          </p:cNvSpPr>
          <p:nvPr/>
        </p:nvSpPr>
        <p:spPr bwMode="auto">
          <a:xfrm>
            <a:off x="428625" y="1559643"/>
            <a:ext cx="11458575" cy="3970318"/>
          </a:xfrm>
          <a:prstGeom prst="rect">
            <a:avLst/>
          </a:prstGeom>
          <a:noFill/>
          <a:ln w="28575">
            <a:solidFill>
              <a:schemeClr val="tx1"/>
            </a:solidFill>
            <a:miter lim="800000"/>
          </a:ln>
          <a:effectLst/>
        </p:spPr>
        <p:txBody>
          <a:bodyPr vert="horz" wrap="square" lIns="91440" tIns="45720" rIns="91440" bIns="45720" numCol="1" anchor="ctr" anchorCtr="0" compatLnSpc="1">
            <a:spAutoFit/>
          </a:bodyPr>
          <a:lstStyle/>
          <a:p>
            <a:r>
              <a:rPr lang="zh-CN" altLang="en-US" dirty="0" smtClean="0"/>
              <a:t>      麦包包活用网络传播工具，开通了官方博客和麦芽糖时尚论坛。作为麦包包的重要宣传阵地，官方博客以图文并茂的形式向信息受众传播“快时尚”品牌理念，不断提升消费者对麦包包的价值认同感。而麦芽糖时尚论坛则是麦包包粉丝们的根据地，“麦芽糖”们在这里可以及时了解到时尚界的最新资讯，掌握潮流动态，麦包包通过这种形式与“麦芽糖”们分享生活、共赏时尚，加强了与“麦芽糖”们在情感上的联系，提高了消费者对麦包包这一品牌的黏着度。快速供应链：开发订单驱动新系统。近年，电子商务的快速发展导致“爆仓”事件频发，供应链正成为制约电子商务发展的短板，也是电商企业与对手拉开差距、打造核心竞争力的关键环节。对致力于打造“快时尚”箱包的麦包包而言，供应链的建设依然以“快”为核心。 </a:t>
            </a:r>
            <a:endParaRPr lang="zh-CN" altLang="en-US" dirty="0" smtClean="0"/>
          </a:p>
          <a:p>
            <a:r>
              <a:rPr lang="zh-CN" altLang="en-US" dirty="0" smtClean="0"/>
              <a:t>    “快”已经成为麦包包供应链的核心竞争力，并且这种优势已扩展到精细化管理、成本控制等多个方面。这一供应链系统使麦包包不仅仅作为一个网上销售平台，同时还扮演着网络营销专家的角色，它不是简单地为供应商提供一个产品销售渠道，而是利用自身庞大的数据库，将消费者的点击情况、销售情况、购后反馈等信息传递给合作伙伴，让他们了解市场状况、掌握消费者行为变化。麦包包的快速供应链不仅很好地支撑了其“快时尚”定位和“快营销”手段，也使其与上下游合作伙伴保持着良好的联动关系，实现多方共赢。</a:t>
            </a:r>
            <a:endParaRPr lang="zh-CN" altLang="en-US" dirty="0" smtClean="0"/>
          </a:p>
          <a:p>
            <a:pPr algn="r"/>
            <a:endParaRPr lang="en-US" altLang="zh-CN" dirty="0" smtClean="0"/>
          </a:p>
          <a:p>
            <a:pPr algn="r"/>
            <a:r>
              <a:rPr lang="zh-CN" altLang="en-US" dirty="0" smtClean="0"/>
              <a:t>资料来源</a:t>
            </a:r>
            <a:r>
              <a:rPr lang="en-US" dirty="0" smtClean="0"/>
              <a:t>:</a:t>
            </a:r>
            <a:r>
              <a:rPr lang="zh-CN" altLang="en-US" dirty="0" smtClean="0"/>
              <a:t>网络营销教学网站 </a:t>
            </a:r>
            <a:endParaRPr lang="zh-CN" altLang="en-US" dirty="0"/>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9115426"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任务导入</a:t>
            </a:r>
            <a:r>
              <a:rPr lang="en-US" altLang="zh-CN" sz="2400" b="1" dirty="0" smtClean="0">
                <a:solidFill>
                  <a:schemeClr val="bg1"/>
                </a:solidFill>
              </a:rPr>
              <a:t>】</a:t>
            </a:r>
            <a:endParaRPr lang="zh-CN" altLang="en-US" sz="2400" b="1" dirty="0">
              <a:solidFill>
                <a:schemeClr val="bg1"/>
              </a:solidFill>
            </a:endParaRPr>
          </a:p>
        </p:txBody>
      </p:sp>
      <p:sp>
        <p:nvSpPr>
          <p:cNvPr id="6" name="TextBox 17"/>
          <p:cNvSpPr txBox="1"/>
          <p:nvPr/>
        </p:nvSpPr>
        <p:spPr>
          <a:xfrm>
            <a:off x="2205990" y="609181"/>
            <a:ext cx="3836942" cy="553994"/>
          </a:xfrm>
          <a:prstGeom prst="rect">
            <a:avLst/>
          </a:prstGeom>
          <a:noFill/>
        </p:spPr>
        <p:txBody>
          <a:bodyPr wrap="none" lIns="121917" tIns="60958" rIns="121917" bIns="60958" rtlCol="0">
            <a:spAutoFit/>
          </a:bodyPr>
          <a:lstStyle/>
          <a:p>
            <a:r>
              <a:rPr lang="zh-CN" altLang="en-US" sz="2800" b="1" dirty="0" smtClean="0">
                <a:solidFill>
                  <a:schemeClr val="bg1"/>
                </a:solidFill>
              </a:rPr>
              <a:t>螺蛳粉先生的微博推广</a:t>
            </a:r>
            <a:endParaRPr lang="zh-CN" altLang="en-US" sz="2800" dirty="0">
              <a:solidFill>
                <a:schemeClr val="bg1"/>
              </a:solidFill>
            </a:endParaRPr>
          </a:p>
        </p:txBody>
      </p:sp>
      <p:sp>
        <p:nvSpPr>
          <p:cNvPr id="1027" name="Rectangle 3"/>
          <p:cNvSpPr>
            <a:spLocks noChangeArrowheads="1"/>
          </p:cNvSpPr>
          <p:nvPr/>
        </p:nvSpPr>
        <p:spPr bwMode="auto">
          <a:xfrm>
            <a:off x="828676" y="1858089"/>
            <a:ext cx="10344150" cy="3416320"/>
          </a:xfrm>
          <a:prstGeom prst="rect">
            <a:avLst/>
          </a:prstGeom>
          <a:noFill/>
          <a:ln w="28575">
            <a:solidFill>
              <a:schemeClr val="tx1"/>
            </a:solidFill>
            <a:miter lim="800000"/>
          </a:ln>
          <a:effectLst/>
        </p:spPr>
        <p:txBody>
          <a:bodyPr vert="horz" wrap="square" lIns="91440" tIns="45720" rIns="91440" bIns="45720" numCol="1" anchor="ctr" anchorCtr="0" compatLnSpc="1">
            <a:spAutoFit/>
          </a:bodyPr>
          <a:lstStyle/>
          <a:p>
            <a:r>
              <a:rPr lang="zh-CN" altLang="en-US" dirty="0" smtClean="0"/>
              <a:t>   “螺蛳粉先生”算得上小企业做微博营销的代表人物。马中才曾对记者说，“我粗略统计过，</a:t>
            </a:r>
            <a:r>
              <a:rPr lang="en-US" dirty="0" smtClean="0"/>
              <a:t>80%</a:t>
            </a:r>
            <a:r>
              <a:rPr lang="zh-CN" altLang="en-US" dirty="0" smtClean="0"/>
              <a:t>的客人是从微博上知道我们的。除了周边的客人和北京的客人，也不乏从内蒙古、长沙、天津等城市慕名而来的。”“微博的力量比发传单更有效，很多顾客还成了朋友，到了店里会先去</a:t>
            </a:r>
            <a:r>
              <a:rPr lang="en-US" dirty="0" smtClean="0"/>
              <a:t>"</a:t>
            </a:r>
            <a:r>
              <a:rPr lang="zh-CN" altLang="en-US" dirty="0" smtClean="0"/>
              <a:t>微博留言墙</a:t>
            </a:r>
            <a:r>
              <a:rPr lang="en-US" dirty="0" smtClean="0"/>
              <a:t>"</a:t>
            </a:r>
            <a:r>
              <a:rPr lang="zh-CN" altLang="en-US" dirty="0" smtClean="0"/>
              <a:t>，看看哪些朋友又来过了。”自开业以来，媒体纷纷报道，参与报道的媒体有新京报、</a:t>
            </a:r>
            <a:r>
              <a:rPr lang="en-US" altLang="zh-CN" dirty="0" smtClean="0"/>
              <a:t>《</a:t>
            </a:r>
            <a:r>
              <a:rPr lang="zh-CN" altLang="en-US" dirty="0" smtClean="0"/>
              <a:t>职场</a:t>
            </a:r>
            <a:r>
              <a:rPr lang="en-US" altLang="zh-CN" dirty="0" smtClean="0"/>
              <a:t>》</a:t>
            </a:r>
            <a:r>
              <a:rPr lang="zh-CN" altLang="en-US" dirty="0" smtClean="0"/>
              <a:t>杂志、北京电视台、河北电视台等，北京电视台首都经济报道栏目更是对螺蛳粉先生的微博营销进行了长达七分多钟的深入的报道。同时，李开复在他的新书</a:t>
            </a:r>
            <a:r>
              <a:rPr lang="en-US" altLang="zh-CN" dirty="0" smtClean="0"/>
              <a:t>《</a:t>
            </a:r>
            <a:r>
              <a:rPr lang="zh-CN" altLang="en-US" dirty="0" smtClean="0"/>
              <a:t>微博改变一切</a:t>
            </a:r>
            <a:r>
              <a:rPr lang="en-US" altLang="zh-CN" dirty="0" smtClean="0"/>
              <a:t>》</a:t>
            </a:r>
            <a:r>
              <a:rPr lang="zh-CN" altLang="en-US" dirty="0" smtClean="0"/>
              <a:t>中也重点推荐了螺蛳粉先生的微博。</a:t>
            </a:r>
            <a:endParaRPr lang="zh-CN" altLang="en-US" dirty="0" smtClean="0"/>
          </a:p>
          <a:p>
            <a:r>
              <a:rPr lang="zh-CN" altLang="en-US" dirty="0" smtClean="0"/>
              <a:t>    现在，他还经常在微博上写一些有关螺蛳粉小店和特色美食的小故事，以吸引小店附近年轻网友的关注，因为他们是小马哥心中最主要的目标消费群。现在已有很多商家想加盟，他也在紧锣密鼓地筹备开分店</a:t>
            </a:r>
            <a:r>
              <a:rPr lang="en-US" dirty="0" smtClean="0"/>
              <a:t>!</a:t>
            </a:r>
            <a:r>
              <a:rPr lang="zh-CN" altLang="en-US" dirty="0" smtClean="0"/>
              <a:t>螺蛳粉先生会不会成为中国的肯德基或麦当劳呢</a:t>
            </a:r>
            <a:r>
              <a:rPr lang="en-US" dirty="0" smtClean="0"/>
              <a:t>?</a:t>
            </a:r>
            <a:r>
              <a:rPr lang="zh-CN" altLang="en-US" dirty="0" smtClean="0"/>
              <a:t>让我们一起期待吧</a:t>
            </a:r>
            <a:r>
              <a:rPr lang="en-US" dirty="0" smtClean="0"/>
              <a:t>!</a:t>
            </a:r>
            <a:endParaRPr lang="zh-CN" altLang="en-US" dirty="0" smtClean="0"/>
          </a:p>
          <a:p>
            <a:endParaRPr lang="en-US" altLang="zh-CN" dirty="0" smtClean="0"/>
          </a:p>
          <a:p>
            <a:pPr algn="r"/>
            <a:r>
              <a:rPr lang="zh-CN" altLang="en-US" dirty="0" smtClean="0"/>
              <a:t>资料来源：中国经济网</a:t>
            </a:r>
            <a:endParaRPr lang="zh-CN" altLang="en-US" dirty="0"/>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8772526"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52285" y="282825"/>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智慧引言</a:t>
            </a:r>
            <a:r>
              <a:rPr lang="en-US" altLang="zh-CN" sz="2400" b="1" dirty="0" smtClean="0">
                <a:solidFill>
                  <a:schemeClr val="bg1"/>
                </a:solidFill>
              </a:rPr>
              <a:t>】</a:t>
            </a:r>
            <a:endParaRPr lang="zh-CN" altLang="en-US" sz="2400" b="1" dirty="0">
              <a:solidFill>
                <a:schemeClr val="bg1"/>
              </a:solidFill>
            </a:endParaRPr>
          </a:p>
        </p:txBody>
      </p:sp>
      <p:sp>
        <p:nvSpPr>
          <p:cNvPr id="9" name="矩形 8"/>
          <p:cNvSpPr/>
          <p:nvPr/>
        </p:nvSpPr>
        <p:spPr>
          <a:xfrm>
            <a:off x="814388" y="1703338"/>
            <a:ext cx="10101262" cy="3269100"/>
          </a:xfrm>
          <a:prstGeom prst="rect">
            <a:avLst/>
          </a:prstGeom>
          <a:ln w="57150">
            <a:solidFill>
              <a:srgbClr val="FF9900"/>
            </a:solidFill>
            <a:prstDash val="sysDot"/>
          </a:ln>
        </p:spPr>
        <p:txBody>
          <a:bodyPr wrap="square">
            <a:spAutoFit/>
          </a:bodyPr>
          <a:lstStyle/>
          <a:p>
            <a:pPr>
              <a:lnSpc>
                <a:spcPct val="150000"/>
              </a:lnSpc>
            </a:pPr>
            <a:r>
              <a:rPr lang="zh-CN" altLang="en-US" sz="2000" b="1" dirty="0" smtClean="0">
                <a:solidFill>
                  <a:srgbClr val="1F487C"/>
                </a:solidFill>
              </a:rPr>
              <a:t>随着微博、微信的火热，催生了微营销。首先，中小企业一般规模较小，财力物力人力各方面都很薄弱，低成本的微营销作为营销手段就非常合适。因为微博、微信等是一个开放性的社会化平台，不需要付广告费，而且还可以通过搜索的方式，精准地找到目标用户。其次，微博微信通常都会和用户高频接触，接触中的趣闻轶事可以直接拿来作为营销的内容，增强用户的粘性。再次，微营销的互动也是可以学习的。一方面可以让用户认可品牌和产品，另一方面还可以根据用户的反馈，及时地完善自己的服务和产品，不断提升品牌质量，做到良性循环。</a:t>
            </a:r>
            <a:endParaRPr lang="zh-CN" altLang="en-US" sz="2000" b="1" dirty="0">
              <a:solidFill>
                <a:srgbClr val="1F487C"/>
              </a:solidFill>
            </a:endParaRPr>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8672513"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学习指南</a:t>
            </a:r>
            <a:r>
              <a:rPr lang="en-US" altLang="zh-CN" sz="2400" b="1" dirty="0" smtClean="0">
                <a:solidFill>
                  <a:schemeClr val="bg1"/>
                </a:solidFill>
              </a:rPr>
              <a:t>】</a:t>
            </a:r>
            <a:endParaRPr lang="zh-CN" altLang="en-US" sz="2400" b="1" dirty="0">
              <a:solidFill>
                <a:schemeClr val="bg1"/>
              </a:solidFill>
            </a:endParaRPr>
          </a:p>
        </p:txBody>
      </p:sp>
      <p:sp>
        <p:nvSpPr>
          <p:cNvPr id="6" name="TextBox 17"/>
          <p:cNvSpPr txBox="1"/>
          <p:nvPr/>
        </p:nvSpPr>
        <p:spPr>
          <a:xfrm>
            <a:off x="2205990" y="609181"/>
            <a:ext cx="3986022" cy="553994"/>
          </a:xfrm>
          <a:prstGeom prst="rect">
            <a:avLst/>
          </a:prstGeom>
          <a:noFill/>
        </p:spPr>
        <p:txBody>
          <a:bodyPr wrap="none" lIns="121917" tIns="60958" rIns="121917" bIns="60958" rtlCol="0">
            <a:spAutoFit/>
          </a:bodyPr>
          <a:lstStyle/>
          <a:p>
            <a:r>
              <a:rPr lang="zh-CN" altLang="en-US" sz="2800" b="1" dirty="0" smtClean="0">
                <a:solidFill>
                  <a:srgbClr val="FF9900"/>
                </a:solidFill>
              </a:rPr>
              <a:t>任务</a:t>
            </a:r>
            <a:r>
              <a:rPr lang="en-US" sz="2800" b="1" dirty="0" smtClean="0">
                <a:solidFill>
                  <a:srgbClr val="FF9900"/>
                </a:solidFill>
                <a:latin typeface="+mn-ea"/>
              </a:rPr>
              <a:t>7.6   </a:t>
            </a:r>
            <a:r>
              <a:rPr lang="zh-CN" altLang="en-US" sz="2800" b="1" dirty="0" smtClean="0">
                <a:solidFill>
                  <a:srgbClr val="FF9900"/>
                </a:solidFill>
              </a:rPr>
              <a:t>微博微信推广</a:t>
            </a:r>
            <a:endParaRPr lang="zh-CN" altLang="en-US" sz="2800" b="1" dirty="0">
              <a:solidFill>
                <a:srgbClr val="FF9900"/>
              </a:solidFill>
              <a:latin typeface="+mn-ea"/>
            </a:endParaRPr>
          </a:p>
        </p:txBody>
      </p:sp>
      <p:sp>
        <p:nvSpPr>
          <p:cNvPr id="9" name="矩形 8"/>
          <p:cNvSpPr/>
          <p:nvPr/>
        </p:nvSpPr>
        <p:spPr>
          <a:xfrm>
            <a:off x="2553840" y="2139280"/>
            <a:ext cx="1896240" cy="271712"/>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smtClean="0">
                <a:latin typeface="+mj-ea"/>
                <a:ea typeface="+mj-ea"/>
              </a:rPr>
              <a:t>7.6.1</a:t>
            </a:r>
            <a:endParaRPr lang="zh-CN" altLang="en-US" sz="2400" b="1" dirty="0">
              <a:latin typeface="+mj-ea"/>
              <a:ea typeface="+mj-ea"/>
            </a:endParaRPr>
          </a:p>
        </p:txBody>
      </p:sp>
      <p:sp>
        <p:nvSpPr>
          <p:cNvPr id="11" name="矩形 10"/>
          <p:cNvSpPr/>
          <p:nvPr/>
        </p:nvSpPr>
        <p:spPr>
          <a:xfrm>
            <a:off x="1455441" y="4104512"/>
            <a:ext cx="1045712" cy="1045712"/>
          </a:xfrm>
          <a:prstGeom prst="rect">
            <a:avLst/>
          </a:pr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6347884" y="2139280"/>
            <a:ext cx="1045712" cy="1045712"/>
          </a:xfrm>
          <a:prstGeom prst="rect">
            <a:avLst/>
          </a:pr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1488225" y="2139280"/>
            <a:ext cx="1045712" cy="1045712"/>
          </a:xfrm>
          <a:prstGeom prst="rect">
            <a:avLst/>
          </a:pr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 name="组合 13"/>
          <p:cNvGrpSpPr/>
          <p:nvPr/>
        </p:nvGrpSpPr>
        <p:grpSpPr>
          <a:xfrm>
            <a:off x="1717026" y="2297486"/>
            <a:ext cx="608013" cy="676275"/>
            <a:chOff x="6735763" y="10544176"/>
            <a:chExt cx="608013" cy="676275"/>
          </a:xfrm>
          <a:solidFill>
            <a:schemeClr val="bg1"/>
          </a:solidFill>
        </p:grpSpPr>
        <p:sp>
          <p:nvSpPr>
            <p:cNvPr id="15" name="Freeform 1008"/>
            <p:cNvSpPr/>
            <p:nvPr/>
          </p:nvSpPr>
          <p:spPr bwMode="auto">
            <a:xfrm>
              <a:off x="6735763" y="10544176"/>
              <a:ext cx="608013" cy="153988"/>
            </a:xfrm>
            <a:custGeom>
              <a:avLst/>
              <a:gdLst>
                <a:gd name="T0" fmla="*/ 0 w 383"/>
                <a:gd name="T1" fmla="*/ 97 h 97"/>
                <a:gd name="T2" fmla="*/ 383 w 383"/>
                <a:gd name="T3" fmla="*/ 97 h 97"/>
                <a:gd name="T4" fmla="*/ 192 w 383"/>
                <a:gd name="T5" fmla="*/ 0 h 97"/>
                <a:gd name="T6" fmla="*/ 0 w 383"/>
                <a:gd name="T7" fmla="*/ 97 h 97"/>
              </a:gdLst>
              <a:ahLst/>
              <a:cxnLst>
                <a:cxn ang="0">
                  <a:pos x="T0" y="T1"/>
                </a:cxn>
                <a:cxn ang="0">
                  <a:pos x="T2" y="T3"/>
                </a:cxn>
                <a:cxn ang="0">
                  <a:pos x="T4" y="T5"/>
                </a:cxn>
                <a:cxn ang="0">
                  <a:pos x="T6" y="T7"/>
                </a:cxn>
              </a:cxnLst>
              <a:rect l="0" t="0" r="r" b="b"/>
              <a:pathLst>
                <a:path w="383" h="97">
                  <a:moveTo>
                    <a:pt x="0" y="97"/>
                  </a:moveTo>
                  <a:lnTo>
                    <a:pt x="383" y="97"/>
                  </a:lnTo>
                  <a:lnTo>
                    <a:pt x="192" y="0"/>
                  </a:lnTo>
                  <a:lnTo>
                    <a:pt x="0" y="9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16" name="Rectangle 1010"/>
            <p:cNvSpPr>
              <a:spLocks noChangeArrowheads="1"/>
            </p:cNvSpPr>
            <p:nvPr/>
          </p:nvSpPr>
          <p:spPr bwMode="auto">
            <a:xfrm>
              <a:off x="6777039" y="10750551"/>
              <a:ext cx="98425" cy="2857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dirty="0"/>
            </a:p>
          </p:txBody>
        </p:sp>
        <p:sp>
          <p:nvSpPr>
            <p:cNvPr id="17" name="Rectangle 1011"/>
            <p:cNvSpPr>
              <a:spLocks noChangeArrowheads="1"/>
            </p:cNvSpPr>
            <p:nvPr/>
          </p:nvSpPr>
          <p:spPr bwMode="auto">
            <a:xfrm>
              <a:off x="6983414" y="10750551"/>
              <a:ext cx="98425" cy="2857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dirty="0"/>
            </a:p>
          </p:txBody>
        </p:sp>
        <p:sp>
          <p:nvSpPr>
            <p:cNvPr id="18" name="Rectangle 1012"/>
            <p:cNvSpPr>
              <a:spLocks noChangeArrowheads="1"/>
            </p:cNvSpPr>
            <p:nvPr/>
          </p:nvSpPr>
          <p:spPr bwMode="auto">
            <a:xfrm>
              <a:off x="7189789" y="10750551"/>
              <a:ext cx="98425" cy="2857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dirty="0"/>
            </a:p>
          </p:txBody>
        </p:sp>
        <p:sp>
          <p:nvSpPr>
            <p:cNvPr id="19" name="Freeform 1013"/>
            <p:cNvSpPr/>
            <p:nvPr/>
          </p:nvSpPr>
          <p:spPr bwMode="auto">
            <a:xfrm>
              <a:off x="6740526" y="11080751"/>
              <a:ext cx="187325" cy="87313"/>
            </a:xfrm>
            <a:custGeom>
              <a:avLst/>
              <a:gdLst>
                <a:gd name="T0" fmla="*/ 50 w 50"/>
                <a:gd name="T1" fmla="*/ 6 h 23"/>
                <a:gd name="T2" fmla="*/ 44 w 50"/>
                <a:gd name="T3" fmla="*/ 0 h 23"/>
                <a:gd name="T4" fmla="*/ 6 w 50"/>
                <a:gd name="T5" fmla="*/ 0 h 23"/>
                <a:gd name="T6" fmla="*/ 0 w 50"/>
                <a:gd name="T7" fmla="*/ 6 h 23"/>
                <a:gd name="T8" fmla="*/ 0 w 50"/>
                <a:gd name="T9" fmla="*/ 17 h 23"/>
                <a:gd name="T10" fmla="*/ 6 w 50"/>
                <a:gd name="T11" fmla="*/ 23 h 23"/>
                <a:gd name="T12" fmla="*/ 44 w 50"/>
                <a:gd name="T13" fmla="*/ 23 h 23"/>
                <a:gd name="T14" fmla="*/ 50 w 50"/>
                <a:gd name="T15" fmla="*/ 17 h 23"/>
                <a:gd name="T16" fmla="*/ 50 w 50"/>
                <a:gd name="T17" fmla="*/ 6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23">
                  <a:moveTo>
                    <a:pt x="50" y="6"/>
                  </a:moveTo>
                  <a:cubicBezTo>
                    <a:pt x="50" y="3"/>
                    <a:pt x="47" y="0"/>
                    <a:pt x="44" y="0"/>
                  </a:cubicBezTo>
                  <a:cubicBezTo>
                    <a:pt x="6" y="0"/>
                    <a:pt x="6" y="0"/>
                    <a:pt x="6" y="0"/>
                  </a:cubicBezTo>
                  <a:cubicBezTo>
                    <a:pt x="3" y="0"/>
                    <a:pt x="0" y="3"/>
                    <a:pt x="0" y="6"/>
                  </a:cubicBezTo>
                  <a:cubicBezTo>
                    <a:pt x="0" y="17"/>
                    <a:pt x="0" y="17"/>
                    <a:pt x="0" y="17"/>
                  </a:cubicBezTo>
                  <a:cubicBezTo>
                    <a:pt x="0" y="20"/>
                    <a:pt x="3" y="23"/>
                    <a:pt x="6" y="23"/>
                  </a:cubicBezTo>
                  <a:cubicBezTo>
                    <a:pt x="44" y="23"/>
                    <a:pt x="44" y="23"/>
                    <a:pt x="44" y="23"/>
                  </a:cubicBezTo>
                  <a:cubicBezTo>
                    <a:pt x="47" y="23"/>
                    <a:pt x="50" y="20"/>
                    <a:pt x="50" y="17"/>
                  </a:cubicBezTo>
                  <a:lnTo>
                    <a:pt x="50" y="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20" name="Freeform 1014"/>
            <p:cNvSpPr/>
            <p:nvPr/>
          </p:nvSpPr>
          <p:spPr bwMode="auto">
            <a:xfrm>
              <a:off x="7148514" y="11080751"/>
              <a:ext cx="187325" cy="87313"/>
            </a:xfrm>
            <a:custGeom>
              <a:avLst/>
              <a:gdLst>
                <a:gd name="T0" fmla="*/ 50 w 50"/>
                <a:gd name="T1" fmla="*/ 6 h 23"/>
                <a:gd name="T2" fmla="*/ 44 w 50"/>
                <a:gd name="T3" fmla="*/ 0 h 23"/>
                <a:gd name="T4" fmla="*/ 6 w 50"/>
                <a:gd name="T5" fmla="*/ 0 h 23"/>
                <a:gd name="T6" fmla="*/ 0 w 50"/>
                <a:gd name="T7" fmla="*/ 6 h 23"/>
                <a:gd name="T8" fmla="*/ 0 w 50"/>
                <a:gd name="T9" fmla="*/ 17 h 23"/>
                <a:gd name="T10" fmla="*/ 6 w 50"/>
                <a:gd name="T11" fmla="*/ 23 h 23"/>
                <a:gd name="T12" fmla="*/ 44 w 50"/>
                <a:gd name="T13" fmla="*/ 23 h 23"/>
                <a:gd name="T14" fmla="*/ 50 w 50"/>
                <a:gd name="T15" fmla="*/ 17 h 23"/>
                <a:gd name="T16" fmla="*/ 50 w 50"/>
                <a:gd name="T17" fmla="*/ 6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23">
                  <a:moveTo>
                    <a:pt x="50" y="6"/>
                  </a:moveTo>
                  <a:cubicBezTo>
                    <a:pt x="50" y="3"/>
                    <a:pt x="47" y="0"/>
                    <a:pt x="44" y="0"/>
                  </a:cubicBezTo>
                  <a:cubicBezTo>
                    <a:pt x="6" y="0"/>
                    <a:pt x="6" y="0"/>
                    <a:pt x="6" y="0"/>
                  </a:cubicBezTo>
                  <a:cubicBezTo>
                    <a:pt x="2" y="0"/>
                    <a:pt x="0" y="3"/>
                    <a:pt x="0" y="6"/>
                  </a:cubicBezTo>
                  <a:cubicBezTo>
                    <a:pt x="0" y="17"/>
                    <a:pt x="0" y="17"/>
                    <a:pt x="0" y="17"/>
                  </a:cubicBezTo>
                  <a:cubicBezTo>
                    <a:pt x="0" y="20"/>
                    <a:pt x="2" y="23"/>
                    <a:pt x="6" y="23"/>
                  </a:cubicBezTo>
                  <a:cubicBezTo>
                    <a:pt x="44" y="23"/>
                    <a:pt x="44" y="23"/>
                    <a:pt x="44" y="23"/>
                  </a:cubicBezTo>
                  <a:cubicBezTo>
                    <a:pt x="47" y="23"/>
                    <a:pt x="50" y="20"/>
                    <a:pt x="50" y="17"/>
                  </a:cubicBezTo>
                  <a:lnTo>
                    <a:pt x="50" y="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21" name="Freeform 1015"/>
            <p:cNvSpPr/>
            <p:nvPr/>
          </p:nvSpPr>
          <p:spPr bwMode="auto">
            <a:xfrm>
              <a:off x="6950075" y="11080751"/>
              <a:ext cx="173038" cy="19050"/>
            </a:xfrm>
            <a:custGeom>
              <a:avLst/>
              <a:gdLst>
                <a:gd name="T0" fmla="*/ 46 w 46"/>
                <a:gd name="T1" fmla="*/ 3 h 5"/>
                <a:gd name="T2" fmla="*/ 42 w 46"/>
                <a:gd name="T3" fmla="*/ 0 h 5"/>
                <a:gd name="T4" fmla="*/ 3 w 46"/>
                <a:gd name="T5" fmla="*/ 0 h 5"/>
                <a:gd name="T6" fmla="*/ 0 w 46"/>
                <a:gd name="T7" fmla="*/ 3 h 5"/>
                <a:gd name="T8" fmla="*/ 0 w 46"/>
                <a:gd name="T9" fmla="*/ 3 h 5"/>
                <a:gd name="T10" fmla="*/ 3 w 46"/>
                <a:gd name="T11" fmla="*/ 5 h 5"/>
                <a:gd name="T12" fmla="*/ 42 w 46"/>
                <a:gd name="T13" fmla="*/ 5 h 5"/>
                <a:gd name="T14" fmla="*/ 46 w 46"/>
                <a:gd name="T15" fmla="*/ 3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 h="5">
                  <a:moveTo>
                    <a:pt x="46" y="3"/>
                  </a:moveTo>
                  <a:cubicBezTo>
                    <a:pt x="46" y="1"/>
                    <a:pt x="45" y="0"/>
                    <a:pt x="42" y="0"/>
                  </a:cubicBezTo>
                  <a:cubicBezTo>
                    <a:pt x="3" y="0"/>
                    <a:pt x="3" y="0"/>
                    <a:pt x="3" y="0"/>
                  </a:cubicBezTo>
                  <a:cubicBezTo>
                    <a:pt x="1" y="0"/>
                    <a:pt x="0" y="1"/>
                    <a:pt x="0" y="3"/>
                  </a:cubicBezTo>
                  <a:cubicBezTo>
                    <a:pt x="0" y="3"/>
                    <a:pt x="0" y="3"/>
                    <a:pt x="0" y="3"/>
                  </a:cubicBezTo>
                  <a:cubicBezTo>
                    <a:pt x="0" y="4"/>
                    <a:pt x="1" y="5"/>
                    <a:pt x="3" y="5"/>
                  </a:cubicBezTo>
                  <a:cubicBezTo>
                    <a:pt x="42" y="5"/>
                    <a:pt x="42" y="5"/>
                    <a:pt x="42" y="5"/>
                  </a:cubicBezTo>
                  <a:cubicBezTo>
                    <a:pt x="45" y="5"/>
                    <a:pt x="46" y="4"/>
                    <a:pt x="4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22" name="Freeform 1016"/>
            <p:cNvSpPr/>
            <p:nvPr/>
          </p:nvSpPr>
          <p:spPr bwMode="auto">
            <a:xfrm>
              <a:off x="6950075" y="11141076"/>
              <a:ext cx="173038" cy="19050"/>
            </a:xfrm>
            <a:custGeom>
              <a:avLst/>
              <a:gdLst>
                <a:gd name="T0" fmla="*/ 46 w 46"/>
                <a:gd name="T1" fmla="*/ 3 h 5"/>
                <a:gd name="T2" fmla="*/ 42 w 46"/>
                <a:gd name="T3" fmla="*/ 0 h 5"/>
                <a:gd name="T4" fmla="*/ 3 w 46"/>
                <a:gd name="T5" fmla="*/ 0 h 5"/>
                <a:gd name="T6" fmla="*/ 0 w 46"/>
                <a:gd name="T7" fmla="*/ 3 h 5"/>
                <a:gd name="T8" fmla="*/ 0 w 46"/>
                <a:gd name="T9" fmla="*/ 3 h 5"/>
                <a:gd name="T10" fmla="*/ 3 w 46"/>
                <a:gd name="T11" fmla="*/ 5 h 5"/>
                <a:gd name="T12" fmla="*/ 42 w 46"/>
                <a:gd name="T13" fmla="*/ 5 h 5"/>
                <a:gd name="T14" fmla="*/ 46 w 46"/>
                <a:gd name="T15" fmla="*/ 3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 h="5">
                  <a:moveTo>
                    <a:pt x="46" y="3"/>
                  </a:moveTo>
                  <a:cubicBezTo>
                    <a:pt x="46" y="1"/>
                    <a:pt x="45" y="0"/>
                    <a:pt x="42" y="0"/>
                  </a:cubicBezTo>
                  <a:cubicBezTo>
                    <a:pt x="3" y="0"/>
                    <a:pt x="3" y="0"/>
                    <a:pt x="3" y="0"/>
                  </a:cubicBezTo>
                  <a:cubicBezTo>
                    <a:pt x="1" y="0"/>
                    <a:pt x="0" y="1"/>
                    <a:pt x="0" y="3"/>
                  </a:cubicBezTo>
                  <a:cubicBezTo>
                    <a:pt x="0" y="3"/>
                    <a:pt x="0" y="3"/>
                    <a:pt x="0" y="3"/>
                  </a:cubicBezTo>
                  <a:cubicBezTo>
                    <a:pt x="0" y="4"/>
                    <a:pt x="1" y="5"/>
                    <a:pt x="3" y="5"/>
                  </a:cubicBezTo>
                  <a:cubicBezTo>
                    <a:pt x="42" y="5"/>
                    <a:pt x="42" y="5"/>
                    <a:pt x="42" y="5"/>
                  </a:cubicBezTo>
                  <a:cubicBezTo>
                    <a:pt x="45" y="5"/>
                    <a:pt x="46" y="4"/>
                    <a:pt x="4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23" name="Freeform 1017"/>
            <p:cNvSpPr/>
            <p:nvPr/>
          </p:nvSpPr>
          <p:spPr bwMode="auto">
            <a:xfrm>
              <a:off x="6950075" y="11201401"/>
              <a:ext cx="173038" cy="19050"/>
            </a:xfrm>
            <a:custGeom>
              <a:avLst/>
              <a:gdLst>
                <a:gd name="T0" fmla="*/ 46 w 46"/>
                <a:gd name="T1" fmla="*/ 3 h 5"/>
                <a:gd name="T2" fmla="*/ 42 w 46"/>
                <a:gd name="T3" fmla="*/ 0 h 5"/>
                <a:gd name="T4" fmla="*/ 3 w 46"/>
                <a:gd name="T5" fmla="*/ 0 h 5"/>
                <a:gd name="T6" fmla="*/ 0 w 46"/>
                <a:gd name="T7" fmla="*/ 3 h 5"/>
                <a:gd name="T8" fmla="*/ 0 w 46"/>
                <a:gd name="T9" fmla="*/ 3 h 5"/>
                <a:gd name="T10" fmla="*/ 3 w 46"/>
                <a:gd name="T11" fmla="*/ 5 h 5"/>
                <a:gd name="T12" fmla="*/ 42 w 46"/>
                <a:gd name="T13" fmla="*/ 5 h 5"/>
                <a:gd name="T14" fmla="*/ 46 w 46"/>
                <a:gd name="T15" fmla="*/ 3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 h="5">
                  <a:moveTo>
                    <a:pt x="46" y="3"/>
                  </a:moveTo>
                  <a:cubicBezTo>
                    <a:pt x="46" y="1"/>
                    <a:pt x="45" y="0"/>
                    <a:pt x="42" y="0"/>
                  </a:cubicBezTo>
                  <a:cubicBezTo>
                    <a:pt x="3" y="0"/>
                    <a:pt x="3" y="0"/>
                    <a:pt x="3" y="0"/>
                  </a:cubicBezTo>
                  <a:cubicBezTo>
                    <a:pt x="1" y="0"/>
                    <a:pt x="0" y="1"/>
                    <a:pt x="0" y="3"/>
                  </a:cubicBezTo>
                  <a:cubicBezTo>
                    <a:pt x="0" y="3"/>
                    <a:pt x="0" y="3"/>
                    <a:pt x="0" y="3"/>
                  </a:cubicBezTo>
                  <a:cubicBezTo>
                    <a:pt x="0" y="4"/>
                    <a:pt x="1" y="5"/>
                    <a:pt x="3" y="5"/>
                  </a:cubicBezTo>
                  <a:cubicBezTo>
                    <a:pt x="42" y="5"/>
                    <a:pt x="42" y="5"/>
                    <a:pt x="42" y="5"/>
                  </a:cubicBezTo>
                  <a:cubicBezTo>
                    <a:pt x="45" y="5"/>
                    <a:pt x="46" y="4"/>
                    <a:pt x="4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grpSp>
      <p:grpSp>
        <p:nvGrpSpPr>
          <p:cNvPr id="8" name="组合 23"/>
          <p:cNvGrpSpPr/>
          <p:nvPr/>
        </p:nvGrpSpPr>
        <p:grpSpPr>
          <a:xfrm>
            <a:off x="6565814" y="2410992"/>
            <a:ext cx="646112" cy="449263"/>
            <a:chOff x="7767638" y="10672763"/>
            <a:chExt cx="646112" cy="449263"/>
          </a:xfrm>
          <a:solidFill>
            <a:schemeClr val="bg1"/>
          </a:solidFill>
        </p:grpSpPr>
        <p:sp>
          <p:nvSpPr>
            <p:cNvPr id="25" name="Freeform 1018"/>
            <p:cNvSpPr/>
            <p:nvPr/>
          </p:nvSpPr>
          <p:spPr bwMode="auto">
            <a:xfrm>
              <a:off x="7959725" y="10672763"/>
              <a:ext cx="261938" cy="123825"/>
            </a:xfrm>
            <a:custGeom>
              <a:avLst/>
              <a:gdLst>
                <a:gd name="T0" fmla="*/ 70 w 70"/>
                <a:gd name="T1" fmla="*/ 26 h 33"/>
                <a:gd name="T2" fmla="*/ 63 w 70"/>
                <a:gd name="T3" fmla="*/ 33 h 33"/>
                <a:gd name="T4" fmla="*/ 7 w 70"/>
                <a:gd name="T5" fmla="*/ 33 h 33"/>
                <a:gd name="T6" fmla="*/ 0 w 70"/>
                <a:gd name="T7" fmla="*/ 26 h 33"/>
                <a:gd name="T8" fmla="*/ 0 w 70"/>
                <a:gd name="T9" fmla="*/ 8 h 33"/>
                <a:gd name="T10" fmla="*/ 7 w 70"/>
                <a:gd name="T11" fmla="*/ 0 h 33"/>
                <a:gd name="T12" fmla="*/ 63 w 70"/>
                <a:gd name="T13" fmla="*/ 0 h 33"/>
                <a:gd name="T14" fmla="*/ 70 w 70"/>
                <a:gd name="T15" fmla="*/ 8 h 33"/>
                <a:gd name="T16" fmla="*/ 70 w 70"/>
                <a:gd name="T17" fmla="*/ 26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0" h="33">
                  <a:moveTo>
                    <a:pt x="70" y="26"/>
                  </a:moveTo>
                  <a:cubicBezTo>
                    <a:pt x="70" y="30"/>
                    <a:pt x="67" y="33"/>
                    <a:pt x="63" y="33"/>
                  </a:cubicBezTo>
                  <a:cubicBezTo>
                    <a:pt x="7" y="33"/>
                    <a:pt x="7" y="33"/>
                    <a:pt x="7" y="33"/>
                  </a:cubicBezTo>
                  <a:cubicBezTo>
                    <a:pt x="3" y="33"/>
                    <a:pt x="0" y="30"/>
                    <a:pt x="0" y="26"/>
                  </a:cubicBezTo>
                  <a:cubicBezTo>
                    <a:pt x="0" y="8"/>
                    <a:pt x="0" y="8"/>
                    <a:pt x="0" y="8"/>
                  </a:cubicBezTo>
                  <a:cubicBezTo>
                    <a:pt x="0" y="4"/>
                    <a:pt x="3" y="0"/>
                    <a:pt x="7" y="0"/>
                  </a:cubicBezTo>
                  <a:cubicBezTo>
                    <a:pt x="63" y="0"/>
                    <a:pt x="63" y="0"/>
                    <a:pt x="63" y="0"/>
                  </a:cubicBezTo>
                  <a:cubicBezTo>
                    <a:pt x="67" y="0"/>
                    <a:pt x="70" y="4"/>
                    <a:pt x="70" y="8"/>
                  </a:cubicBezTo>
                  <a:lnTo>
                    <a:pt x="70" y="2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26" name="Freeform 1019"/>
            <p:cNvSpPr/>
            <p:nvPr/>
          </p:nvSpPr>
          <p:spPr bwMode="auto">
            <a:xfrm>
              <a:off x="7767638" y="10995026"/>
              <a:ext cx="184150" cy="127000"/>
            </a:xfrm>
            <a:custGeom>
              <a:avLst/>
              <a:gdLst>
                <a:gd name="T0" fmla="*/ 49 w 49"/>
                <a:gd name="T1" fmla="*/ 7 h 34"/>
                <a:gd name="T2" fmla="*/ 42 w 49"/>
                <a:gd name="T3" fmla="*/ 0 h 34"/>
                <a:gd name="T4" fmla="*/ 8 w 49"/>
                <a:gd name="T5" fmla="*/ 0 h 34"/>
                <a:gd name="T6" fmla="*/ 0 w 49"/>
                <a:gd name="T7" fmla="*/ 7 h 34"/>
                <a:gd name="T8" fmla="*/ 0 w 49"/>
                <a:gd name="T9" fmla="*/ 26 h 34"/>
                <a:gd name="T10" fmla="*/ 8 w 49"/>
                <a:gd name="T11" fmla="*/ 34 h 34"/>
                <a:gd name="T12" fmla="*/ 42 w 49"/>
                <a:gd name="T13" fmla="*/ 34 h 34"/>
                <a:gd name="T14" fmla="*/ 49 w 49"/>
                <a:gd name="T15" fmla="*/ 26 h 34"/>
                <a:gd name="T16" fmla="*/ 49 w 49"/>
                <a:gd name="T17"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 h="34">
                  <a:moveTo>
                    <a:pt x="49" y="7"/>
                  </a:moveTo>
                  <a:cubicBezTo>
                    <a:pt x="49" y="3"/>
                    <a:pt x="46" y="0"/>
                    <a:pt x="42" y="0"/>
                  </a:cubicBezTo>
                  <a:cubicBezTo>
                    <a:pt x="8" y="0"/>
                    <a:pt x="8" y="0"/>
                    <a:pt x="8" y="0"/>
                  </a:cubicBezTo>
                  <a:cubicBezTo>
                    <a:pt x="4" y="0"/>
                    <a:pt x="0" y="3"/>
                    <a:pt x="0" y="7"/>
                  </a:cubicBezTo>
                  <a:cubicBezTo>
                    <a:pt x="0" y="26"/>
                    <a:pt x="0" y="26"/>
                    <a:pt x="0" y="26"/>
                  </a:cubicBezTo>
                  <a:cubicBezTo>
                    <a:pt x="0" y="30"/>
                    <a:pt x="4" y="34"/>
                    <a:pt x="8" y="34"/>
                  </a:cubicBezTo>
                  <a:cubicBezTo>
                    <a:pt x="42" y="34"/>
                    <a:pt x="42" y="34"/>
                    <a:pt x="42" y="34"/>
                  </a:cubicBezTo>
                  <a:cubicBezTo>
                    <a:pt x="46" y="34"/>
                    <a:pt x="49" y="30"/>
                    <a:pt x="49" y="26"/>
                  </a:cubicBezTo>
                  <a:lnTo>
                    <a:pt x="49" y="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29" name="Freeform 1020"/>
            <p:cNvSpPr/>
            <p:nvPr/>
          </p:nvSpPr>
          <p:spPr bwMode="auto">
            <a:xfrm>
              <a:off x="8001000" y="10995026"/>
              <a:ext cx="179388" cy="127000"/>
            </a:xfrm>
            <a:custGeom>
              <a:avLst/>
              <a:gdLst>
                <a:gd name="T0" fmla="*/ 48 w 48"/>
                <a:gd name="T1" fmla="*/ 7 h 34"/>
                <a:gd name="T2" fmla="*/ 41 w 48"/>
                <a:gd name="T3" fmla="*/ 0 h 34"/>
                <a:gd name="T4" fmla="*/ 7 w 48"/>
                <a:gd name="T5" fmla="*/ 0 h 34"/>
                <a:gd name="T6" fmla="*/ 0 w 48"/>
                <a:gd name="T7" fmla="*/ 7 h 34"/>
                <a:gd name="T8" fmla="*/ 0 w 48"/>
                <a:gd name="T9" fmla="*/ 26 h 34"/>
                <a:gd name="T10" fmla="*/ 7 w 48"/>
                <a:gd name="T11" fmla="*/ 34 h 34"/>
                <a:gd name="T12" fmla="*/ 41 w 48"/>
                <a:gd name="T13" fmla="*/ 34 h 34"/>
                <a:gd name="T14" fmla="*/ 48 w 48"/>
                <a:gd name="T15" fmla="*/ 26 h 34"/>
                <a:gd name="T16" fmla="*/ 48 w 48"/>
                <a:gd name="T17"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34">
                  <a:moveTo>
                    <a:pt x="48" y="7"/>
                  </a:moveTo>
                  <a:cubicBezTo>
                    <a:pt x="48" y="3"/>
                    <a:pt x="45" y="0"/>
                    <a:pt x="41" y="0"/>
                  </a:cubicBezTo>
                  <a:cubicBezTo>
                    <a:pt x="7" y="0"/>
                    <a:pt x="7" y="0"/>
                    <a:pt x="7" y="0"/>
                  </a:cubicBezTo>
                  <a:cubicBezTo>
                    <a:pt x="3" y="0"/>
                    <a:pt x="0" y="3"/>
                    <a:pt x="0" y="7"/>
                  </a:cubicBezTo>
                  <a:cubicBezTo>
                    <a:pt x="0" y="26"/>
                    <a:pt x="0" y="26"/>
                    <a:pt x="0" y="26"/>
                  </a:cubicBezTo>
                  <a:cubicBezTo>
                    <a:pt x="0" y="30"/>
                    <a:pt x="3" y="34"/>
                    <a:pt x="7" y="34"/>
                  </a:cubicBezTo>
                  <a:cubicBezTo>
                    <a:pt x="41" y="34"/>
                    <a:pt x="41" y="34"/>
                    <a:pt x="41" y="34"/>
                  </a:cubicBezTo>
                  <a:cubicBezTo>
                    <a:pt x="45" y="34"/>
                    <a:pt x="48" y="30"/>
                    <a:pt x="48" y="26"/>
                  </a:cubicBezTo>
                  <a:lnTo>
                    <a:pt x="48" y="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30" name="Freeform 1021"/>
            <p:cNvSpPr/>
            <p:nvPr/>
          </p:nvSpPr>
          <p:spPr bwMode="auto">
            <a:xfrm>
              <a:off x="8229600" y="10995026"/>
              <a:ext cx="184150" cy="127000"/>
            </a:xfrm>
            <a:custGeom>
              <a:avLst/>
              <a:gdLst>
                <a:gd name="T0" fmla="*/ 49 w 49"/>
                <a:gd name="T1" fmla="*/ 7 h 34"/>
                <a:gd name="T2" fmla="*/ 41 w 49"/>
                <a:gd name="T3" fmla="*/ 0 h 34"/>
                <a:gd name="T4" fmla="*/ 7 w 49"/>
                <a:gd name="T5" fmla="*/ 0 h 34"/>
                <a:gd name="T6" fmla="*/ 0 w 49"/>
                <a:gd name="T7" fmla="*/ 7 h 34"/>
                <a:gd name="T8" fmla="*/ 0 w 49"/>
                <a:gd name="T9" fmla="*/ 26 h 34"/>
                <a:gd name="T10" fmla="*/ 7 w 49"/>
                <a:gd name="T11" fmla="*/ 34 h 34"/>
                <a:gd name="T12" fmla="*/ 41 w 49"/>
                <a:gd name="T13" fmla="*/ 34 h 34"/>
                <a:gd name="T14" fmla="*/ 49 w 49"/>
                <a:gd name="T15" fmla="*/ 26 h 34"/>
                <a:gd name="T16" fmla="*/ 49 w 49"/>
                <a:gd name="T17"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 h="34">
                  <a:moveTo>
                    <a:pt x="49" y="7"/>
                  </a:moveTo>
                  <a:cubicBezTo>
                    <a:pt x="49" y="3"/>
                    <a:pt x="45" y="0"/>
                    <a:pt x="41" y="0"/>
                  </a:cubicBezTo>
                  <a:cubicBezTo>
                    <a:pt x="7" y="0"/>
                    <a:pt x="7" y="0"/>
                    <a:pt x="7" y="0"/>
                  </a:cubicBezTo>
                  <a:cubicBezTo>
                    <a:pt x="3" y="0"/>
                    <a:pt x="0" y="3"/>
                    <a:pt x="0" y="7"/>
                  </a:cubicBezTo>
                  <a:cubicBezTo>
                    <a:pt x="0" y="26"/>
                    <a:pt x="0" y="26"/>
                    <a:pt x="0" y="26"/>
                  </a:cubicBezTo>
                  <a:cubicBezTo>
                    <a:pt x="0" y="30"/>
                    <a:pt x="3" y="34"/>
                    <a:pt x="7" y="34"/>
                  </a:cubicBezTo>
                  <a:cubicBezTo>
                    <a:pt x="41" y="34"/>
                    <a:pt x="41" y="34"/>
                    <a:pt x="41" y="34"/>
                  </a:cubicBezTo>
                  <a:cubicBezTo>
                    <a:pt x="45" y="34"/>
                    <a:pt x="49" y="30"/>
                    <a:pt x="49" y="26"/>
                  </a:cubicBezTo>
                  <a:lnTo>
                    <a:pt x="49" y="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sp>
          <p:nvSpPr>
            <p:cNvPr id="31" name="Freeform 1022"/>
            <p:cNvSpPr/>
            <p:nvPr/>
          </p:nvSpPr>
          <p:spPr bwMode="auto">
            <a:xfrm>
              <a:off x="7835901" y="10821988"/>
              <a:ext cx="498475" cy="150813"/>
            </a:xfrm>
            <a:custGeom>
              <a:avLst/>
              <a:gdLst>
                <a:gd name="T0" fmla="*/ 123 w 133"/>
                <a:gd name="T1" fmla="*/ 17 h 40"/>
                <a:gd name="T2" fmla="*/ 72 w 133"/>
                <a:gd name="T3" fmla="*/ 17 h 40"/>
                <a:gd name="T4" fmla="*/ 72 w 133"/>
                <a:gd name="T5" fmla="*/ 0 h 40"/>
                <a:gd name="T6" fmla="*/ 65 w 133"/>
                <a:gd name="T7" fmla="*/ 0 h 40"/>
                <a:gd name="T8" fmla="*/ 65 w 133"/>
                <a:gd name="T9" fmla="*/ 17 h 40"/>
                <a:gd name="T10" fmla="*/ 10 w 133"/>
                <a:gd name="T11" fmla="*/ 17 h 40"/>
                <a:gd name="T12" fmla="*/ 0 w 133"/>
                <a:gd name="T13" fmla="*/ 26 h 40"/>
                <a:gd name="T14" fmla="*/ 0 w 133"/>
                <a:gd name="T15" fmla="*/ 40 h 40"/>
                <a:gd name="T16" fmla="*/ 5 w 133"/>
                <a:gd name="T17" fmla="*/ 40 h 40"/>
                <a:gd name="T18" fmla="*/ 5 w 133"/>
                <a:gd name="T19" fmla="*/ 26 h 40"/>
                <a:gd name="T20" fmla="*/ 10 w 133"/>
                <a:gd name="T21" fmla="*/ 22 h 40"/>
                <a:gd name="T22" fmla="*/ 65 w 133"/>
                <a:gd name="T23" fmla="*/ 22 h 40"/>
                <a:gd name="T24" fmla="*/ 65 w 133"/>
                <a:gd name="T25" fmla="*/ 40 h 40"/>
                <a:gd name="T26" fmla="*/ 72 w 133"/>
                <a:gd name="T27" fmla="*/ 40 h 40"/>
                <a:gd name="T28" fmla="*/ 72 w 133"/>
                <a:gd name="T29" fmla="*/ 22 h 40"/>
                <a:gd name="T30" fmla="*/ 123 w 133"/>
                <a:gd name="T31" fmla="*/ 22 h 40"/>
                <a:gd name="T32" fmla="*/ 128 w 133"/>
                <a:gd name="T33" fmla="*/ 26 h 40"/>
                <a:gd name="T34" fmla="*/ 128 w 133"/>
                <a:gd name="T35" fmla="*/ 40 h 40"/>
                <a:gd name="T36" fmla="*/ 133 w 133"/>
                <a:gd name="T37" fmla="*/ 40 h 40"/>
                <a:gd name="T38" fmla="*/ 133 w 133"/>
                <a:gd name="T39" fmla="*/ 26 h 40"/>
                <a:gd name="T40" fmla="*/ 123 w 133"/>
                <a:gd name="T4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33" h="40">
                  <a:moveTo>
                    <a:pt x="123" y="17"/>
                  </a:moveTo>
                  <a:cubicBezTo>
                    <a:pt x="72" y="17"/>
                    <a:pt x="72" y="17"/>
                    <a:pt x="72" y="17"/>
                  </a:cubicBezTo>
                  <a:cubicBezTo>
                    <a:pt x="72" y="0"/>
                    <a:pt x="72" y="0"/>
                    <a:pt x="72" y="0"/>
                  </a:cubicBezTo>
                  <a:cubicBezTo>
                    <a:pt x="65" y="0"/>
                    <a:pt x="65" y="0"/>
                    <a:pt x="65" y="0"/>
                  </a:cubicBezTo>
                  <a:cubicBezTo>
                    <a:pt x="65" y="17"/>
                    <a:pt x="65" y="17"/>
                    <a:pt x="65" y="17"/>
                  </a:cubicBezTo>
                  <a:cubicBezTo>
                    <a:pt x="10" y="17"/>
                    <a:pt x="10" y="17"/>
                    <a:pt x="10" y="17"/>
                  </a:cubicBezTo>
                  <a:cubicBezTo>
                    <a:pt x="4" y="17"/>
                    <a:pt x="0" y="21"/>
                    <a:pt x="0" y="26"/>
                  </a:cubicBezTo>
                  <a:cubicBezTo>
                    <a:pt x="0" y="40"/>
                    <a:pt x="0" y="40"/>
                    <a:pt x="0" y="40"/>
                  </a:cubicBezTo>
                  <a:cubicBezTo>
                    <a:pt x="5" y="40"/>
                    <a:pt x="5" y="40"/>
                    <a:pt x="5" y="40"/>
                  </a:cubicBezTo>
                  <a:cubicBezTo>
                    <a:pt x="5" y="26"/>
                    <a:pt x="5" y="26"/>
                    <a:pt x="5" y="26"/>
                  </a:cubicBezTo>
                  <a:cubicBezTo>
                    <a:pt x="5" y="24"/>
                    <a:pt x="7" y="22"/>
                    <a:pt x="10" y="22"/>
                  </a:cubicBezTo>
                  <a:cubicBezTo>
                    <a:pt x="65" y="22"/>
                    <a:pt x="65" y="22"/>
                    <a:pt x="65" y="22"/>
                  </a:cubicBezTo>
                  <a:cubicBezTo>
                    <a:pt x="65" y="40"/>
                    <a:pt x="65" y="40"/>
                    <a:pt x="65" y="40"/>
                  </a:cubicBezTo>
                  <a:cubicBezTo>
                    <a:pt x="72" y="40"/>
                    <a:pt x="72" y="40"/>
                    <a:pt x="72" y="40"/>
                  </a:cubicBezTo>
                  <a:cubicBezTo>
                    <a:pt x="72" y="22"/>
                    <a:pt x="72" y="22"/>
                    <a:pt x="72" y="22"/>
                  </a:cubicBezTo>
                  <a:cubicBezTo>
                    <a:pt x="123" y="22"/>
                    <a:pt x="123" y="22"/>
                    <a:pt x="123" y="22"/>
                  </a:cubicBezTo>
                  <a:cubicBezTo>
                    <a:pt x="125" y="22"/>
                    <a:pt x="128" y="24"/>
                    <a:pt x="128" y="26"/>
                  </a:cubicBezTo>
                  <a:cubicBezTo>
                    <a:pt x="128" y="40"/>
                    <a:pt x="128" y="40"/>
                    <a:pt x="128" y="40"/>
                  </a:cubicBezTo>
                  <a:cubicBezTo>
                    <a:pt x="133" y="40"/>
                    <a:pt x="133" y="40"/>
                    <a:pt x="133" y="40"/>
                  </a:cubicBezTo>
                  <a:cubicBezTo>
                    <a:pt x="133" y="26"/>
                    <a:pt x="133" y="26"/>
                    <a:pt x="133" y="26"/>
                  </a:cubicBezTo>
                  <a:cubicBezTo>
                    <a:pt x="133" y="21"/>
                    <a:pt x="128" y="17"/>
                    <a:pt x="123"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dirty="0"/>
            </a:p>
          </p:txBody>
        </p:sp>
      </p:grpSp>
      <p:sp>
        <p:nvSpPr>
          <p:cNvPr id="32" name="Freeform 898"/>
          <p:cNvSpPr>
            <a:spLocks noEditPoints="1"/>
          </p:cNvSpPr>
          <p:nvPr/>
        </p:nvSpPr>
        <p:spPr bwMode="auto">
          <a:xfrm>
            <a:off x="1627332" y="4341672"/>
            <a:ext cx="787400" cy="541338"/>
          </a:xfrm>
          <a:custGeom>
            <a:avLst/>
            <a:gdLst>
              <a:gd name="T0" fmla="*/ 107 w 210"/>
              <a:gd name="T1" fmla="*/ 101 h 144"/>
              <a:gd name="T2" fmla="*/ 94 w 210"/>
              <a:gd name="T3" fmla="*/ 89 h 144"/>
              <a:gd name="T4" fmla="*/ 94 w 210"/>
              <a:gd name="T5" fmla="*/ 80 h 144"/>
              <a:gd name="T6" fmla="*/ 100 w 210"/>
              <a:gd name="T7" fmla="*/ 67 h 144"/>
              <a:gd name="T8" fmla="*/ 102 w 210"/>
              <a:gd name="T9" fmla="*/ 50 h 144"/>
              <a:gd name="T10" fmla="*/ 101 w 210"/>
              <a:gd name="T11" fmla="*/ 32 h 144"/>
              <a:gd name="T12" fmla="*/ 96 w 210"/>
              <a:gd name="T13" fmla="*/ 11 h 144"/>
              <a:gd name="T14" fmla="*/ 88 w 210"/>
              <a:gd name="T15" fmla="*/ 7 h 144"/>
              <a:gd name="T16" fmla="*/ 46 w 210"/>
              <a:gd name="T17" fmla="*/ 45 h 144"/>
              <a:gd name="T18" fmla="*/ 48 w 210"/>
              <a:gd name="T19" fmla="*/ 69 h 144"/>
              <a:gd name="T20" fmla="*/ 53 w 210"/>
              <a:gd name="T21" fmla="*/ 81 h 144"/>
              <a:gd name="T22" fmla="*/ 54 w 210"/>
              <a:gd name="T23" fmla="*/ 89 h 144"/>
              <a:gd name="T24" fmla="*/ 41 w 210"/>
              <a:gd name="T25" fmla="*/ 101 h 144"/>
              <a:gd name="T26" fmla="*/ 1 w 210"/>
              <a:gd name="T27" fmla="*/ 122 h 144"/>
              <a:gd name="T28" fmla="*/ 147 w 210"/>
              <a:gd name="T29" fmla="*/ 144 h 144"/>
              <a:gd name="T30" fmla="*/ 130 w 210"/>
              <a:gd name="T31" fmla="*/ 111 h 144"/>
              <a:gd name="T32" fmla="*/ 155 w 210"/>
              <a:gd name="T33" fmla="*/ 103 h 144"/>
              <a:gd name="T34" fmla="*/ 146 w 210"/>
              <a:gd name="T35" fmla="*/ 95 h 144"/>
              <a:gd name="T36" fmla="*/ 146 w 210"/>
              <a:gd name="T37" fmla="*/ 88 h 144"/>
              <a:gd name="T38" fmla="*/ 150 w 210"/>
              <a:gd name="T39" fmla="*/ 79 h 144"/>
              <a:gd name="T40" fmla="*/ 152 w 210"/>
              <a:gd name="T41" fmla="*/ 67 h 144"/>
              <a:gd name="T42" fmla="*/ 151 w 210"/>
              <a:gd name="T43" fmla="*/ 54 h 144"/>
              <a:gd name="T44" fmla="*/ 147 w 210"/>
              <a:gd name="T45" fmla="*/ 39 h 144"/>
              <a:gd name="T46" fmla="*/ 142 w 210"/>
              <a:gd name="T47" fmla="*/ 36 h 144"/>
              <a:gd name="T48" fmla="*/ 111 w 210"/>
              <a:gd name="T49" fmla="*/ 63 h 144"/>
              <a:gd name="T50" fmla="*/ 113 w 210"/>
              <a:gd name="T51" fmla="*/ 80 h 144"/>
              <a:gd name="T52" fmla="*/ 116 w 210"/>
              <a:gd name="T53" fmla="*/ 89 h 144"/>
              <a:gd name="T54" fmla="*/ 117 w 210"/>
              <a:gd name="T55" fmla="*/ 95 h 144"/>
              <a:gd name="T56" fmla="*/ 122 w 210"/>
              <a:gd name="T57" fmla="*/ 104 h 144"/>
              <a:gd name="T58" fmla="*/ 136 w 210"/>
              <a:gd name="T59" fmla="*/ 109 h 144"/>
              <a:gd name="T60" fmla="*/ 151 w 210"/>
              <a:gd name="T61" fmla="*/ 121 h 144"/>
              <a:gd name="T62" fmla="*/ 151 w 210"/>
              <a:gd name="T63" fmla="*/ 130 h 144"/>
              <a:gd name="T64" fmla="*/ 184 w 210"/>
              <a:gd name="T65" fmla="*/ 134 h 144"/>
              <a:gd name="T66" fmla="*/ 171 w 210"/>
              <a:gd name="T67" fmla="*/ 110 h 144"/>
              <a:gd name="T68" fmla="*/ 201 w 210"/>
              <a:gd name="T69" fmla="*/ 108 h 144"/>
              <a:gd name="T70" fmla="*/ 186 w 210"/>
              <a:gd name="T71" fmla="*/ 102 h 144"/>
              <a:gd name="T72" fmla="*/ 181 w 210"/>
              <a:gd name="T73" fmla="*/ 97 h 144"/>
              <a:gd name="T74" fmla="*/ 184 w 210"/>
              <a:gd name="T75" fmla="*/ 88 h 144"/>
              <a:gd name="T76" fmla="*/ 187 w 210"/>
              <a:gd name="T77" fmla="*/ 83 h 144"/>
              <a:gd name="T78" fmla="*/ 186 w 210"/>
              <a:gd name="T79" fmla="*/ 76 h 144"/>
              <a:gd name="T80" fmla="*/ 186 w 210"/>
              <a:gd name="T81" fmla="*/ 61 h 144"/>
              <a:gd name="T82" fmla="*/ 182 w 210"/>
              <a:gd name="T83" fmla="*/ 58 h 144"/>
              <a:gd name="T84" fmla="*/ 165 w 210"/>
              <a:gd name="T85" fmla="*/ 57 h 144"/>
              <a:gd name="T86" fmla="*/ 158 w 210"/>
              <a:gd name="T87" fmla="*/ 79 h 144"/>
              <a:gd name="T88" fmla="*/ 162 w 210"/>
              <a:gd name="T89" fmla="*/ 87 h 144"/>
              <a:gd name="T90" fmla="*/ 165 w 210"/>
              <a:gd name="T91" fmla="*/ 97 h 144"/>
              <a:gd name="T92" fmla="*/ 161 w 210"/>
              <a:gd name="T93" fmla="*/ 102 h 144"/>
              <a:gd name="T94" fmla="*/ 173 w 210"/>
              <a:gd name="T95" fmla="*/ 107 h 144"/>
              <a:gd name="T96" fmla="*/ 187 w 210"/>
              <a:gd name="T97" fmla="*/ 117 h 144"/>
              <a:gd name="T98" fmla="*/ 187 w 210"/>
              <a:gd name="T99" fmla="*/ 118 h 144"/>
              <a:gd name="T100" fmla="*/ 187 w 210"/>
              <a:gd name="T101" fmla="*/ 125 h 144"/>
              <a:gd name="T102" fmla="*/ 210 w 210"/>
              <a:gd name="T103" fmla="*/ 113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10" h="144">
                <a:moveTo>
                  <a:pt x="130" y="111"/>
                </a:moveTo>
                <a:cubicBezTo>
                  <a:pt x="122" y="108"/>
                  <a:pt x="114" y="104"/>
                  <a:pt x="107" y="101"/>
                </a:cubicBezTo>
                <a:cubicBezTo>
                  <a:pt x="105" y="100"/>
                  <a:pt x="102" y="100"/>
                  <a:pt x="100" y="99"/>
                </a:cubicBezTo>
                <a:cubicBezTo>
                  <a:pt x="98" y="98"/>
                  <a:pt x="95" y="92"/>
                  <a:pt x="94" y="89"/>
                </a:cubicBezTo>
                <a:cubicBezTo>
                  <a:pt x="93" y="89"/>
                  <a:pt x="91" y="89"/>
                  <a:pt x="90" y="88"/>
                </a:cubicBezTo>
                <a:cubicBezTo>
                  <a:pt x="90" y="84"/>
                  <a:pt x="93" y="84"/>
                  <a:pt x="94" y="80"/>
                </a:cubicBezTo>
                <a:cubicBezTo>
                  <a:pt x="95" y="77"/>
                  <a:pt x="94" y="73"/>
                  <a:pt x="96" y="71"/>
                </a:cubicBezTo>
                <a:cubicBezTo>
                  <a:pt x="97" y="69"/>
                  <a:pt x="99" y="69"/>
                  <a:pt x="100" y="67"/>
                </a:cubicBezTo>
                <a:cubicBezTo>
                  <a:pt x="101" y="66"/>
                  <a:pt x="102" y="63"/>
                  <a:pt x="102" y="61"/>
                </a:cubicBezTo>
                <a:cubicBezTo>
                  <a:pt x="103" y="58"/>
                  <a:pt x="103" y="53"/>
                  <a:pt x="102" y="50"/>
                </a:cubicBezTo>
                <a:cubicBezTo>
                  <a:pt x="101" y="48"/>
                  <a:pt x="100" y="48"/>
                  <a:pt x="100" y="46"/>
                </a:cubicBezTo>
                <a:cubicBezTo>
                  <a:pt x="100" y="43"/>
                  <a:pt x="101" y="34"/>
                  <a:pt x="101" y="32"/>
                </a:cubicBezTo>
                <a:cubicBezTo>
                  <a:pt x="101" y="26"/>
                  <a:pt x="101" y="22"/>
                  <a:pt x="100" y="17"/>
                </a:cubicBezTo>
                <a:cubicBezTo>
                  <a:pt x="100" y="17"/>
                  <a:pt x="98" y="12"/>
                  <a:pt x="96" y="11"/>
                </a:cubicBezTo>
                <a:cubicBezTo>
                  <a:pt x="91" y="10"/>
                  <a:pt x="91" y="10"/>
                  <a:pt x="91" y="10"/>
                </a:cubicBezTo>
                <a:cubicBezTo>
                  <a:pt x="88" y="7"/>
                  <a:pt x="88" y="7"/>
                  <a:pt x="88" y="7"/>
                </a:cubicBezTo>
                <a:cubicBezTo>
                  <a:pt x="77" y="0"/>
                  <a:pt x="64" y="5"/>
                  <a:pt x="57" y="8"/>
                </a:cubicBezTo>
                <a:cubicBezTo>
                  <a:pt x="48" y="11"/>
                  <a:pt x="41" y="25"/>
                  <a:pt x="46" y="45"/>
                </a:cubicBezTo>
                <a:cubicBezTo>
                  <a:pt x="46" y="49"/>
                  <a:pt x="44" y="50"/>
                  <a:pt x="44" y="52"/>
                </a:cubicBezTo>
                <a:cubicBezTo>
                  <a:pt x="44" y="56"/>
                  <a:pt x="44" y="66"/>
                  <a:pt x="48" y="69"/>
                </a:cubicBezTo>
                <a:cubicBezTo>
                  <a:pt x="49" y="69"/>
                  <a:pt x="51" y="70"/>
                  <a:pt x="51" y="69"/>
                </a:cubicBezTo>
                <a:cubicBezTo>
                  <a:pt x="52" y="73"/>
                  <a:pt x="52" y="77"/>
                  <a:pt x="53" y="81"/>
                </a:cubicBezTo>
                <a:cubicBezTo>
                  <a:pt x="54" y="84"/>
                  <a:pt x="56" y="84"/>
                  <a:pt x="57" y="88"/>
                </a:cubicBezTo>
                <a:cubicBezTo>
                  <a:pt x="54" y="89"/>
                  <a:pt x="54" y="89"/>
                  <a:pt x="54" y="89"/>
                </a:cubicBezTo>
                <a:cubicBezTo>
                  <a:pt x="52" y="92"/>
                  <a:pt x="50" y="98"/>
                  <a:pt x="47" y="99"/>
                </a:cubicBezTo>
                <a:cubicBezTo>
                  <a:pt x="45" y="100"/>
                  <a:pt x="43" y="100"/>
                  <a:pt x="41" y="101"/>
                </a:cubicBezTo>
                <a:cubicBezTo>
                  <a:pt x="34" y="104"/>
                  <a:pt x="25" y="108"/>
                  <a:pt x="18" y="111"/>
                </a:cubicBezTo>
                <a:cubicBezTo>
                  <a:pt x="11" y="114"/>
                  <a:pt x="3" y="115"/>
                  <a:pt x="1" y="122"/>
                </a:cubicBezTo>
                <a:cubicBezTo>
                  <a:pt x="1" y="127"/>
                  <a:pt x="0" y="138"/>
                  <a:pt x="0" y="144"/>
                </a:cubicBezTo>
                <a:cubicBezTo>
                  <a:pt x="147" y="144"/>
                  <a:pt x="147" y="144"/>
                  <a:pt x="147" y="144"/>
                </a:cubicBezTo>
                <a:cubicBezTo>
                  <a:pt x="147" y="138"/>
                  <a:pt x="147" y="127"/>
                  <a:pt x="147" y="122"/>
                </a:cubicBezTo>
                <a:cubicBezTo>
                  <a:pt x="145" y="115"/>
                  <a:pt x="137" y="114"/>
                  <a:pt x="130" y="111"/>
                </a:cubicBezTo>
                <a:close/>
                <a:moveTo>
                  <a:pt x="171" y="110"/>
                </a:moveTo>
                <a:cubicBezTo>
                  <a:pt x="166" y="108"/>
                  <a:pt x="160" y="105"/>
                  <a:pt x="155" y="103"/>
                </a:cubicBezTo>
                <a:cubicBezTo>
                  <a:pt x="153" y="103"/>
                  <a:pt x="152" y="102"/>
                  <a:pt x="150" y="102"/>
                </a:cubicBezTo>
                <a:cubicBezTo>
                  <a:pt x="149" y="101"/>
                  <a:pt x="147" y="97"/>
                  <a:pt x="146" y="95"/>
                </a:cubicBezTo>
                <a:cubicBezTo>
                  <a:pt x="145" y="94"/>
                  <a:pt x="144" y="94"/>
                  <a:pt x="143" y="94"/>
                </a:cubicBezTo>
                <a:cubicBezTo>
                  <a:pt x="143" y="91"/>
                  <a:pt x="145" y="91"/>
                  <a:pt x="146" y="88"/>
                </a:cubicBezTo>
                <a:cubicBezTo>
                  <a:pt x="147" y="86"/>
                  <a:pt x="146" y="84"/>
                  <a:pt x="147" y="82"/>
                </a:cubicBezTo>
                <a:cubicBezTo>
                  <a:pt x="148" y="80"/>
                  <a:pt x="150" y="80"/>
                  <a:pt x="150" y="79"/>
                </a:cubicBezTo>
                <a:cubicBezTo>
                  <a:pt x="151" y="78"/>
                  <a:pt x="152" y="76"/>
                  <a:pt x="152" y="75"/>
                </a:cubicBezTo>
                <a:cubicBezTo>
                  <a:pt x="152" y="72"/>
                  <a:pt x="153" y="69"/>
                  <a:pt x="152" y="67"/>
                </a:cubicBezTo>
                <a:cubicBezTo>
                  <a:pt x="151" y="65"/>
                  <a:pt x="150" y="65"/>
                  <a:pt x="150" y="64"/>
                </a:cubicBezTo>
                <a:cubicBezTo>
                  <a:pt x="150" y="62"/>
                  <a:pt x="151" y="55"/>
                  <a:pt x="151" y="54"/>
                </a:cubicBezTo>
                <a:cubicBezTo>
                  <a:pt x="151" y="50"/>
                  <a:pt x="151" y="47"/>
                  <a:pt x="150" y="43"/>
                </a:cubicBezTo>
                <a:cubicBezTo>
                  <a:pt x="150" y="43"/>
                  <a:pt x="149" y="40"/>
                  <a:pt x="147" y="39"/>
                </a:cubicBezTo>
                <a:cubicBezTo>
                  <a:pt x="144" y="38"/>
                  <a:pt x="144" y="38"/>
                  <a:pt x="144" y="38"/>
                </a:cubicBezTo>
                <a:cubicBezTo>
                  <a:pt x="142" y="36"/>
                  <a:pt x="142" y="36"/>
                  <a:pt x="142" y="36"/>
                </a:cubicBezTo>
                <a:cubicBezTo>
                  <a:pt x="133" y="31"/>
                  <a:pt x="124" y="35"/>
                  <a:pt x="120" y="37"/>
                </a:cubicBezTo>
                <a:cubicBezTo>
                  <a:pt x="113" y="39"/>
                  <a:pt x="108" y="49"/>
                  <a:pt x="111" y="63"/>
                </a:cubicBezTo>
                <a:cubicBezTo>
                  <a:pt x="112" y="66"/>
                  <a:pt x="110" y="67"/>
                  <a:pt x="110" y="68"/>
                </a:cubicBezTo>
                <a:cubicBezTo>
                  <a:pt x="110" y="71"/>
                  <a:pt x="111" y="78"/>
                  <a:pt x="113" y="80"/>
                </a:cubicBezTo>
                <a:cubicBezTo>
                  <a:pt x="114" y="80"/>
                  <a:pt x="116" y="81"/>
                  <a:pt x="116" y="81"/>
                </a:cubicBezTo>
                <a:cubicBezTo>
                  <a:pt x="116" y="84"/>
                  <a:pt x="116" y="86"/>
                  <a:pt x="116" y="89"/>
                </a:cubicBezTo>
                <a:cubicBezTo>
                  <a:pt x="117" y="91"/>
                  <a:pt x="119" y="91"/>
                  <a:pt x="119" y="94"/>
                </a:cubicBezTo>
                <a:cubicBezTo>
                  <a:pt x="117" y="95"/>
                  <a:pt x="117" y="95"/>
                  <a:pt x="117" y="95"/>
                </a:cubicBezTo>
                <a:cubicBezTo>
                  <a:pt x="116" y="96"/>
                  <a:pt x="115" y="99"/>
                  <a:pt x="114" y="100"/>
                </a:cubicBezTo>
                <a:cubicBezTo>
                  <a:pt x="117" y="101"/>
                  <a:pt x="119" y="103"/>
                  <a:pt x="122" y="104"/>
                </a:cubicBezTo>
                <a:cubicBezTo>
                  <a:pt x="125" y="105"/>
                  <a:pt x="128" y="106"/>
                  <a:pt x="131" y="108"/>
                </a:cubicBezTo>
                <a:cubicBezTo>
                  <a:pt x="133" y="108"/>
                  <a:pt x="134" y="109"/>
                  <a:pt x="136" y="109"/>
                </a:cubicBezTo>
                <a:cubicBezTo>
                  <a:pt x="141" y="111"/>
                  <a:pt x="148" y="114"/>
                  <a:pt x="150" y="121"/>
                </a:cubicBezTo>
                <a:cubicBezTo>
                  <a:pt x="151" y="121"/>
                  <a:pt x="151" y="121"/>
                  <a:pt x="151" y="121"/>
                </a:cubicBezTo>
                <a:cubicBezTo>
                  <a:pt x="151" y="122"/>
                  <a:pt x="151" y="122"/>
                  <a:pt x="151" y="122"/>
                </a:cubicBezTo>
                <a:cubicBezTo>
                  <a:pt x="151" y="124"/>
                  <a:pt x="151" y="127"/>
                  <a:pt x="151" y="130"/>
                </a:cubicBezTo>
                <a:cubicBezTo>
                  <a:pt x="151" y="131"/>
                  <a:pt x="151" y="133"/>
                  <a:pt x="151" y="134"/>
                </a:cubicBezTo>
                <a:cubicBezTo>
                  <a:pt x="184" y="134"/>
                  <a:pt x="184" y="134"/>
                  <a:pt x="184" y="134"/>
                </a:cubicBezTo>
                <a:cubicBezTo>
                  <a:pt x="184" y="130"/>
                  <a:pt x="184" y="121"/>
                  <a:pt x="184" y="118"/>
                </a:cubicBezTo>
                <a:cubicBezTo>
                  <a:pt x="182" y="113"/>
                  <a:pt x="176" y="112"/>
                  <a:pt x="171" y="110"/>
                </a:cubicBezTo>
                <a:close/>
                <a:moveTo>
                  <a:pt x="210" y="113"/>
                </a:moveTo>
                <a:cubicBezTo>
                  <a:pt x="208" y="110"/>
                  <a:pt x="204" y="109"/>
                  <a:pt x="201" y="108"/>
                </a:cubicBezTo>
                <a:cubicBezTo>
                  <a:pt x="197" y="106"/>
                  <a:pt x="193" y="105"/>
                  <a:pt x="190" y="103"/>
                </a:cubicBezTo>
                <a:cubicBezTo>
                  <a:pt x="188" y="103"/>
                  <a:pt x="187" y="103"/>
                  <a:pt x="186" y="102"/>
                </a:cubicBezTo>
                <a:cubicBezTo>
                  <a:pt x="185" y="101"/>
                  <a:pt x="184" y="99"/>
                  <a:pt x="183" y="97"/>
                </a:cubicBezTo>
                <a:cubicBezTo>
                  <a:pt x="183" y="97"/>
                  <a:pt x="182" y="97"/>
                  <a:pt x="181" y="97"/>
                </a:cubicBezTo>
                <a:cubicBezTo>
                  <a:pt x="181" y="95"/>
                  <a:pt x="183" y="95"/>
                  <a:pt x="183" y="93"/>
                </a:cubicBezTo>
                <a:cubicBezTo>
                  <a:pt x="184" y="91"/>
                  <a:pt x="183" y="89"/>
                  <a:pt x="184" y="88"/>
                </a:cubicBezTo>
                <a:cubicBezTo>
                  <a:pt x="185" y="87"/>
                  <a:pt x="186" y="87"/>
                  <a:pt x="186" y="86"/>
                </a:cubicBezTo>
                <a:cubicBezTo>
                  <a:pt x="187" y="86"/>
                  <a:pt x="187" y="84"/>
                  <a:pt x="187" y="83"/>
                </a:cubicBezTo>
                <a:cubicBezTo>
                  <a:pt x="188" y="82"/>
                  <a:pt x="188" y="79"/>
                  <a:pt x="187" y="78"/>
                </a:cubicBezTo>
                <a:cubicBezTo>
                  <a:pt x="187" y="77"/>
                  <a:pt x="186" y="77"/>
                  <a:pt x="186" y="76"/>
                </a:cubicBezTo>
                <a:cubicBezTo>
                  <a:pt x="186" y="74"/>
                  <a:pt x="187" y="70"/>
                  <a:pt x="187" y="69"/>
                </a:cubicBezTo>
                <a:cubicBezTo>
                  <a:pt x="187" y="66"/>
                  <a:pt x="187" y="64"/>
                  <a:pt x="186" y="61"/>
                </a:cubicBezTo>
                <a:cubicBezTo>
                  <a:pt x="186" y="61"/>
                  <a:pt x="185" y="59"/>
                  <a:pt x="184" y="58"/>
                </a:cubicBezTo>
                <a:cubicBezTo>
                  <a:pt x="182" y="58"/>
                  <a:pt x="182" y="58"/>
                  <a:pt x="182" y="58"/>
                </a:cubicBezTo>
                <a:cubicBezTo>
                  <a:pt x="180" y="57"/>
                  <a:pt x="180" y="57"/>
                  <a:pt x="180" y="57"/>
                </a:cubicBezTo>
                <a:cubicBezTo>
                  <a:pt x="175" y="53"/>
                  <a:pt x="168" y="55"/>
                  <a:pt x="165" y="57"/>
                </a:cubicBezTo>
                <a:cubicBezTo>
                  <a:pt x="160" y="58"/>
                  <a:pt x="157" y="65"/>
                  <a:pt x="159" y="75"/>
                </a:cubicBezTo>
                <a:cubicBezTo>
                  <a:pt x="160" y="77"/>
                  <a:pt x="158" y="78"/>
                  <a:pt x="158" y="79"/>
                </a:cubicBezTo>
                <a:cubicBezTo>
                  <a:pt x="158" y="81"/>
                  <a:pt x="159" y="86"/>
                  <a:pt x="160" y="87"/>
                </a:cubicBezTo>
                <a:cubicBezTo>
                  <a:pt x="161" y="87"/>
                  <a:pt x="162" y="87"/>
                  <a:pt x="162" y="87"/>
                </a:cubicBezTo>
                <a:cubicBezTo>
                  <a:pt x="162" y="89"/>
                  <a:pt x="162" y="91"/>
                  <a:pt x="163" y="93"/>
                </a:cubicBezTo>
                <a:cubicBezTo>
                  <a:pt x="163" y="95"/>
                  <a:pt x="164" y="95"/>
                  <a:pt x="165" y="97"/>
                </a:cubicBezTo>
                <a:cubicBezTo>
                  <a:pt x="163" y="97"/>
                  <a:pt x="163" y="97"/>
                  <a:pt x="163" y="97"/>
                </a:cubicBezTo>
                <a:cubicBezTo>
                  <a:pt x="163" y="98"/>
                  <a:pt x="162" y="101"/>
                  <a:pt x="161" y="102"/>
                </a:cubicBezTo>
                <a:cubicBezTo>
                  <a:pt x="162" y="103"/>
                  <a:pt x="164" y="103"/>
                  <a:pt x="166" y="104"/>
                </a:cubicBezTo>
                <a:cubicBezTo>
                  <a:pt x="168" y="105"/>
                  <a:pt x="171" y="106"/>
                  <a:pt x="173" y="107"/>
                </a:cubicBezTo>
                <a:cubicBezTo>
                  <a:pt x="174" y="107"/>
                  <a:pt x="175" y="108"/>
                  <a:pt x="176" y="108"/>
                </a:cubicBezTo>
                <a:cubicBezTo>
                  <a:pt x="180" y="110"/>
                  <a:pt x="185" y="111"/>
                  <a:pt x="187" y="117"/>
                </a:cubicBezTo>
                <a:cubicBezTo>
                  <a:pt x="187" y="117"/>
                  <a:pt x="187" y="117"/>
                  <a:pt x="187" y="117"/>
                </a:cubicBezTo>
                <a:cubicBezTo>
                  <a:pt x="187" y="118"/>
                  <a:pt x="187" y="118"/>
                  <a:pt x="187" y="118"/>
                </a:cubicBezTo>
                <a:cubicBezTo>
                  <a:pt x="187" y="119"/>
                  <a:pt x="187" y="121"/>
                  <a:pt x="187" y="124"/>
                </a:cubicBezTo>
                <a:cubicBezTo>
                  <a:pt x="187" y="124"/>
                  <a:pt x="187" y="124"/>
                  <a:pt x="187" y="125"/>
                </a:cubicBezTo>
                <a:cubicBezTo>
                  <a:pt x="210" y="125"/>
                  <a:pt x="210" y="125"/>
                  <a:pt x="210" y="125"/>
                </a:cubicBezTo>
                <a:cubicBezTo>
                  <a:pt x="210" y="121"/>
                  <a:pt x="210" y="116"/>
                  <a:pt x="210" y="113"/>
                </a:cubicBezTo>
                <a:close/>
              </a:path>
            </a:pathLst>
          </a:custGeom>
          <a:solidFill>
            <a:schemeClr val="bg1"/>
          </a:solidFill>
          <a:ln>
            <a:noFill/>
          </a:ln>
        </p:spPr>
        <p:txBody>
          <a:bodyPr vert="horz" wrap="square" lIns="91440" tIns="45720" rIns="91440" bIns="45720" numCol="1" anchor="t" anchorCtr="0" compatLnSpc="1"/>
          <a:lstStyle/>
          <a:p>
            <a:endParaRPr lang="en-US" dirty="0"/>
          </a:p>
        </p:txBody>
      </p:sp>
      <p:sp>
        <p:nvSpPr>
          <p:cNvPr id="34" name="矩形 33"/>
          <p:cNvSpPr/>
          <p:nvPr/>
        </p:nvSpPr>
        <p:spPr>
          <a:xfrm>
            <a:off x="2521473" y="2451059"/>
            <a:ext cx="2979215" cy="861770"/>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dirty="0" smtClean="0"/>
              <a:t>学习微博营销的含义及特点</a:t>
            </a:r>
            <a:endParaRPr lang="en-US" altLang="zh-CN" sz="2400" dirty="0">
              <a:solidFill>
                <a:schemeClr val="tx1">
                  <a:lumMod val="75000"/>
                  <a:lumOff val="25000"/>
                </a:schemeClr>
              </a:solidFill>
            </a:endParaRPr>
          </a:p>
        </p:txBody>
      </p:sp>
      <p:sp>
        <p:nvSpPr>
          <p:cNvPr id="35" name="矩形 34"/>
          <p:cNvSpPr/>
          <p:nvPr/>
        </p:nvSpPr>
        <p:spPr>
          <a:xfrm>
            <a:off x="7418745" y="2139280"/>
            <a:ext cx="1896240" cy="271712"/>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smtClean="0">
                <a:latin typeface="+mj-ea"/>
              </a:rPr>
              <a:t>7.6.2</a:t>
            </a:r>
            <a:endParaRPr lang="zh-CN" altLang="en-US" sz="2400" b="1" dirty="0">
              <a:latin typeface="+mj-ea"/>
            </a:endParaRPr>
          </a:p>
        </p:txBody>
      </p:sp>
      <p:sp>
        <p:nvSpPr>
          <p:cNvPr id="36" name="矩形 35"/>
          <p:cNvSpPr/>
          <p:nvPr/>
        </p:nvSpPr>
        <p:spPr>
          <a:xfrm>
            <a:off x="7386378" y="2451059"/>
            <a:ext cx="3165773" cy="861770"/>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dirty="0" smtClean="0"/>
              <a:t>熟悉微博营销的使用原则与技巧</a:t>
            </a:r>
            <a:endParaRPr lang="en-US" altLang="zh-CN" sz="2400" dirty="0">
              <a:solidFill>
                <a:schemeClr val="tx1">
                  <a:lumMod val="75000"/>
                  <a:lumOff val="25000"/>
                </a:schemeClr>
              </a:solidFill>
            </a:endParaRPr>
          </a:p>
        </p:txBody>
      </p:sp>
      <p:sp>
        <p:nvSpPr>
          <p:cNvPr id="39" name="矩形 38"/>
          <p:cNvSpPr/>
          <p:nvPr/>
        </p:nvSpPr>
        <p:spPr>
          <a:xfrm>
            <a:off x="2535784" y="4104309"/>
            <a:ext cx="1896240" cy="271712"/>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smtClean="0">
                <a:latin typeface="+mj-ea"/>
              </a:rPr>
              <a:t>76.3</a:t>
            </a:r>
            <a:endParaRPr lang="zh-CN" altLang="en-US" sz="2400" b="1" dirty="0" smtClean="0">
              <a:latin typeface="+mj-ea"/>
            </a:endParaRPr>
          </a:p>
        </p:txBody>
      </p:sp>
      <p:sp>
        <p:nvSpPr>
          <p:cNvPr id="40" name="矩形 39"/>
          <p:cNvSpPr/>
          <p:nvPr/>
        </p:nvSpPr>
        <p:spPr>
          <a:xfrm>
            <a:off x="2503417" y="4416088"/>
            <a:ext cx="3165773" cy="861770"/>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dirty="0" smtClean="0"/>
              <a:t>学习微信营销的含义及特点</a:t>
            </a:r>
            <a:endParaRPr lang="zh-CN" altLang="en-US" sz="2400" dirty="0"/>
          </a:p>
        </p:txBody>
      </p:sp>
      <p:sp>
        <p:nvSpPr>
          <p:cNvPr id="37" name="Freeform 898"/>
          <p:cNvSpPr>
            <a:spLocks noEditPoints="1"/>
          </p:cNvSpPr>
          <p:nvPr/>
        </p:nvSpPr>
        <p:spPr bwMode="auto">
          <a:xfrm>
            <a:off x="6508895" y="4436922"/>
            <a:ext cx="787400" cy="541338"/>
          </a:xfrm>
          <a:custGeom>
            <a:avLst/>
            <a:gdLst>
              <a:gd name="T0" fmla="*/ 107 w 210"/>
              <a:gd name="T1" fmla="*/ 101 h 144"/>
              <a:gd name="T2" fmla="*/ 94 w 210"/>
              <a:gd name="T3" fmla="*/ 89 h 144"/>
              <a:gd name="T4" fmla="*/ 94 w 210"/>
              <a:gd name="T5" fmla="*/ 80 h 144"/>
              <a:gd name="T6" fmla="*/ 100 w 210"/>
              <a:gd name="T7" fmla="*/ 67 h 144"/>
              <a:gd name="T8" fmla="*/ 102 w 210"/>
              <a:gd name="T9" fmla="*/ 50 h 144"/>
              <a:gd name="T10" fmla="*/ 101 w 210"/>
              <a:gd name="T11" fmla="*/ 32 h 144"/>
              <a:gd name="T12" fmla="*/ 96 w 210"/>
              <a:gd name="T13" fmla="*/ 11 h 144"/>
              <a:gd name="T14" fmla="*/ 88 w 210"/>
              <a:gd name="T15" fmla="*/ 7 h 144"/>
              <a:gd name="T16" fmla="*/ 46 w 210"/>
              <a:gd name="T17" fmla="*/ 45 h 144"/>
              <a:gd name="T18" fmla="*/ 48 w 210"/>
              <a:gd name="T19" fmla="*/ 69 h 144"/>
              <a:gd name="T20" fmla="*/ 53 w 210"/>
              <a:gd name="T21" fmla="*/ 81 h 144"/>
              <a:gd name="T22" fmla="*/ 54 w 210"/>
              <a:gd name="T23" fmla="*/ 89 h 144"/>
              <a:gd name="T24" fmla="*/ 41 w 210"/>
              <a:gd name="T25" fmla="*/ 101 h 144"/>
              <a:gd name="T26" fmla="*/ 1 w 210"/>
              <a:gd name="T27" fmla="*/ 122 h 144"/>
              <a:gd name="T28" fmla="*/ 147 w 210"/>
              <a:gd name="T29" fmla="*/ 144 h 144"/>
              <a:gd name="T30" fmla="*/ 130 w 210"/>
              <a:gd name="T31" fmla="*/ 111 h 144"/>
              <a:gd name="T32" fmla="*/ 155 w 210"/>
              <a:gd name="T33" fmla="*/ 103 h 144"/>
              <a:gd name="T34" fmla="*/ 146 w 210"/>
              <a:gd name="T35" fmla="*/ 95 h 144"/>
              <a:gd name="T36" fmla="*/ 146 w 210"/>
              <a:gd name="T37" fmla="*/ 88 h 144"/>
              <a:gd name="T38" fmla="*/ 150 w 210"/>
              <a:gd name="T39" fmla="*/ 79 h 144"/>
              <a:gd name="T40" fmla="*/ 152 w 210"/>
              <a:gd name="T41" fmla="*/ 67 h 144"/>
              <a:gd name="T42" fmla="*/ 151 w 210"/>
              <a:gd name="T43" fmla="*/ 54 h 144"/>
              <a:gd name="T44" fmla="*/ 147 w 210"/>
              <a:gd name="T45" fmla="*/ 39 h 144"/>
              <a:gd name="T46" fmla="*/ 142 w 210"/>
              <a:gd name="T47" fmla="*/ 36 h 144"/>
              <a:gd name="T48" fmla="*/ 111 w 210"/>
              <a:gd name="T49" fmla="*/ 63 h 144"/>
              <a:gd name="T50" fmla="*/ 113 w 210"/>
              <a:gd name="T51" fmla="*/ 80 h 144"/>
              <a:gd name="T52" fmla="*/ 116 w 210"/>
              <a:gd name="T53" fmla="*/ 89 h 144"/>
              <a:gd name="T54" fmla="*/ 117 w 210"/>
              <a:gd name="T55" fmla="*/ 95 h 144"/>
              <a:gd name="T56" fmla="*/ 122 w 210"/>
              <a:gd name="T57" fmla="*/ 104 h 144"/>
              <a:gd name="T58" fmla="*/ 136 w 210"/>
              <a:gd name="T59" fmla="*/ 109 h 144"/>
              <a:gd name="T60" fmla="*/ 151 w 210"/>
              <a:gd name="T61" fmla="*/ 121 h 144"/>
              <a:gd name="T62" fmla="*/ 151 w 210"/>
              <a:gd name="T63" fmla="*/ 130 h 144"/>
              <a:gd name="T64" fmla="*/ 184 w 210"/>
              <a:gd name="T65" fmla="*/ 134 h 144"/>
              <a:gd name="T66" fmla="*/ 171 w 210"/>
              <a:gd name="T67" fmla="*/ 110 h 144"/>
              <a:gd name="T68" fmla="*/ 201 w 210"/>
              <a:gd name="T69" fmla="*/ 108 h 144"/>
              <a:gd name="T70" fmla="*/ 186 w 210"/>
              <a:gd name="T71" fmla="*/ 102 h 144"/>
              <a:gd name="T72" fmla="*/ 181 w 210"/>
              <a:gd name="T73" fmla="*/ 97 h 144"/>
              <a:gd name="T74" fmla="*/ 184 w 210"/>
              <a:gd name="T75" fmla="*/ 88 h 144"/>
              <a:gd name="T76" fmla="*/ 187 w 210"/>
              <a:gd name="T77" fmla="*/ 83 h 144"/>
              <a:gd name="T78" fmla="*/ 186 w 210"/>
              <a:gd name="T79" fmla="*/ 76 h 144"/>
              <a:gd name="T80" fmla="*/ 186 w 210"/>
              <a:gd name="T81" fmla="*/ 61 h 144"/>
              <a:gd name="T82" fmla="*/ 182 w 210"/>
              <a:gd name="T83" fmla="*/ 58 h 144"/>
              <a:gd name="T84" fmla="*/ 165 w 210"/>
              <a:gd name="T85" fmla="*/ 57 h 144"/>
              <a:gd name="T86" fmla="*/ 158 w 210"/>
              <a:gd name="T87" fmla="*/ 79 h 144"/>
              <a:gd name="T88" fmla="*/ 162 w 210"/>
              <a:gd name="T89" fmla="*/ 87 h 144"/>
              <a:gd name="T90" fmla="*/ 165 w 210"/>
              <a:gd name="T91" fmla="*/ 97 h 144"/>
              <a:gd name="T92" fmla="*/ 161 w 210"/>
              <a:gd name="T93" fmla="*/ 102 h 144"/>
              <a:gd name="T94" fmla="*/ 173 w 210"/>
              <a:gd name="T95" fmla="*/ 107 h 144"/>
              <a:gd name="T96" fmla="*/ 187 w 210"/>
              <a:gd name="T97" fmla="*/ 117 h 144"/>
              <a:gd name="T98" fmla="*/ 187 w 210"/>
              <a:gd name="T99" fmla="*/ 118 h 144"/>
              <a:gd name="T100" fmla="*/ 187 w 210"/>
              <a:gd name="T101" fmla="*/ 125 h 144"/>
              <a:gd name="T102" fmla="*/ 210 w 210"/>
              <a:gd name="T103" fmla="*/ 113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10" h="144">
                <a:moveTo>
                  <a:pt x="130" y="111"/>
                </a:moveTo>
                <a:cubicBezTo>
                  <a:pt x="122" y="108"/>
                  <a:pt x="114" y="104"/>
                  <a:pt x="107" y="101"/>
                </a:cubicBezTo>
                <a:cubicBezTo>
                  <a:pt x="105" y="100"/>
                  <a:pt x="102" y="100"/>
                  <a:pt x="100" y="99"/>
                </a:cubicBezTo>
                <a:cubicBezTo>
                  <a:pt x="98" y="98"/>
                  <a:pt x="95" y="92"/>
                  <a:pt x="94" y="89"/>
                </a:cubicBezTo>
                <a:cubicBezTo>
                  <a:pt x="93" y="89"/>
                  <a:pt x="91" y="89"/>
                  <a:pt x="90" y="88"/>
                </a:cubicBezTo>
                <a:cubicBezTo>
                  <a:pt x="90" y="84"/>
                  <a:pt x="93" y="84"/>
                  <a:pt x="94" y="80"/>
                </a:cubicBezTo>
                <a:cubicBezTo>
                  <a:pt x="95" y="77"/>
                  <a:pt x="94" y="73"/>
                  <a:pt x="96" y="71"/>
                </a:cubicBezTo>
                <a:cubicBezTo>
                  <a:pt x="97" y="69"/>
                  <a:pt x="99" y="69"/>
                  <a:pt x="100" y="67"/>
                </a:cubicBezTo>
                <a:cubicBezTo>
                  <a:pt x="101" y="66"/>
                  <a:pt x="102" y="63"/>
                  <a:pt x="102" y="61"/>
                </a:cubicBezTo>
                <a:cubicBezTo>
                  <a:pt x="103" y="58"/>
                  <a:pt x="103" y="53"/>
                  <a:pt x="102" y="50"/>
                </a:cubicBezTo>
                <a:cubicBezTo>
                  <a:pt x="101" y="48"/>
                  <a:pt x="100" y="48"/>
                  <a:pt x="100" y="46"/>
                </a:cubicBezTo>
                <a:cubicBezTo>
                  <a:pt x="100" y="43"/>
                  <a:pt x="101" y="34"/>
                  <a:pt x="101" y="32"/>
                </a:cubicBezTo>
                <a:cubicBezTo>
                  <a:pt x="101" y="26"/>
                  <a:pt x="101" y="22"/>
                  <a:pt x="100" y="17"/>
                </a:cubicBezTo>
                <a:cubicBezTo>
                  <a:pt x="100" y="17"/>
                  <a:pt x="98" y="12"/>
                  <a:pt x="96" y="11"/>
                </a:cubicBezTo>
                <a:cubicBezTo>
                  <a:pt x="91" y="10"/>
                  <a:pt x="91" y="10"/>
                  <a:pt x="91" y="10"/>
                </a:cubicBezTo>
                <a:cubicBezTo>
                  <a:pt x="88" y="7"/>
                  <a:pt x="88" y="7"/>
                  <a:pt x="88" y="7"/>
                </a:cubicBezTo>
                <a:cubicBezTo>
                  <a:pt x="77" y="0"/>
                  <a:pt x="64" y="5"/>
                  <a:pt x="57" y="8"/>
                </a:cubicBezTo>
                <a:cubicBezTo>
                  <a:pt x="48" y="11"/>
                  <a:pt x="41" y="25"/>
                  <a:pt x="46" y="45"/>
                </a:cubicBezTo>
                <a:cubicBezTo>
                  <a:pt x="46" y="49"/>
                  <a:pt x="44" y="50"/>
                  <a:pt x="44" y="52"/>
                </a:cubicBezTo>
                <a:cubicBezTo>
                  <a:pt x="44" y="56"/>
                  <a:pt x="44" y="66"/>
                  <a:pt x="48" y="69"/>
                </a:cubicBezTo>
                <a:cubicBezTo>
                  <a:pt x="49" y="69"/>
                  <a:pt x="51" y="70"/>
                  <a:pt x="51" y="69"/>
                </a:cubicBezTo>
                <a:cubicBezTo>
                  <a:pt x="52" y="73"/>
                  <a:pt x="52" y="77"/>
                  <a:pt x="53" y="81"/>
                </a:cubicBezTo>
                <a:cubicBezTo>
                  <a:pt x="54" y="84"/>
                  <a:pt x="56" y="84"/>
                  <a:pt x="57" y="88"/>
                </a:cubicBezTo>
                <a:cubicBezTo>
                  <a:pt x="54" y="89"/>
                  <a:pt x="54" y="89"/>
                  <a:pt x="54" y="89"/>
                </a:cubicBezTo>
                <a:cubicBezTo>
                  <a:pt x="52" y="92"/>
                  <a:pt x="50" y="98"/>
                  <a:pt x="47" y="99"/>
                </a:cubicBezTo>
                <a:cubicBezTo>
                  <a:pt x="45" y="100"/>
                  <a:pt x="43" y="100"/>
                  <a:pt x="41" y="101"/>
                </a:cubicBezTo>
                <a:cubicBezTo>
                  <a:pt x="34" y="104"/>
                  <a:pt x="25" y="108"/>
                  <a:pt x="18" y="111"/>
                </a:cubicBezTo>
                <a:cubicBezTo>
                  <a:pt x="11" y="114"/>
                  <a:pt x="3" y="115"/>
                  <a:pt x="1" y="122"/>
                </a:cubicBezTo>
                <a:cubicBezTo>
                  <a:pt x="1" y="127"/>
                  <a:pt x="0" y="138"/>
                  <a:pt x="0" y="144"/>
                </a:cubicBezTo>
                <a:cubicBezTo>
                  <a:pt x="147" y="144"/>
                  <a:pt x="147" y="144"/>
                  <a:pt x="147" y="144"/>
                </a:cubicBezTo>
                <a:cubicBezTo>
                  <a:pt x="147" y="138"/>
                  <a:pt x="147" y="127"/>
                  <a:pt x="147" y="122"/>
                </a:cubicBezTo>
                <a:cubicBezTo>
                  <a:pt x="145" y="115"/>
                  <a:pt x="137" y="114"/>
                  <a:pt x="130" y="111"/>
                </a:cubicBezTo>
                <a:close/>
                <a:moveTo>
                  <a:pt x="171" y="110"/>
                </a:moveTo>
                <a:cubicBezTo>
                  <a:pt x="166" y="108"/>
                  <a:pt x="160" y="105"/>
                  <a:pt x="155" y="103"/>
                </a:cubicBezTo>
                <a:cubicBezTo>
                  <a:pt x="153" y="103"/>
                  <a:pt x="152" y="102"/>
                  <a:pt x="150" y="102"/>
                </a:cubicBezTo>
                <a:cubicBezTo>
                  <a:pt x="149" y="101"/>
                  <a:pt x="147" y="97"/>
                  <a:pt x="146" y="95"/>
                </a:cubicBezTo>
                <a:cubicBezTo>
                  <a:pt x="145" y="94"/>
                  <a:pt x="144" y="94"/>
                  <a:pt x="143" y="94"/>
                </a:cubicBezTo>
                <a:cubicBezTo>
                  <a:pt x="143" y="91"/>
                  <a:pt x="145" y="91"/>
                  <a:pt x="146" y="88"/>
                </a:cubicBezTo>
                <a:cubicBezTo>
                  <a:pt x="147" y="86"/>
                  <a:pt x="146" y="84"/>
                  <a:pt x="147" y="82"/>
                </a:cubicBezTo>
                <a:cubicBezTo>
                  <a:pt x="148" y="80"/>
                  <a:pt x="150" y="80"/>
                  <a:pt x="150" y="79"/>
                </a:cubicBezTo>
                <a:cubicBezTo>
                  <a:pt x="151" y="78"/>
                  <a:pt x="152" y="76"/>
                  <a:pt x="152" y="75"/>
                </a:cubicBezTo>
                <a:cubicBezTo>
                  <a:pt x="152" y="72"/>
                  <a:pt x="153" y="69"/>
                  <a:pt x="152" y="67"/>
                </a:cubicBezTo>
                <a:cubicBezTo>
                  <a:pt x="151" y="65"/>
                  <a:pt x="150" y="65"/>
                  <a:pt x="150" y="64"/>
                </a:cubicBezTo>
                <a:cubicBezTo>
                  <a:pt x="150" y="62"/>
                  <a:pt x="151" y="55"/>
                  <a:pt x="151" y="54"/>
                </a:cubicBezTo>
                <a:cubicBezTo>
                  <a:pt x="151" y="50"/>
                  <a:pt x="151" y="47"/>
                  <a:pt x="150" y="43"/>
                </a:cubicBezTo>
                <a:cubicBezTo>
                  <a:pt x="150" y="43"/>
                  <a:pt x="149" y="40"/>
                  <a:pt x="147" y="39"/>
                </a:cubicBezTo>
                <a:cubicBezTo>
                  <a:pt x="144" y="38"/>
                  <a:pt x="144" y="38"/>
                  <a:pt x="144" y="38"/>
                </a:cubicBezTo>
                <a:cubicBezTo>
                  <a:pt x="142" y="36"/>
                  <a:pt x="142" y="36"/>
                  <a:pt x="142" y="36"/>
                </a:cubicBezTo>
                <a:cubicBezTo>
                  <a:pt x="133" y="31"/>
                  <a:pt x="124" y="35"/>
                  <a:pt x="120" y="37"/>
                </a:cubicBezTo>
                <a:cubicBezTo>
                  <a:pt x="113" y="39"/>
                  <a:pt x="108" y="49"/>
                  <a:pt x="111" y="63"/>
                </a:cubicBezTo>
                <a:cubicBezTo>
                  <a:pt x="112" y="66"/>
                  <a:pt x="110" y="67"/>
                  <a:pt x="110" y="68"/>
                </a:cubicBezTo>
                <a:cubicBezTo>
                  <a:pt x="110" y="71"/>
                  <a:pt x="111" y="78"/>
                  <a:pt x="113" y="80"/>
                </a:cubicBezTo>
                <a:cubicBezTo>
                  <a:pt x="114" y="80"/>
                  <a:pt x="116" y="81"/>
                  <a:pt x="116" y="81"/>
                </a:cubicBezTo>
                <a:cubicBezTo>
                  <a:pt x="116" y="84"/>
                  <a:pt x="116" y="86"/>
                  <a:pt x="116" y="89"/>
                </a:cubicBezTo>
                <a:cubicBezTo>
                  <a:pt x="117" y="91"/>
                  <a:pt x="119" y="91"/>
                  <a:pt x="119" y="94"/>
                </a:cubicBezTo>
                <a:cubicBezTo>
                  <a:pt x="117" y="95"/>
                  <a:pt x="117" y="95"/>
                  <a:pt x="117" y="95"/>
                </a:cubicBezTo>
                <a:cubicBezTo>
                  <a:pt x="116" y="96"/>
                  <a:pt x="115" y="99"/>
                  <a:pt x="114" y="100"/>
                </a:cubicBezTo>
                <a:cubicBezTo>
                  <a:pt x="117" y="101"/>
                  <a:pt x="119" y="103"/>
                  <a:pt x="122" y="104"/>
                </a:cubicBezTo>
                <a:cubicBezTo>
                  <a:pt x="125" y="105"/>
                  <a:pt x="128" y="106"/>
                  <a:pt x="131" y="108"/>
                </a:cubicBezTo>
                <a:cubicBezTo>
                  <a:pt x="133" y="108"/>
                  <a:pt x="134" y="109"/>
                  <a:pt x="136" y="109"/>
                </a:cubicBezTo>
                <a:cubicBezTo>
                  <a:pt x="141" y="111"/>
                  <a:pt x="148" y="114"/>
                  <a:pt x="150" y="121"/>
                </a:cubicBezTo>
                <a:cubicBezTo>
                  <a:pt x="151" y="121"/>
                  <a:pt x="151" y="121"/>
                  <a:pt x="151" y="121"/>
                </a:cubicBezTo>
                <a:cubicBezTo>
                  <a:pt x="151" y="122"/>
                  <a:pt x="151" y="122"/>
                  <a:pt x="151" y="122"/>
                </a:cubicBezTo>
                <a:cubicBezTo>
                  <a:pt x="151" y="124"/>
                  <a:pt x="151" y="127"/>
                  <a:pt x="151" y="130"/>
                </a:cubicBezTo>
                <a:cubicBezTo>
                  <a:pt x="151" y="131"/>
                  <a:pt x="151" y="133"/>
                  <a:pt x="151" y="134"/>
                </a:cubicBezTo>
                <a:cubicBezTo>
                  <a:pt x="184" y="134"/>
                  <a:pt x="184" y="134"/>
                  <a:pt x="184" y="134"/>
                </a:cubicBezTo>
                <a:cubicBezTo>
                  <a:pt x="184" y="130"/>
                  <a:pt x="184" y="121"/>
                  <a:pt x="184" y="118"/>
                </a:cubicBezTo>
                <a:cubicBezTo>
                  <a:pt x="182" y="113"/>
                  <a:pt x="176" y="112"/>
                  <a:pt x="171" y="110"/>
                </a:cubicBezTo>
                <a:close/>
                <a:moveTo>
                  <a:pt x="210" y="113"/>
                </a:moveTo>
                <a:cubicBezTo>
                  <a:pt x="208" y="110"/>
                  <a:pt x="204" y="109"/>
                  <a:pt x="201" y="108"/>
                </a:cubicBezTo>
                <a:cubicBezTo>
                  <a:pt x="197" y="106"/>
                  <a:pt x="193" y="105"/>
                  <a:pt x="190" y="103"/>
                </a:cubicBezTo>
                <a:cubicBezTo>
                  <a:pt x="188" y="103"/>
                  <a:pt x="187" y="103"/>
                  <a:pt x="186" y="102"/>
                </a:cubicBezTo>
                <a:cubicBezTo>
                  <a:pt x="185" y="101"/>
                  <a:pt x="184" y="99"/>
                  <a:pt x="183" y="97"/>
                </a:cubicBezTo>
                <a:cubicBezTo>
                  <a:pt x="183" y="97"/>
                  <a:pt x="182" y="97"/>
                  <a:pt x="181" y="97"/>
                </a:cubicBezTo>
                <a:cubicBezTo>
                  <a:pt x="181" y="95"/>
                  <a:pt x="183" y="95"/>
                  <a:pt x="183" y="93"/>
                </a:cubicBezTo>
                <a:cubicBezTo>
                  <a:pt x="184" y="91"/>
                  <a:pt x="183" y="89"/>
                  <a:pt x="184" y="88"/>
                </a:cubicBezTo>
                <a:cubicBezTo>
                  <a:pt x="185" y="87"/>
                  <a:pt x="186" y="87"/>
                  <a:pt x="186" y="86"/>
                </a:cubicBezTo>
                <a:cubicBezTo>
                  <a:pt x="187" y="86"/>
                  <a:pt x="187" y="84"/>
                  <a:pt x="187" y="83"/>
                </a:cubicBezTo>
                <a:cubicBezTo>
                  <a:pt x="188" y="82"/>
                  <a:pt x="188" y="79"/>
                  <a:pt x="187" y="78"/>
                </a:cubicBezTo>
                <a:cubicBezTo>
                  <a:pt x="187" y="77"/>
                  <a:pt x="186" y="77"/>
                  <a:pt x="186" y="76"/>
                </a:cubicBezTo>
                <a:cubicBezTo>
                  <a:pt x="186" y="74"/>
                  <a:pt x="187" y="70"/>
                  <a:pt x="187" y="69"/>
                </a:cubicBezTo>
                <a:cubicBezTo>
                  <a:pt x="187" y="66"/>
                  <a:pt x="187" y="64"/>
                  <a:pt x="186" y="61"/>
                </a:cubicBezTo>
                <a:cubicBezTo>
                  <a:pt x="186" y="61"/>
                  <a:pt x="185" y="59"/>
                  <a:pt x="184" y="58"/>
                </a:cubicBezTo>
                <a:cubicBezTo>
                  <a:pt x="182" y="58"/>
                  <a:pt x="182" y="58"/>
                  <a:pt x="182" y="58"/>
                </a:cubicBezTo>
                <a:cubicBezTo>
                  <a:pt x="180" y="57"/>
                  <a:pt x="180" y="57"/>
                  <a:pt x="180" y="57"/>
                </a:cubicBezTo>
                <a:cubicBezTo>
                  <a:pt x="175" y="53"/>
                  <a:pt x="168" y="55"/>
                  <a:pt x="165" y="57"/>
                </a:cubicBezTo>
                <a:cubicBezTo>
                  <a:pt x="160" y="58"/>
                  <a:pt x="157" y="65"/>
                  <a:pt x="159" y="75"/>
                </a:cubicBezTo>
                <a:cubicBezTo>
                  <a:pt x="160" y="77"/>
                  <a:pt x="158" y="78"/>
                  <a:pt x="158" y="79"/>
                </a:cubicBezTo>
                <a:cubicBezTo>
                  <a:pt x="158" y="81"/>
                  <a:pt x="159" y="86"/>
                  <a:pt x="160" y="87"/>
                </a:cubicBezTo>
                <a:cubicBezTo>
                  <a:pt x="161" y="87"/>
                  <a:pt x="162" y="87"/>
                  <a:pt x="162" y="87"/>
                </a:cubicBezTo>
                <a:cubicBezTo>
                  <a:pt x="162" y="89"/>
                  <a:pt x="162" y="91"/>
                  <a:pt x="163" y="93"/>
                </a:cubicBezTo>
                <a:cubicBezTo>
                  <a:pt x="163" y="95"/>
                  <a:pt x="164" y="95"/>
                  <a:pt x="165" y="97"/>
                </a:cubicBezTo>
                <a:cubicBezTo>
                  <a:pt x="163" y="97"/>
                  <a:pt x="163" y="97"/>
                  <a:pt x="163" y="97"/>
                </a:cubicBezTo>
                <a:cubicBezTo>
                  <a:pt x="163" y="98"/>
                  <a:pt x="162" y="101"/>
                  <a:pt x="161" y="102"/>
                </a:cubicBezTo>
                <a:cubicBezTo>
                  <a:pt x="162" y="103"/>
                  <a:pt x="164" y="103"/>
                  <a:pt x="166" y="104"/>
                </a:cubicBezTo>
                <a:cubicBezTo>
                  <a:pt x="168" y="105"/>
                  <a:pt x="171" y="106"/>
                  <a:pt x="173" y="107"/>
                </a:cubicBezTo>
                <a:cubicBezTo>
                  <a:pt x="174" y="107"/>
                  <a:pt x="175" y="108"/>
                  <a:pt x="176" y="108"/>
                </a:cubicBezTo>
                <a:cubicBezTo>
                  <a:pt x="180" y="110"/>
                  <a:pt x="185" y="111"/>
                  <a:pt x="187" y="117"/>
                </a:cubicBezTo>
                <a:cubicBezTo>
                  <a:pt x="187" y="117"/>
                  <a:pt x="187" y="117"/>
                  <a:pt x="187" y="117"/>
                </a:cubicBezTo>
                <a:cubicBezTo>
                  <a:pt x="187" y="118"/>
                  <a:pt x="187" y="118"/>
                  <a:pt x="187" y="118"/>
                </a:cubicBezTo>
                <a:cubicBezTo>
                  <a:pt x="187" y="119"/>
                  <a:pt x="187" y="121"/>
                  <a:pt x="187" y="124"/>
                </a:cubicBezTo>
                <a:cubicBezTo>
                  <a:pt x="187" y="124"/>
                  <a:pt x="187" y="124"/>
                  <a:pt x="187" y="125"/>
                </a:cubicBezTo>
                <a:cubicBezTo>
                  <a:pt x="210" y="125"/>
                  <a:pt x="210" y="125"/>
                  <a:pt x="210" y="125"/>
                </a:cubicBezTo>
                <a:cubicBezTo>
                  <a:pt x="210" y="121"/>
                  <a:pt x="210" y="116"/>
                  <a:pt x="210" y="113"/>
                </a:cubicBezTo>
                <a:close/>
              </a:path>
            </a:pathLst>
          </a:custGeom>
          <a:solidFill>
            <a:schemeClr val="bg1"/>
          </a:solidFill>
          <a:ln>
            <a:noFill/>
          </a:ln>
        </p:spPr>
        <p:txBody>
          <a:bodyPr vert="horz" wrap="square" lIns="91440" tIns="45720" rIns="91440" bIns="45720" numCol="1" anchor="t" anchorCtr="0" compatLnSpc="1"/>
          <a:lstStyle/>
          <a:p>
            <a:endParaRPr lang="en-US" dirty="0"/>
          </a:p>
        </p:txBody>
      </p:sp>
      <p:sp>
        <p:nvSpPr>
          <p:cNvPr id="38" name="矩形 37"/>
          <p:cNvSpPr/>
          <p:nvPr/>
        </p:nvSpPr>
        <p:spPr>
          <a:xfrm>
            <a:off x="7417347" y="4199559"/>
            <a:ext cx="1896240" cy="271712"/>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smtClean="0">
                <a:latin typeface="+mj-ea"/>
              </a:rPr>
              <a:t>76.4</a:t>
            </a:r>
            <a:endParaRPr lang="zh-CN" altLang="en-US" sz="2400" b="1" dirty="0" smtClean="0">
              <a:latin typeface="+mj-ea"/>
            </a:endParaRPr>
          </a:p>
        </p:txBody>
      </p:sp>
      <p:sp>
        <p:nvSpPr>
          <p:cNvPr id="41" name="矩形 40"/>
          <p:cNvSpPr/>
          <p:nvPr/>
        </p:nvSpPr>
        <p:spPr>
          <a:xfrm>
            <a:off x="7384980" y="4511338"/>
            <a:ext cx="3165773" cy="861770"/>
          </a:xfrm>
          <a:prstGeom prst="rect">
            <a:avLst/>
          </a:prstGeom>
        </p:spPr>
        <p:txBody>
          <a:bodyPr wrap="square" lIns="121917" tIns="60958" rIns="121917" bIns="6095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dirty="0" smtClean="0"/>
              <a:t>掌握微信营销的一般过程</a:t>
            </a:r>
            <a:endParaRPr lang="zh-CN" altLang="en-US" sz="2400" dirty="0"/>
          </a:p>
        </p:txBody>
      </p:sp>
      <p:sp>
        <p:nvSpPr>
          <p:cNvPr id="42" name="矩形 41"/>
          <p:cNvSpPr/>
          <p:nvPr/>
        </p:nvSpPr>
        <p:spPr>
          <a:xfrm>
            <a:off x="6354194" y="4074459"/>
            <a:ext cx="1045712" cy="1045712"/>
          </a:xfrm>
          <a:prstGeom prst="rect">
            <a:avLst/>
          </a:pr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Freeform 1512"/>
          <p:cNvSpPr>
            <a:spLocks noEditPoints="1"/>
          </p:cNvSpPr>
          <p:nvPr/>
        </p:nvSpPr>
        <p:spPr bwMode="auto">
          <a:xfrm>
            <a:off x="6534611" y="4251979"/>
            <a:ext cx="674688" cy="720725"/>
          </a:xfrm>
          <a:custGeom>
            <a:avLst/>
            <a:gdLst>
              <a:gd name="T0" fmla="*/ 180 w 180"/>
              <a:gd name="T1" fmla="*/ 67 h 192"/>
              <a:gd name="T2" fmla="*/ 179 w 180"/>
              <a:gd name="T3" fmla="*/ 64 h 192"/>
              <a:gd name="T4" fmla="*/ 178 w 180"/>
              <a:gd name="T5" fmla="*/ 63 h 192"/>
              <a:gd name="T6" fmla="*/ 91 w 180"/>
              <a:gd name="T7" fmla="*/ 1 h 192"/>
              <a:gd name="T8" fmla="*/ 89 w 180"/>
              <a:gd name="T9" fmla="*/ 1 h 192"/>
              <a:gd name="T10" fmla="*/ 40 w 180"/>
              <a:gd name="T11" fmla="*/ 0 h 192"/>
              <a:gd name="T12" fmla="*/ 37 w 180"/>
              <a:gd name="T13" fmla="*/ 2 h 192"/>
              <a:gd name="T14" fmla="*/ 38 w 180"/>
              <a:gd name="T15" fmla="*/ 6 h 192"/>
              <a:gd name="T16" fmla="*/ 60 w 180"/>
              <a:gd name="T17" fmla="*/ 22 h 192"/>
              <a:gd name="T18" fmla="*/ 50 w 180"/>
              <a:gd name="T19" fmla="*/ 30 h 192"/>
              <a:gd name="T20" fmla="*/ 49 w 180"/>
              <a:gd name="T21" fmla="*/ 30 h 192"/>
              <a:gd name="T22" fmla="*/ 1 w 180"/>
              <a:gd name="T23" fmla="*/ 64 h 192"/>
              <a:gd name="T24" fmla="*/ 0 w 180"/>
              <a:gd name="T25" fmla="*/ 67 h 192"/>
              <a:gd name="T26" fmla="*/ 0 w 180"/>
              <a:gd name="T27" fmla="*/ 67 h 192"/>
              <a:gd name="T28" fmla="*/ 0 w 180"/>
              <a:gd name="T29" fmla="*/ 67 h 192"/>
              <a:gd name="T30" fmla="*/ 0 w 180"/>
              <a:gd name="T31" fmla="*/ 127 h 192"/>
              <a:gd name="T32" fmla="*/ 1 w 180"/>
              <a:gd name="T33" fmla="*/ 130 h 192"/>
              <a:gd name="T34" fmla="*/ 88 w 180"/>
              <a:gd name="T35" fmla="*/ 192 h 192"/>
              <a:gd name="T36" fmla="*/ 88 w 180"/>
              <a:gd name="T37" fmla="*/ 192 h 192"/>
              <a:gd name="T38" fmla="*/ 88 w 180"/>
              <a:gd name="T39" fmla="*/ 192 h 192"/>
              <a:gd name="T40" fmla="*/ 90 w 180"/>
              <a:gd name="T41" fmla="*/ 192 h 192"/>
              <a:gd name="T42" fmla="*/ 92 w 180"/>
              <a:gd name="T43" fmla="*/ 192 h 192"/>
              <a:gd name="T44" fmla="*/ 179 w 180"/>
              <a:gd name="T45" fmla="*/ 130 h 192"/>
              <a:gd name="T46" fmla="*/ 180 w 180"/>
              <a:gd name="T47" fmla="*/ 127 h 192"/>
              <a:gd name="T48" fmla="*/ 180 w 180"/>
              <a:gd name="T49" fmla="*/ 67 h 192"/>
              <a:gd name="T50" fmla="*/ 180 w 180"/>
              <a:gd name="T51" fmla="*/ 67 h 192"/>
              <a:gd name="T52" fmla="*/ 51 w 180"/>
              <a:gd name="T53" fmla="*/ 7 h 192"/>
              <a:gd name="T54" fmla="*/ 88 w 180"/>
              <a:gd name="T55" fmla="*/ 8 h 192"/>
              <a:gd name="T56" fmla="*/ 165 w 180"/>
              <a:gd name="T57" fmla="*/ 62 h 192"/>
              <a:gd name="T58" fmla="*/ 128 w 180"/>
              <a:gd name="T59" fmla="*/ 61 h 192"/>
              <a:gd name="T60" fmla="*/ 51 w 180"/>
              <a:gd name="T61" fmla="*/ 7 h 192"/>
              <a:gd name="T62" fmla="*/ 86 w 180"/>
              <a:gd name="T63" fmla="*/ 182 h 192"/>
              <a:gd name="T64" fmla="*/ 7 w 180"/>
              <a:gd name="T65" fmla="*/ 126 h 192"/>
              <a:gd name="T66" fmla="*/ 7 w 180"/>
              <a:gd name="T67" fmla="*/ 74 h 192"/>
              <a:gd name="T68" fmla="*/ 86 w 180"/>
              <a:gd name="T69" fmla="*/ 131 h 192"/>
              <a:gd name="T70" fmla="*/ 86 w 180"/>
              <a:gd name="T71" fmla="*/ 182 h 192"/>
              <a:gd name="T72" fmla="*/ 90 w 180"/>
              <a:gd name="T73" fmla="*/ 124 h 192"/>
              <a:gd name="T74" fmla="*/ 9 w 180"/>
              <a:gd name="T75" fmla="*/ 67 h 192"/>
              <a:gd name="T76" fmla="*/ 48 w 180"/>
              <a:gd name="T77" fmla="*/ 39 h 192"/>
              <a:gd name="T78" fmla="*/ 129 w 180"/>
              <a:gd name="T79" fmla="*/ 96 h 192"/>
              <a:gd name="T80" fmla="*/ 90 w 180"/>
              <a:gd name="T81" fmla="*/ 124 h 192"/>
              <a:gd name="T82" fmla="*/ 173 w 180"/>
              <a:gd name="T83" fmla="*/ 126 h 192"/>
              <a:gd name="T84" fmla="*/ 94 w 180"/>
              <a:gd name="T85" fmla="*/ 182 h 192"/>
              <a:gd name="T86" fmla="*/ 94 w 180"/>
              <a:gd name="T87" fmla="*/ 131 h 192"/>
              <a:gd name="T88" fmla="*/ 173 w 180"/>
              <a:gd name="T89" fmla="*/ 74 h 192"/>
              <a:gd name="T90" fmla="*/ 173 w 180"/>
              <a:gd name="T91" fmla="*/ 126 h 192"/>
              <a:gd name="T92" fmla="*/ 75 w 180"/>
              <a:gd name="T93" fmla="*/ 135 h 192"/>
              <a:gd name="T94" fmla="*/ 14 w 180"/>
              <a:gd name="T95" fmla="*/ 92 h 192"/>
              <a:gd name="T96" fmla="*/ 14 w 180"/>
              <a:gd name="T97" fmla="*/ 119 h 192"/>
              <a:gd name="T98" fmla="*/ 75 w 180"/>
              <a:gd name="T99" fmla="*/ 162 h 192"/>
              <a:gd name="T100" fmla="*/ 75 w 180"/>
              <a:gd name="T101" fmla="*/ 135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80" h="192">
                <a:moveTo>
                  <a:pt x="180" y="67"/>
                </a:moveTo>
                <a:cubicBezTo>
                  <a:pt x="180" y="66"/>
                  <a:pt x="180" y="65"/>
                  <a:pt x="179" y="64"/>
                </a:cubicBezTo>
                <a:cubicBezTo>
                  <a:pt x="179" y="64"/>
                  <a:pt x="179" y="63"/>
                  <a:pt x="178" y="63"/>
                </a:cubicBezTo>
                <a:cubicBezTo>
                  <a:pt x="91" y="1"/>
                  <a:pt x="91" y="1"/>
                  <a:pt x="91" y="1"/>
                </a:cubicBezTo>
                <a:cubicBezTo>
                  <a:pt x="91" y="1"/>
                  <a:pt x="90" y="1"/>
                  <a:pt x="89" y="1"/>
                </a:cubicBezTo>
                <a:cubicBezTo>
                  <a:pt x="40" y="0"/>
                  <a:pt x="40" y="0"/>
                  <a:pt x="40" y="0"/>
                </a:cubicBezTo>
                <a:cubicBezTo>
                  <a:pt x="39" y="0"/>
                  <a:pt x="37" y="1"/>
                  <a:pt x="37" y="2"/>
                </a:cubicBezTo>
                <a:cubicBezTo>
                  <a:pt x="36" y="3"/>
                  <a:pt x="37" y="5"/>
                  <a:pt x="38" y="6"/>
                </a:cubicBezTo>
                <a:cubicBezTo>
                  <a:pt x="60" y="22"/>
                  <a:pt x="60" y="22"/>
                  <a:pt x="60" y="22"/>
                </a:cubicBezTo>
                <a:cubicBezTo>
                  <a:pt x="50" y="30"/>
                  <a:pt x="50" y="30"/>
                  <a:pt x="50" y="30"/>
                </a:cubicBezTo>
                <a:cubicBezTo>
                  <a:pt x="49" y="30"/>
                  <a:pt x="49" y="30"/>
                  <a:pt x="49" y="30"/>
                </a:cubicBezTo>
                <a:cubicBezTo>
                  <a:pt x="1" y="64"/>
                  <a:pt x="1" y="64"/>
                  <a:pt x="1" y="64"/>
                </a:cubicBezTo>
                <a:cubicBezTo>
                  <a:pt x="0" y="65"/>
                  <a:pt x="0" y="66"/>
                  <a:pt x="0" y="67"/>
                </a:cubicBezTo>
                <a:cubicBezTo>
                  <a:pt x="0" y="67"/>
                  <a:pt x="0" y="67"/>
                  <a:pt x="0" y="67"/>
                </a:cubicBezTo>
                <a:cubicBezTo>
                  <a:pt x="0" y="67"/>
                  <a:pt x="0" y="67"/>
                  <a:pt x="0" y="67"/>
                </a:cubicBezTo>
                <a:cubicBezTo>
                  <a:pt x="0" y="127"/>
                  <a:pt x="0" y="127"/>
                  <a:pt x="0" y="127"/>
                </a:cubicBezTo>
                <a:cubicBezTo>
                  <a:pt x="1" y="130"/>
                  <a:pt x="1" y="130"/>
                  <a:pt x="1" y="130"/>
                </a:cubicBezTo>
                <a:cubicBezTo>
                  <a:pt x="88" y="192"/>
                  <a:pt x="88" y="192"/>
                  <a:pt x="88" y="192"/>
                </a:cubicBezTo>
                <a:cubicBezTo>
                  <a:pt x="88" y="192"/>
                  <a:pt x="88" y="192"/>
                  <a:pt x="88" y="192"/>
                </a:cubicBezTo>
                <a:cubicBezTo>
                  <a:pt x="88" y="192"/>
                  <a:pt x="88" y="192"/>
                  <a:pt x="88" y="192"/>
                </a:cubicBezTo>
                <a:cubicBezTo>
                  <a:pt x="89" y="192"/>
                  <a:pt x="90" y="192"/>
                  <a:pt x="90" y="192"/>
                </a:cubicBezTo>
                <a:cubicBezTo>
                  <a:pt x="91" y="192"/>
                  <a:pt x="92" y="192"/>
                  <a:pt x="92" y="192"/>
                </a:cubicBezTo>
                <a:cubicBezTo>
                  <a:pt x="179" y="130"/>
                  <a:pt x="179" y="130"/>
                  <a:pt x="179" y="130"/>
                </a:cubicBezTo>
                <a:cubicBezTo>
                  <a:pt x="180" y="130"/>
                  <a:pt x="180" y="129"/>
                  <a:pt x="180" y="127"/>
                </a:cubicBezTo>
                <a:cubicBezTo>
                  <a:pt x="180" y="67"/>
                  <a:pt x="180" y="67"/>
                  <a:pt x="180" y="67"/>
                </a:cubicBezTo>
                <a:cubicBezTo>
                  <a:pt x="180" y="67"/>
                  <a:pt x="180" y="67"/>
                  <a:pt x="180" y="67"/>
                </a:cubicBezTo>
                <a:close/>
                <a:moveTo>
                  <a:pt x="51" y="7"/>
                </a:moveTo>
                <a:cubicBezTo>
                  <a:pt x="88" y="8"/>
                  <a:pt x="88" y="8"/>
                  <a:pt x="88" y="8"/>
                </a:cubicBezTo>
                <a:cubicBezTo>
                  <a:pt x="165" y="62"/>
                  <a:pt x="165" y="62"/>
                  <a:pt x="165" y="62"/>
                </a:cubicBezTo>
                <a:cubicBezTo>
                  <a:pt x="128" y="61"/>
                  <a:pt x="128" y="61"/>
                  <a:pt x="128" y="61"/>
                </a:cubicBezTo>
                <a:lnTo>
                  <a:pt x="51" y="7"/>
                </a:lnTo>
                <a:close/>
                <a:moveTo>
                  <a:pt x="86" y="182"/>
                </a:moveTo>
                <a:cubicBezTo>
                  <a:pt x="7" y="126"/>
                  <a:pt x="7" y="126"/>
                  <a:pt x="7" y="126"/>
                </a:cubicBezTo>
                <a:cubicBezTo>
                  <a:pt x="7" y="74"/>
                  <a:pt x="7" y="74"/>
                  <a:pt x="7" y="74"/>
                </a:cubicBezTo>
                <a:cubicBezTo>
                  <a:pt x="86" y="131"/>
                  <a:pt x="86" y="131"/>
                  <a:pt x="86" y="131"/>
                </a:cubicBezTo>
                <a:lnTo>
                  <a:pt x="86" y="182"/>
                </a:lnTo>
                <a:close/>
                <a:moveTo>
                  <a:pt x="90" y="124"/>
                </a:moveTo>
                <a:cubicBezTo>
                  <a:pt x="9" y="67"/>
                  <a:pt x="9" y="67"/>
                  <a:pt x="9" y="67"/>
                </a:cubicBezTo>
                <a:cubicBezTo>
                  <a:pt x="48" y="39"/>
                  <a:pt x="48" y="39"/>
                  <a:pt x="48" y="39"/>
                </a:cubicBezTo>
                <a:cubicBezTo>
                  <a:pt x="129" y="96"/>
                  <a:pt x="129" y="96"/>
                  <a:pt x="129" y="96"/>
                </a:cubicBezTo>
                <a:lnTo>
                  <a:pt x="90" y="124"/>
                </a:lnTo>
                <a:close/>
                <a:moveTo>
                  <a:pt x="173" y="126"/>
                </a:moveTo>
                <a:cubicBezTo>
                  <a:pt x="94" y="182"/>
                  <a:pt x="94" y="182"/>
                  <a:pt x="94" y="182"/>
                </a:cubicBezTo>
                <a:cubicBezTo>
                  <a:pt x="94" y="131"/>
                  <a:pt x="94" y="131"/>
                  <a:pt x="94" y="131"/>
                </a:cubicBezTo>
                <a:cubicBezTo>
                  <a:pt x="173" y="74"/>
                  <a:pt x="173" y="74"/>
                  <a:pt x="173" y="74"/>
                </a:cubicBezTo>
                <a:lnTo>
                  <a:pt x="173" y="126"/>
                </a:lnTo>
                <a:close/>
                <a:moveTo>
                  <a:pt x="75" y="135"/>
                </a:moveTo>
                <a:cubicBezTo>
                  <a:pt x="14" y="92"/>
                  <a:pt x="14" y="92"/>
                  <a:pt x="14" y="92"/>
                </a:cubicBezTo>
                <a:cubicBezTo>
                  <a:pt x="14" y="119"/>
                  <a:pt x="14" y="119"/>
                  <a:pt x="14" y="119"/>
                </a:cubicBezTo>
                <a:cubicBezTo>
                  <a:pt x="75" y="162"/>
                  <a:pt x="75" y="162"/>
                  <a:pt x="75" y="162"/>
                </a:cubicBezTo>
                <a:lnTo>
                  <a:pt x="75" y="135"/>
                </a:lnTo>
                <a:close/>
              </a:path>
            </a:pathLst>
          </a:custGeom>
          <a:solidFill>
            <a:schemeClr val="bg1"/>
          </a:solidFill>
          <a:ln>
            <a:noFill/>
          </a:ln>
        </p:spPr>
        <p:txBody>
          <a:bodyPr vert="horz" wrap="square" lIns="91440" tIns="45720" rIns="91440" bIns="45720" numCol="1" anchor="t" anchorCtr="0" compatLnSpc="1"/>
          <a:lstStyle/>
          <a:p>
            <a:endParaRPr lang="en-US" dirty="0"/>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梯形 24"/>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
          <p:cNvSpPr/>
          <p:nvPr/>
        </p:nvSpPr>
        <p:spPr>
          <a:xfrm>
            <a:off x="-1" y="463025"/>
            <a:ext cx="7300913"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梯形 26"/>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框 4"/>
          <p:cNvSpPr txBox="1"/>
          <p:nvPr/>
        </p:nvSpPr>
        <p:spPr>
          <a:xfrm>
            <a:off x="309434" y="282825"/>
            <a:ext cx="1735583" cy="523220"/>
          </a:xfrm>
          <a:prstGeom prst="rect">
            <a:avLst/>
          </a:prstGeom>
          <a:noFill/>
        </p:spPr>
        <p:txBody>
          <a:bodyPr wrap="square" rtlCol="0">
            <a:spAutoFit/>
          </a:bodyPr>
          <a:lstStyle/>
          <a:p>
            <a:pPr algn="ctr"/>
            <a:r>
              <a:rPr lang="zh-CN" altLang="en-US" sz="2800" b="1" dirty="0" smtClean="0">
                <a:solidFill>
                  <a:schemeClr val="bg1"/>
                </a:solidFill>
                <a:latin typeface="+mj-ea"/>
                <a:ea typeface="+mj-ea"/>
              </a:rPr>
              <a:t>任务</a:t>
            </a:r>
            <a:r>
              <a:rPr lang="en-US" altLang="zh-CN" sz="2800" b="1" dirty="0" smtClean="0">
                <a:solidFill>
                  <a:schemeClr val="bg1"/>
                </a:solidFill>
                <a:latin typeface="+mj-ea"/>
                <a:ea typeface="+mj-ea"/>
              </a:rPr>
              <a:t>7.6</a:t>
            </a:r>
            <a:endParaRPr lang="zh-CN" altLang="en-US" sz="2800" b="1" dirty="0">
              <a:solidFill>
                <a:schemeClr val="bg1"/>
              </a:solidFill>
              <a:latin typeface="+mj-ea"/>
              <a:ea typeface="+mj-ea"/>
            </a:endParaRPr>
          </a:p>
        </p:txBody>
      </p:sp>
      <p:sp>
        <p:nvSpPr>
          <p:cNvPr id="29" name="TextBox 17"/>
          <p:cNvSpPr txBox="1"/>
          <p:nvPr/>
        </p:nvSpPr>
        <p:spPr>
          <a:xfrm>
            <a:off x="2205990" y="609181"/>
            <a:ext cx="4093422" cy="492438"/>
          </a:xfrm>
          <a:prstGeom prst="rect">
            <a:avLst/>
          </a:prstGeom>
          <a:noFill/>
        </p:spPr>
        <p:txBody>
          <a:bodyPr wrap="none" lIns="121917" tIns="60958" rIns="121917" bIns="60958" rtlCol="0">
            <a:spAutoFit/>
          </a:bodyPr>
          <a:lstStyle/>
          <a:p>
            <a:r>
              <a:rPr lang="en-US" sz="2400" b="1" dirty="0" smtClean="0">
                <a:solidFill>
                  <a:schemeClr val="bg1"/>
                </a:solidFill>
              </a:rPr>
              <a:t>7.6.1 </a:t>
            </a:r>
            <a:r>
              <a:rPr lang="zh-CN" altLang="en-US" sz="2400" b="1" dirty="0" smtClean="0">
                <a:solidFill>
                  <a:schemeClr val="bg1"/>
                </a:solidFill>
              </a:rPr>
              <a:t>微博营销的含义及特点</a:t>
            </a:r>
            <a:endParaRPr lang="en-US" altLang="zh-CN" sz="2400" b="1" dirty="0">
              <a:solidFill>
                <a:schemeClr val="bg1"/>
              </a:solidFill>
              <a:latin typeface="+mj-ea"/>
              <a:ea typeface="+mj-ea"/>
            </a:endParaRPr>
          </a:p>
        </p:txBody>
      </p:sp>
      <p:sp>
        <p:nvSpPr>
          <p:cNvPr id="15" name="矩形 14"/>
          <p:cNvSpPr/>
          <p:nvPr/>
        </p:nvSpPr>
        <p:spPr>
          <a:xfrm>
            <a:off x="576984" y="1515547"/>
            <a:ext cx="2837730" cy="461665"/>
          </a:xfrm>
          <a:prstGeom prst="rect">
            <a:avLst/>
          </a:prstGeom>
          <a:solidFill>
            <a:srgbClr val="FF9900"/>
          </a:solidFill>
        </p:spPr>
        <p:txBody>
          <a:bodyPr wrap="square">
            <a:spAutoFit/>
          </a:bodyPr>
          <a:lstStyle/>
          <a:p>
            <a:r>
              <a:rPr lang="en-US" sz="2400" b="1" dirty="0" smtClean="0"/>
              <a:t>1.</a:t>
            </a:r>
            <a:r>
              <a:rPr lang="zh-CN" altLang="en-US" sz="2400" b="1" dirty="0" smtClean="0"/>
              <a:t>微博营销的含义</a:t>
            </a:r>
            <a:endParaRPr lang="zh-CN" altLang="en-US" sz="2400" dirty="0">
              <a:latin typeface="+mn-ea"/>
            </a:endParaRPr>
          </a:p>
        </p:txBody>
      </p:sp>
      <p:sp>
        <p:nvSpPr>
          <p:cNvPr id="11" name="矩形 10"/>
          <p:cNvSpPr/>
          <p:nvPr/>
        </p:nvSpPr>
        <p:spPr>
          <a:xfrm>
            <a:off x="2819400" y="5291822"/>
            <a:ext cx="6096000" cy="369332"/>
          </a:xfrm>
          <a:prstGeom prst="rect">
            <a:avLst/>
          </a:prstGeom>
        </p:spPr>
        <p:txBody>
          <a:bodyPr>
            <a:spAutoFit/>
          </a:bodyPr>
          <a:lstStyle/>
          <a:p>
            <a:r>
              <a:rPr lang="zh-CN" altLang="en-US" dirty="0" smtClean="0"/>
              <a:t> </a:t>
            </a:r>
            <a:endParaRPr lang="zh-CN" altLang="en-US" dirty="0"/>
          </a:p>
        </p:txBody>
      </p:sp>
      <p:sp>
        <p:nvSpPr>
          <p:cNvPr id="12" name="圆角矩形 11"/>
          <p:cNvSpPr/>
          <p:nvPr/>
        </p:nvSpPr>
        <p:spPr>
          <a:xfrm>
            <a:off x="271461" y="2409826"/>
            <a:ext cx="3257552" cy="3019424"/>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zh-CN" altLang="en-US" sz="2000" b="1" dirty="0" smtClean="0">
                <a:solidFill>
                  <a:schemeClr val="tx1"/>
                </a:solidFill>
              </a:rPr>
              <a:t>微博营销</a:t>
            </a:r>
            <a:r>
              <a:rPr lang="zh-CN" altLang="en-US" sz="2000" dirty="0" smtClean="0">
                <a:solidFill>
                  <a:schemeClr val="tx1"/>
                </a:solidFill>
              </a:rPr>
              <a:t>是指商家或个人通过微博平台发现并满足用户的各类需求的商业行为方式。</a:t>
            </a:r>
            <a:endParaRPr lang="zh-CN" altLang="en-US" sz="2000" b="1" dirty="0">
              <a:solidFill>
                <a:schemeClr val="tx1"/>
              </a:solidFill>
              <a:latin typeface="+mn-ea"/>
            </a:endParaRPr>
          </a:p>
        </p:txBody>
      </p:sp>
      <p:sp>
        <p:nvSpPr>
          <p:cNvPr id="13" name="圆角矩形 12"/>
          <p:cNvSpPr/>
          <p:nvPr/>
        </p:nvSpPr>
        <p:spPr>
          <a:xfrm>
            <a:off x="9315450" y="2543175"/>
            <a:ext cx="1585913" cy="3386138"/>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zh-CN" altLang="en-US" sz="2000" dirty="0" smtClean="0">
                <a:solidFill>
                  <a:schemeClr val="tx1"/>
                </a:solidFill>
              </a:rPr>
              <a:t>成本低</a:t>
            </a:r>
            <a:endParaRPr lang="en-US" altLang="zh-CN" sz="2000" dirty="0" smtClean="0">
              <a:solidFill>
                <a:schemeClr val="tx1"/>
              </a:solidFill>
            </a:endParaRPr>
          </a:p>
          <a:p>
            <a:pPr algn="ctr">
              <a:lnSpc>
                <a:spcPct val="150000"/>
              </a:lnSpc>
            </a:pPr>
            <a:r>
              <a:rPr lang="zh-CN" altLang="en-US" sz="2000" dirty="0" smtClean="0">
                <a:solidFill>
                  <a:schemeClr val="tx1"/>
                </a:solidFill>
              </a:rPr>
              <a:t>覆盖广</a:t>
            </a:r>
            <a:endParaRPr lang="en-US" altLang="zh-CN" sz="2000" dirty="0" smtClean="0">
              <a:solidFill>
                <a:schemeClr val="tx1"/>
              </a:solidFill>
            </a:endParaRPr>
          </a:p>
          <a:p>
            <a:pPr algn="ctr">
              <a:lnSpc>
                <a:spcPct val="150000"/>
              </a:lnSpc>
            </a:pPr>
            <a:r>
              <a:rPr lang="zh-CN" altLang="en-US" sz="2000" dirty="0" smtClean="0">
                <a:solidFill>
                  <a:schemeClr val="tx1"/>
                </a:solidFill>
              </a:rPr>
              <a:t>传播快</a:t>
            </a:r>
            <a:endParaRPr lang="en-US" altLang="zh-CN" sz="2000" dirty="0" smtClean="0">
              <a:solidFill>
                <a:schemeClr val="tx1"/>
              </a:solidFill>
            </a:endParaRPr>
          </a:p>
          <a:p>
            <a:pPr algn="ctr">
              <a:lnSpc>
                <a:spcPct val="150000"/>
              </a:lnSpc>
            </a:pPr>
            <a:r>
              <a:rPr lang="zh-CN" altLang="en-US" sz="2000" dirty="0" smtClean="0">
                <a:solidFill>
                  <a:schemeClr val="tx1"/>
                </a:solidFill>
              </a:rPr>
              <a:t>人性化</a:t>
            </a:r>
            <a:endParaRPr lang="en-US" altLang="zh-CN" sz="2000" dirty="0" smtClean="0">
              <a:solidFill>
                <a:schemeClr val="tx1"/>
              </a:solidFill>
            </a:endParaRPr>
          </a:p>
          <a:p>
            <a:pPr algn="ctr">
              <a:lnSpc>
                <a:spcPct val="150000"/>
              </a:lnSpc>
            </a:pPr>
            <a:r>
              <a:rPr lang="zh-CN" altLang="en-US" sz="2000" dirty="0" smtClean="0">
                <a:solidFill>
                  <a:schemeClr val="tx1"/>
                </a:solidFill>
              </a:rPr>
              <a:t>开放性</a:t>
            </a:r>
            <a:endParaRPr lang="en-US" altLang="zh-CN" sz="2000" dirty="0" smtClean="0">
              <a:solidFill>
                <a:schemeClr val="tx1"/>
              </a:solidFill>
            </a:endParaRPr>
          </a:p>
          <a:p>
            <a:pPr algn="ctr">
              <a:lnSpc>
                <a:spcPct val="150000"/>
              </a:lnSpc>
            </a:pPr>
            <a:r>
              <a:rPr lang="zh-CN" altLang="en-US" sz="2000" dirty="0" smtClean="0">
                <a:solidFill>
                  <a:schemeClr val="tx1"/>
                </a:solidFill>
              </a:rPr>
              <a:t>便捷性</a:t>
            </a:r>
            <a:endParaRPr lang="en-US" altLang="zh-CN" sz="2000" dirty="0" smtClean="0">
              <a:solidFill>
                <a:schemeClr val="tx1"/>
              </a:solidFill>
            </a:endParaRPr>
          </a:p>
          <a:p>
            <a:pPr algn="ctr">
              <a:lnSpc>
                <a:spcPct val="150000"/>
              </a:lnSpc>
            </a:pPr>
            <a:r>
              <a:rPr lang="zh-CN" altLang="en-US" sz="2000" dirty="0" smtClean="0">
                <a:solidFill>
                  <a:schemeClr val="tx1"/>
                </a:solidFill>
              </a:rPr>
              <a:t>效果好</a:t>
            </a:r>
            <a:endParaRPr lang="zh-CN" altLang="en-US" sz="2000" b="1" dirty="0">
              <a:solidFill>
                <a:schemeClr val="tx1"/>
              </a:solidFill>
              <a:latin typeface="+mn-ea"/>
            </a:endParaRPr>
          </a:p>
        </p:txBody>
      </p:sp>
      <p:sp>
        <p:nvSpPr>
          <p:cNvPr id="14" name="矩形 13"/>
          <p:cNvSpPr/>
          <p:nvPr/>
        </p:nvSpPr>
        <p:spPr>
          <a:xfrm>
            <a:off x="4772748" y="1525071"/>
            <a:ext cx="2642466" cy="461665"/>
          </a:xfrm>
          <a:prstGeom prst="rect">
            <a:avLst/>
          </a:prstGeom>
          <a:solidFill>
            <a:srgbClr val="FF9900"/>
          </a:solidFill>
        </p:spPr>
        <p:txBody>
          <a:bodyPr wrap="square">
            <a:spAutoFit/>
          </a:bodyPr>
          <a:lstStyle/>
          <a:p>
            <a:r>
              <a:rPr lang="en-US" sz="2400" b="1" dirty="0" smtClean="0"/>
              <a:t>2.</a:t>
            </a:r>
            <a:r>
              <a:rPr lang="zh-CN" altLang="en-US" sz="2400" b="1" dirty="0" smtClean="0"/>
              <a:t>微博营销的分类</a:t>
            </a:r>
            <a:endParaRPr lang="zh-CN" altLang="en-US" sz="2400" dirty="0">
              <a:latin typeface="+mn-ea"/>
            </a:endParaRPr>
          </a:p>
        </p:txBody>
      </p:sp>
      <p:sp>
        <p:nvSpPr>
          <p:cNvPr id="16" name="矩形 15"/>
          <p:cNvSpPr/>
          <p:nvPr/>
        </p:nvSpPr>
        <p:spPr>
          <a:xfrm>
            <a:off x="8625610" y="1491734"/>
            <a:ext cx="2642466" cy="461665"/>
          </a:xfrm>
          <a:prstGeom prst="rect">
            <a:avLst/>
          </a:prstGeom>
          <a:solidFill>
            <a:srgbClr val="FF9900"/>
          </a:solidFill>
        </p:spPr>
        <p:txBody>
          <a:bodyPr wrap="square">
            <a:spAutoFit/>
          </a:bodyPr>
          <a:lstStyle/>
          <a:p>
            <a:r>
              <a:rPr lang="en-US" sz="2400" b="1" dirty="0" smtClean="0"/>
              <a:t>3.</a:t>
            </a:r>
            <a:r>
              <a:rPr lang="zh-CN" altLang="en-US" sz="2400" b="1" dirty="0" smtClean="0"/>
              <a:t>微博营销的特点</a:t>
            </a:r>
            <a:endParaRPr lang="zh-CN" altLang="en-US" sz="2400" dirty="0">
              <a:latin typeface="+mn-ea"/>
            </a:endParaRPr>
          </a:p>
        </p:txBody>
      </p:sp>
      <p:cxnSp>
        <p:nvCxnSpPr>
          <p:cNvPr id="17" name="直接连接符 16"/>
          <p:cNvCxnSpPr/>
          <p:nvPr/>
        </p:nvCxnSpPr>
        <p:spPr>
          <a:xfrm rot="16200000" flipH="1">
            <a:off x="5918072" y="3903533"/>
            <a:ext cx="321804" cy="1158009"/>
          </a:xfrm>
          <a:prstGeom prst="line">
            <a:avLst/>
          </a:prstGeom>
          <a:ln>
            <a:solidFill>
              <a:srgbClr val="1F487C"/>
            </a:solidFill>
          </a:ln>
        </p:spPr>
        <p:style>
          <a:lnRef idx="1">
            <a:schemeClr val="accent1"/>
          </a:lnRef>
          <a:fillRef idx="0">
            <a:schemeClr val="accent1"/>
          </a:fillRef>
          <a:effectRef idx="0">
            <a:schemeClr val="accent1"/>
          </a:effectRef>
          <a:fontRef idx="minor">
            <a:schemeClr val="tx1"/>
          </a:fontRef>
        </p:style>
      </p:cxnSp>
      <p:sp>
        <p:nvSpPr>
          <p:cNvPr id="18" name="椭圆 17"/>
          <p:cNvSpPr>
            <a:spLocks noChangeAspect="1"/>
          </p:cNvSpPr>
          <p:nvPr/>
        </p:nvSpPr>
        <p:spPr>
          <a:xfrm>
            <a:off x="4196872" y="3143249"/>
            <a:ext cx="1460978" cy="1514476"/>
          </a:xfrm>
          <a:prstGeom prst="ellipse">
            <a:avLst/>
          </a:pr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smtClean="0"/>
              <a:t>微博营销</a:t>
            </a:r>
            <a:endParaRPr lang="zh-CN" altLang="en-US" sz="2400" b="1" dirty="0" smtClean="0"/>
          </a:p>
        </p:txBody>
      </p:sp>
      <p:sp>
        <p:nvSpPr>
          <p:cNvPr id="19" name="椭圆 18"/>
          <p:cNvSpPr>
            <a:spLocks noChangeAspect="1"/>
          </p:cNvSpPr>
          <p:nvPr/>
        </p:nvSpPr>
        <p:spPr>
          <a:xfrm>
            <a:off x="6607127" y="4134882"/>
            <a:ext cx="1779635" cy="972000"/>
          </a:xfrm>
          <a:prstGeom prst="ellipse">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smtClean="0"/>
              <a:t>企业微博营销</a:t>
            </a:r>
            <a:endParaRPr lang="zh-CN" altLang="en-US" sz="2400" b="1" dirty="0"/>
          </a:p>
        </p:txBody>
      </p:sp>
      <p:sp>
        <p:nvSpPr>
          <p:cNvPr id="20" name="椭圆 19"/>
          <p:cNvSpPr>
            <a:spLocks noChangeAspect="1"/>
          </p:cNvSpPr>
          <p:nvPr/>
        </p:nvSpPr>
        <p:spPr>
          <a:xfrm>
            <a:off x="6516640" y="2672793"/>
            <a:ext cx="1955848" cy="972000"/>
          </a:xfrm>
          <a:prstGeom prst="ellipse">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smtClean="0"/>
              <a:t>个人微博营销</a:t>
            </a:r>
            <a:endParaRPr lang="zh-CN" altLang="en-US" sz="2400" b="1" dirty="0"/>
          </a:p>
        </p:txBody>
      </p:sp>
      <p:cxnSp>
        <p:nvCxnSpPr>
          <p:cNvPr id="21" name="直接连接符 20"/>
          <p:cNvCxnSpPr>
            <a:stCxn id="18" idx="7"/>
            <a:endCxn id="20" idx="2"/>
          </p:cNvCxnSpPr>
          <p:nvPr/>
        </p:nvCxnSpPr>
        <p:spPr>
          <a:xfrm rot="5400000" flipH="1" flipV="1">
            <a:off x="5877144" y="2725544"/>
            <a:ext cx="206246" cy="1072745"/>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8672513"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1" y="311400"/>
            <a:ext cx="2300288"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知识链接</a:t>
            </a:r>
            <a:r>
              <a:rPr lang="en-US" altLang="zh-CN" sz="2400" b="1" dirty="0" smtClean="0">
                <a:solidFill>
                  <a:schemeClr val="bg1"/>
                </a:solidFill>
              </a:rPr>
              <a:t>】</a:t>
            </a:r>
            <a:endParaRPr lang="zh-CN" altLang="en-US" sz="2400" b="1" dirty="0">
              <a:solidFill>
                <a:schemeClr val="bg1"/>
              </a:solidFill>
            </a:endParaRPr>
          </a:p>
        </p:txBody>
      </p:sp>
      <p:sp>
        <p:nvSpPr>
          <p:cNvPr id="10" name="矩形 9"/>
          <p:cNvSpPr/>
          <p:nvPr/>
        </p:nvSpPr>
        <p:spPr>
          <a:xfrm>
            <a:off x="214313" y="1305342"/>
            <a:ext cx="11329988" cy="5426742"/>
          </a:xfrm>
          <a:prstGeom prst="rect">
            <a:avLst/>
          </a:prstGeom>
        </p:spPr>
        <p:txBody>
          <a:bodyPr wrap="square">
            <a:spAutoFit/>
          </a:bodyPr>
          <a:lstStyle/>
          <a:p>
            <a:pPr>
              <a:lnSpc>
                <a:spcPts val="3500"/>
              </a:lnSpc>
            </a:pPr>
            <a:r>
              <a:rPr lang="zh-CN" altLang="en-US" dirty="0" smtClean="0">
                <a:latin typeface="+mn-ea"/>
              </a:rPr>
              <a:t> </a:t>
            </a:r>
            <a:r>
              <a:rPr lang="en-US" sz="2000" dirty="0" smtClean="0"/>
              <a:t>(</a:t>
            </a:r>
            <a:r>
              <a:rPr lang="zh-CN" altLang="en-US" sz="2000" dirty="0" smtClean="0"/>
              <a:t>中新网</a:t>
            </a:r>
            <a:r>
              <a:rPr lang="en-US" sz="2000" dirty="0" smtClean="0"/>
              <a:t> 12</a:t>
            </a:r>
            <a:r>
              <a:rPr lang="zh-CN" altLang="en-US" sz="2000" dirty="0" smtClean="0"/>
              <a:t>月</a:t>
            </a:r>
            <a:r>
              <a:rPr lang="en-US" sz="2000" dirty="0" smtClean="0"/>
              <a:t>8</a:t>
            </a:r>
            <a:r>
              <a:rPr lang="zh-CN" altLang="en-US" sz="2000" dirty="0" smtClean="0"/>
              <a:t>日电</a:t>
            </a:r>
            <a:r>
              <a:rPr lang="en-US" sz="2000" dirty="0" smtClean="0"/>
              <a:t>) </a:t>
            </a:r>
            <a:r>
              <a:rPr lang="zh-CN" altLang="en-US" sz="2000" dirty="0" smtClean="0"/>
              <a:t>据英国广播公司报道，英国首相卡梅伦在新浪微博上用视频方式回答了中国网民提出的部分提问，包括英剧、家庭生活等轻松内容。视频是在他结束访华前录制的。</a:t>
            </a:r>
            <a:endParaRPr lang="zh-CN" altLang="en-US" sz="2000" dirty="0" smtClean="0"/>
          </a:p>
          <a:p>
            <a:pPr>
              <a:lnSpc>
                <a:spcPts val="3500"/>
              </a:lnSpc>
            </a:pPr>
            <a:r>
              <a:rPr lang="zh-CN" altLang="en-US" sz="2000" dirty="0" smtClean="0"/>
              <a:t>在卡梅伦结束访华回到英国后，开通了一周的“英国首相”卡梅伦的微博粉丝周六</a:t>
            </a:r>
            <a:r>
              <a:rPr lang="en-US" sz="2000" dirty="0" smtClean="0"/>
              <a:t>(12</a:t>
            </a:r>
            <a:r>
              <a:rPr lang="zh-CN" altLang="en-US" sz="2000" dirty="0" smtClean="0"/>
              <a:t>月</a:t>
            </a:r>
            <a:r>
              <a:rPr lang="en-US" sz="2000" dirty="0" smtClean="0"/>
              <a:t>7</a:t>
            </a:r>
            <a:r>
              <a:rPr lang="zh-CN" altLang="en-US" sz="2000" dirty="0" smtClean="0"/>
              <a:t>日</a:t>
            </a:r>
            <a:r>
              <a:rPr lang="en-US" sz="2000" dirty="0" smtClean="0"/>
              <a:t>)</a:t>
            </a:r>
            <a:r>
              <a:rPr lang="zh-CN" altLang="en-US" sz="2000" dirty="0" smtClean="0"/>
              <a:t>已经超过</a:t>
            </a:r>
            <a:r>
              <a:rPr lang="en-US" sz="2000" dirty="0" smtClean="0"/>
              <a:t>41</a:t>
            </a:r>
            <a:r>
              <a:rPr lang="zh-CN" altLang="en-US" sz="2000" dirty="0" smtClean="0"/>
              <a:t>万人。在</a:t>
            </a:r>
            <a:r>
              <a:rPr lang="en-US" sz="2000" dirty="0" smtClean="0"/>
              <a:t>12</a:t>
            </a:r>
            <a:r>
              <a:rPr lang="zh-CN" altLang="en-US" sz="2000" dirty="0" smtClean="0"/>
              <a:t>月</a:t>
            </a:r>
            <a:r>
              <a:rPr lang="en-US" sz="2000" dirty="0" smtClean="0"/>
              <a:t>2</a:t>
            </a:r>
            <a:r>
              <a:rPr lang="zh-CN" altLang="en-US" sz="2000" dirty="0" smtClean="0"/>
              <a:t>日至</a:t>
            </a:r>
            <a:r>
              <a:rPr lang="en-US" sz="2000" dirty="0" smtClean="0"/>
              <a:t>4</a:t>
            </a:r>
            <a:r>
              <a:rPr lang="zh-CN" altLang="en-US" sz="2000" dirty="0" smtClean="0"/>
              <a:t>日对中国进行了为期三天访问的卡梅伦行前开设微博后，收到了中国网友的上万个提问。他在结束访华前制作了视频，但视频中回答了以下几个问题。</a:t>
            </a:r>
            <a:endParaRPr lang="zh-CN" altLang="en-US" sz="2000" dirty="0" smtClean="0"/>
          </a:p>
          <a:p>
            <a:pPr>
              <a:lnSpc>
                <a:spcPts val="3500"/>
              </a:lnSpc>
            </a:pPr>
            <a:r>
              <a:rPr lang="zh-CN" altLang="en-US" sz="2000" dirty="0" smtClean="0"/>
              <a:t>        首先，卡梅伦回答了访华主要目的问题说，他此次访华“目是确保中英两国保持友好和紧密的联系，很高兴会晤中国的主席、总理，并向大家展示英国企业、博物馆、大学，这样两国可以分享信息和共识，并建立两国更强的联系，包括商贸共赢关系”。就“你最喜欢哪个乐队？”，卡梅伦说他的音乐爱好广泛，现在最喜欢的是当红的一支年轻的英国乐队“蒙福德之子”</a:t>
            </a:r>
            <a:r>
              <a:rPr lang="en-US" sz="2000" dirty="0" smtClean="0"/>
              <a:t>(Mumford &amp; Sons)</a:t>
            </a:r>
            <a:r>
              <a:rPr lang="zh-CN" altLang="en-US" sz="2000" dirty="0" smtClean="0"/>
              <a:t>。卡梅伦回答被问及“英国会和中国小中城镇进行城市化合作吗？”卡梅伦表示，这是英中两国合作的大好机遇，中国将继续城市化进程，英国“在城镇规划、建筑设计和服务方面有很多合作的机遇，而且要以更绿色、更环保的方式来建设新城镇”。</a:t>
            </a:r>
            <a:endParaRPr lang="zh-CN" altLang="en-US" sz="2000" dirty="0" smtClean="0"/>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8672513"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1" y="311400"/>
            <a:ext cx="2300288"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知识链接</a:t>
            </a:r>
            <a:r>
              <a:rPr lang="en-US" altLang="zh-CN" sz="2400" b="1" dirty="0" smtClean="0">
                <a:solidFill>
                  <a:schemeClr val="bg1"/>
                </a:solidFill>
              </a:rPr>
              <a:t>】</a:t>
            </a:r>
            <a:endParaRPr lang="zh-CN" altLang="en-US" sz="2400" b="1" dirty="0">
              <a:solidFill>
                <a:schemeClr val="bg1"/>
              </a:solidFill>
            </a:endParaRPr>
          </a:p>
        </p:txBody>
      </p:sp>
      <p:sp>
        <p:nvSpPr>
          <p:cNvPr id="10" name="矩形 9"/>
          <p:cNvSpPr/>
          <p:nvPr/>
        </p:nvSpPr>
        <p:spPr>
          <a:xfrm>
            <a:off x="585789" y="1305342"/>
            <a:ext cx="10958512" cy="5029582"/>
          </a:xfrm>
          <a:prstGeom prst="rect">
            <a:avLst/>
          </a:prstGeom>
        </p:spPr>
        <p:txBody>
          <a:bodyPr wrap="square">
            <a:spAutoFit/>
          </a:bodyPr>
          <a:lstStyle/>
          <a:p>
            <a:pPr>
              <a:lnSpc>
                <a:spcPts val="3500"/>
              </a:lnSpc>
            </a:pPr>
            <a:r>
              <a:rPr lang="zh-CN" altLang="en-US" sz="2000" dirty="0" smtClean="0"/>
              <a:t>       有网友要卡梅伦催促能否多出些英剧</a:t>
            </a:r>
            <a:r>
              <a:rPr lang="en-US" altLang="zh-CN" sz="2000" dirty="0" smtClean="0"/>
              <a:t>《</a:t>
            </a:r>
            <a:r>
              <a:rPr lang="zh-CN" altLang="en-US" sz="2000" dirty="0" smtClean="0"/>
              <a:t>神探夏洛克</a:t>
            </a:r>
            <a:r>
              <a:rPr lang="en-US" altLang="zh-CN" sz="2000" dirty="0" smtClean="0"/>
              <a:t>》</a:t>
            </a:r>
            <a:r>
              <a:rPr lang="zh-CN" altLang="en-US" sz="2000" dirty="0" smtClean="0"/>
              <a:t>的剧集，卡梅伦表示无法干涉一个电视剧制作公司的决定，不过他知道福尔摩斯的故事在中国广受欢迎，但他可以转告中国粉丝希望看到更多这个剧集的信息。</a:t>
            </a:r>
            <a:endParaRPr lang="zh-CN" altLang="en-US" sz="2000" dirty="0" smtClean="0"/>
          </a:p>
          <a:p>
            <a:pPr>
              <a:lnSpc>
                <a:spcPts val="3500"/>
              </a:lnSpc>
            </a:pPr>
            <a:r>
              <a:rPr lang="zh-CN" altLang="en-US" sz="2000" dirty="0" smtClean="0"/>
              <a:t>        最后，卡梅伦回答了“你太太平时做饭吗？你平常几点下班？”的问题。他说：“作为首相每天都不一样，有时候要外出工作到很晚，其它时候也会努力挤出时间陪陪家人。”</a:t>
            </a:r>
            <a:endParaRPr lang="zh-CN" altLang="en-US" sz="2000" dirty="0" smtClean="0"/>
          </a:p>
          <a:p>
            <a:pPr>
              <a:lnSpc>
                <a:spcPts val="3500"/>
              </a:lnSpc>
            </a:pPr>
            <a:r>
              <a:rPr lang="zh-CN" altLang="en-US" sz="2000" dirty="0" smtClean="0"/>
              <a:t>他说：“我们轮流做饭，她的厨艺比我的好，也绝对比我整洁得多，但是我也试着分担做饭的家务，周日来中国之前，我做了自己最喜欢的菜，在家做了牛尾汤，来中国之前的最后一顿饭是我做的。”</a:t>
            </a:r>
            <a:endParaRPr lang="zh-CN" altLang="en-US" sz="2000" dirty="0" smtClean="0"/>
          </a:p>
          <a:p>
            <a:pPr>
              <a:lnSpc>
                <a:spcPts val="3500"/>
              </a:lnSpc>
            </a:pPr>
            <a:r>
              <a:rPr lang="zh-CN" altLang="en-US" sz="2000" dirty="0" smtClean="0"/>
              <a:t>       中国网民众多的提问五花八门，其中一些涉及中美日关系、中国环境、英中文化区别等问题的，视频问答中都没有包括。</a:t>
            </a:r>
            <a:endParaRPr lang="zh-CN" altLang="en-US" sz="2000" dirty="0" smtClean="0"/>
          </a:p>
          <a:p>
            <a:pPr algn="r">
              <a:lnSpc>
                <a:spcPts val="3500"/>
              </a:lnSpc>
            </a:pPr>
            <a:r>
              <a:rPr lang="en-US" sz="2000" dirty="0" smtClean="0"/>
              <a:t> </a:t>
            </a:r>
            <a:r>
              <a:rPr lang="zh-CN" altLang="en-US" sz="2000" dirty="0" smtClean="0"/>
              <a:t>资料来源：中国新闻网</a:t>
            </a:r>
            <a:endParaRPr lang="zh-CN" altLang="en-US" sz="2000" dirty="0"/>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梯形 24"/>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
          <p:cNvSpPr/>
          <p:nvPr/>
        </p:nvSpPr>
        <p:spPr>
          <a:xfrm>
            <a:off x="-1" y="463025"/>
            <a:ext cx="7300913"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梯形 26"/>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框 4"/>
          <p:cNvSpPr txBox="1"/>
          <p:nvPr/>
        </p:nvSpPr>
        <p:spPr>
          <a:xfrm>
            <a:off x="309434" y="282825"/>
            <a:ext cx="1735583" cy="523220"/>
          </a:xfrm>
          <a:prstGeom prst="rect">
            <a:avLst/>
          </a:prstGeom>
          <a:noFill/>
        </p:spPr>
        <p:txBody>
          <a:bodyPr wrap="square" rtlCol="0">
            <a:spAutoFit/>
          </a:bodyPr>
          <a:lstStyle/>
          <a:p>
            <a:pPr algn="ctr"/>
            <a:r>
              <a:rPr lang="zh-CN" altLang="en-US" sz="2800" b="1" dirty="0" smtClean="0">
                <a:solidFill>
                  <a:schemeClr val="bg1"/>
                </a:solidFill>
                <a:latin typeface="+mj-ea"/>
                <a:ea typeface="+mj-ea"/>
              </a:rPr>
              <a:t>任务</a:t>
            </a:r>
            <a:r>
              <a:rPr lang="en-US" altLang="zh-CN" sz="2800" b="1" dirty="0" smtClean="0">
                <a:solidFill>
                  <a:schemeClr val="bg1"/>
                </a:solidFill>
                <a:latin typeface="+mj-ea"/>
                <a:ea typeface="+mj-ea"/>
              </a:rPr>
              <a:t>7.6</a:t>
            </a:r>
            <a:endParaRPr lang="zh-CN" altLang="en-US" sz="2800" b="1" dirty="0">
              <a:solidFill>
                <a:schemeClr val="bg1"/>
              </a:solidFill>
              <a:latin typeface="+mj-ea"/>
              <a:ea typeface="+mj-ea"/>
            </a:endParaRPr>
          </a:p>
        </p:txBody>
      </p:sp>
      <p:sp>
        <p:nvSpPr>
          <p:cNvPr id="29" name="TextBox 17"/>
          <p:cNvSpPr txBox="1"/>
          <p:nvPr/>
        </p:nvSpPr>
        <p:spPr>
          <a:xfrm>
            <a:off x="2205990" y="609181"/>
            <a:ext cx="4683327" cy="492438"/>
          </a:xfrm>
          <a:prstGeom prst="rect">
            <a:avLst/>
          </a:prstGeom>
          <a:noFill/>
        </p:spPr>
        <p:txBody>
          <a:bodyPr wrap="none" lIns="121917" tIns="60958" rIns="121917" bIns="60958" rtlCol="0">
            <a:spAutoFit/>
          </a:bodyPr>
          <a:lstStyle/>
          <a:p>
            <a:r>
              <a:rPr lang="en-US" sz="2400" b="1" dirty="0" smtClean="0">
                <a:solidFill>
                  <a:schemeClr val="bg1"/>
                </a:solidFill>
                <a:latin typeface="+mn-ea"/>
              </a:rPr>
              <a:t>7.6.2</a:t>
            </a:r>
            <a:r>
              <a:rPr lang="zh-CN" altLang="en-US" sz="2400" b="1" dirty="0" smtClean="0">
                <a:solidFill>
                  <a:schemeClr val="bg1"/>
                </a:solidFill>
                <a:latin typeface="+mn-ea"/>
              </a:rPr>
              <a:t>微博营销的使用原则与技巧</a:t>
            </a:r>
            <a:endParaRPr lang="en-US" altLang="zh-CN" sz="2400" b="1" dirty="0">
              <a:solidFill>
                <a:schemeClr val="bg1"/>
              </a:solidFill>
              <a:latin typeface="+mn-ea"/>
            </a:endParaRPr>
          </a:p>
        </p:txBody>
      </p:sp>
      <p:sp>
        <p:nvSpPr>
          <p:cNvPr id="15" name="矩形 14"/>
          <p:cNvSpPr/>
          <p:nvPr/>
        </p:nvSpPr>
        <p:spPr>
          <a:xfrm>
            <a:off x="576983" y="1515547"/>
            <a:ext cx="4280767" cy="461665"/>
          </a:xfrm>
          <a:prstGeom prst="rect">
            <a:avLst/>
          </a:prstGeom>
          <a:solidFill>
            <a:srgbClr val="FF9900"/>
          </a:solidFill>
        </p:spPr>
        <p:txBody>
          <a:bodyPr wrap="square">
            <a:spAutoFit/>
          </a:bodyPr>
          <a:lstStyle/>
          <a:p>
            <a:pPr lvl="0"/>
            <a:r>
              <a:rPr lang="en-US" sz="2400" b="1" dirty="0" smtClean="0"/>
              <a:t>1.</a:t>
            </a:r>
            <a:r>
              <a:rPr lang="zh-CN" altLang="en-US" sz="2400" b="1" dirty="0" smtClean="0"/>
              <a:t>微博营销的使用原则</a:t>
            </a:r>
            <a:endParaRPr lang="zh-CN" altLang="en-US" sz="2400" dirty="0" smtClean="0"/>
          </a:p>
        </p:txBody>
      </p:sp>
      <p:sp>
        <p:nvSpPr>
          <p:cNvPr id="11" name="矩形 10"/>
          <p:cNvSpPr/>
          <p:nvPr/>
        </p:nvSpPr>
        <p:spPr>
          <a:xfrm>
            <a:off x="2819400" y="5291822"/>
            <a:ext cx="6096000" cy="369332"/>
          </a:xfrm>
          <a:prstGeom prst="rect">
            <a:avLst/>
          </a:prstGeom>
        </p:spPr>
        <p:txBody>
          <a:bodyPr>
            <a:spAutoFit/>
          </a:bodyPr>
          <a:lstStyle/>
          <a:p>
            <a:r>
              <a:rPr lang="zh-CN" altLang="en-US" dirty="0" smtClean="0"/>
              <a:t> </a:t>
            </a:r>
            <a:endParaRPr lang="zh-CN" altLang="en-US" dirty="0"/>
          </a:p>
        </p:txBody>
      </p:sp>
      <p:sp>
        <p:nvSpPr>
          <p:cNvPr id="12" name="圆角矩形 11"/>
          <p:cNvSpPr/>
          <p:nvPr/>
        </p:nvSpPr>
        <p:spPr>
          <a:xfrm>
            <a:off x="771524" y="2295526"/>
            <a:ext cx="3143251" cy="3648074"/>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zh-CN" altLang="en-US" sz="2400" dirty="0" smtClean="0">
                <a:solidFill>
                  <a:schemeClr val="tx1"/>
                </a:solidFill>
                <a:latin typeface="+mn-ea"/>
              </a:rPr>
              <a:t>⑴真诚原则</a:t>
            </a:r>
            <a:endParaRPr lang="en-US" altLang="zh-CN" sz="2400" dirty="0" smtClean="0">
              <a:solidFill>
                <a:schemeClr val="tx1"/>
              </a:solidFill>
              <a:latin typeface="+mn-ea"/>
            </a:endParaRPr>
          </a:p>
          <a:p>
            <a:pPr>
              <a:lnSpc>
                <a:spcPct val="150000"/>
              </a:lnSpc>
            </a:pPr>
            <a:r>
              <a:rPr lang="zh-CN" altLang="en-US" sz="2400" dirty="0" smtClean="0">
                <a:solidFill>
                  <a:schemeClr val="tx1"/>
                </a:solidFill>
                <a:latin typeface="+mn-ea"/>
              </a:rPr>
              <a:t>⑵个性魅力原则</a:t>
            </a:r>
            <a:endParaRPr lang="en-US" altLang="zh-CN" sz="2400" dirty="0" smtClean="0">
              <a:solidFill>
                <a:schemeClr val="tx1"/>
              </a:solidFill>
              <a:latin typeface="+mn-ea"/>
            </a:endParaRPr>
          </a:p>
          <a:p>
            <a:pPr>
              <a:lnSpc>
                <a:spcPct val="150000"/>
              </a:lnSpc>
            </a:pPr>
            <a:r>
              <a:rPr lang="zh-CN" altLang="en-US" sz="2400" dirty="0" smtClean="0">
                <a:solidFill>
                  <a:schemeClr val="tx1"/>
                </a:solidFill>
                <a:latin typeface="+mn-ea"/>
              </a:rPr>
              <a:t>⑶利益原则</a:t>
            </a:r>
            <a:endParaRPr lang="en-US" altLang="zh-CN" sz="2400" dirty="0" smtClean="0">
              <a:solidFill>
                <a:schemeClr val="tx1"/>
              </a:solidFill>
              <a:latin typeface="+mn-ea"/>
            </a:endParaRPr>
          </a:p>
          <a:p>
            <a:pPr>
              <a:lnSpc>
                <a:spcPct val="150000"/>
              </a:lnSpc>
            </a:pPr>
            <a:r>
              <a:rPr lang="zh-CN" altLang="en-US" sz="2400" dirty="0" smtClean="0">
                <a:solidFill>
                  <a:schemeClr val="tx1"/>
                </a:solidFill>
                <a:latin typeface="+mn-ea"/>
              </a:rPr>
              <a:t>⑷趣味原则</a:t>
            </a:r>
            <a:endParaRPr lang="en-US" altLang="zh-CN" sz="2400" dirty="0" smtClean="0">
              <a:solidFill>
                <a:schemeClr val="tx1"/>
              </a:solidFill>
              <a:latin typeface="+mn-ea"/>
            </a:endParaRPr>
          </a:p>
          <a:p>
            <a:pPr>
              <a:lnSpc>
                <a:spcPct val="150000"/>
              </a:lnSpc>
            </a:pPr>
            <a:r>
              <a:rPr lang="zh-CN" altLang="en-US" sz="2400" dirty="0" smtClean="0">
                <a:solidFill>
                  <a:schemeClr val="tx1"/>
                </a:solidFill>
                <a:latin typeface="+mn-ea"/>
              </a:rPr>
              <a:t>⑸互动原则</a:t>
            </a:r>
            <a:endParaRPr lang="en-US" altLang="zh-CN" sz="2400" dirty="0" smtClean="0">
              <a:solidFill>
                <a:schemeClr val="tx1"/>
              </a:solidFill>
              <a:latin typeface="+mn-ea"/>
            </a:endParaRPr>
          </a:p>
          <a:p>
            <a:pPr>
              <a:lnSpc>
                <a:spcPct val="150000"/>
              </a:lnSpc>
            </a:pPr>
            <a:r>
              <a:rPr lang="en-US" sz="2400" dirty="0" smtClean="0">
                <a:solidFill>
                  <a:schemeClr val="tx1"/>
                </a:solidFill>
                <a:latin typeface="+mn-ea"/>
              </a:rPr>
              <a:t>⑹</a:t>
            </a:r>
            <a:r>
              <a:rPr lang="zh-CN" altLang="en-US" sz="2400" dirty="0" smtClean="0">
                <a:solidFill>
                  <a:schemeClr val="tx1"/>
                </a:solidFill>
                <a:latin typeface="+mn-ea"/>
              </a:rPr>
              <a:t>创新原则</a:t>
            </a:r>
            <a:endParaRPr lang="zh-CN" altLang="en-US" sz="2400" b="1" dirty="0">
              <a:solidFill>
                <a:schemeClr val="tx1"/>
              </a:solidFill>
              <a:latin typeface="+mn-ea"/>
            </a:endParaRPr>
          </a:p>
        </p:txBody>
      </p:sp>
      <p:sp>
        <p:nvSpPr>
          <p:cNvPr id="13" name="圆角矩形 12"/>
          <p:cNvSpPr/>
          <p:nvPr/>
        </p:nvSpPr>
        <p:spPr>
          <a:xfrm>
            <a:off x="6443663" y="2257424"/>
            <a:ext cx="3443286" cy="4029075"/>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zh-CN" altLang="en-US" sz="2400" dirty="0" smtClean="0">
                <a:solidFill>
                  <a:schemeClr val="tx1"/>
                </a:solidFill>
              </a:rPr>
              <a:t>⑴注重价值的传递</a:t>
            </a:r>
            <a:endParaRPr lang="en-US" altLang="zh-CN" sz="2400" dirty="0" smtClean="0">
              <a:solidFill>
                <a:schemeClr val="tx1"/>
              </a:solidFill>
            </a:endParaRPr>
          </a:p>
          <a:p>
            <a:pPr>
              <a:lnSpc>
                <a:spcPct val="150000"/>
              </a:lnSpc>
            </a:pPr>
            <a:r>
              <a:rPr lang="zh-CN" altLang="en-US" sz="2400" dirty="0" smtClean="0">
                <a:solidFill>
                  <a:schemeClr val="tx1"/>
                </a:solidFill>
              </a:rPr>
              <a:t>⑵注重微博个性化</a:t>
            </a:r>
            <a:endParaRPr lang="en-US" altLang="zh-CN" sz="2400" dirty="0" smtClean="0">
              <a:solidFill>
                <a:schemeClr val="tx1"/>
              </a:solidFill>
            </a:endParaRPr>
          </a:p>
          <a:p>
            <a:pPr>
              <a:lnSpc>
                <a:spcPct val="150000"/>
              </a:lnSpc>
            </a:pPr>
            <a:r>
              <a:rPr lang="zh-CN" altLang="en-US" sz="2400" dirty="0" smtClean="0">
                <a:solidFill>
                  <a:schemeClr val="tx1"/>
                </a:solidFill>
              </a:rPr>
              <a:t>⑶注重发布的连续性⑷注重互动性加强</a:t>
            </a:r>
            <a:endParaRPr lang="en-US" altLang="zh-CN" sz="2400" dirty="0" smtClean="0">
              <a:solidFill>
                <a:schemeClr val="tx1"/>
              </a:solidFill>
            </a:endParaRPr>
          </a:p>
          <a:p>
            <a:pPr>
              <a:lnSpc>
                <a:spcPct val="150000"/>
              </a:lnSpc>
            </a:pPr>
            <a:r>
              <a:rPr lang="zh-CN" altLang="en-US" sz="2400" dirty="0" smtClean="0">
                <a:solidFill>
                  <a:schemeClr val="tx1"/>
                </a:solidFill>
              </a:rPr>
              <a:t>⑸注重系统性布局</a:t>
            </a:r>
            <a:endParaRPr lang="en-US" altLang="zh-CN" sz="2400" dirty="0" smtClean="0">
              <a:solidFill>
                <a:schemeClr val="tx1"/>
              </a:solidFill>
            </a:endParaRPr>
          </a:p>
          <a:p>
            <a:pPr>
              <a:lnSpc>
                <a:spcPct val="150000"/>
              </a:lnSpc>
            </a:pPr>
            <a:r>
              <a:rPr lang="zh-CN" altLang="en-US" sz="2400" dirty="0" smtClean="0">
                <a:solidFill>
                  <a:schemeClr val="tx1"/>
                </a:solidFill>
              </a:rPr>
              <a:t>⑹注重准确的定位</a:t>
            </a:r>
            <a:endParaRPr lang="en-US" altLang="zh-CN" sz="2400" dirty="0" smtClean="0">
              <a:solidFill>
                <a:schemeClr val="tx1"/>
              </a:solidFill>
            </a:endParaRPr>
          </a:p>
          <a:p>
            <a:pPr>
              <a:lnSpc>
                <a:spcPct val="150000"/>
              </a:lnSpc>
            </a:pPr>
            <a:r>
              <a:rPr lang="en-US" sz="2400" dirty="0" smtClean="0">
                <a:solidFill>
                  <a:schemeClr val="tx1"/>
                </a:solidFill>
              </a:rPr>
              <a:t>⑺</a:t>
            </a:r>
            <a:r>
              <a:rPr lang="zh-CN" altLang="en-US" sz="2400" dirty="0" smtClean="0">
                <a:solidFill>
                  <a:schemeClr val="tx1"/>
                </a:solidFill>
              </a:rPr>
              <a:t>企业微博专业化</a:t>
            </a:r>
            <a:endParaRPr lang="zh-CN" altLang="en-US" sz="2400" b="1" dirty="0">
              <a:solidFill>
                <a:schemeClr val="tx1"/>
              </a:solidFill>
              <a:latin typeface="+mn-ea"/>
            </a:endParaRPr>
          </a:p>
        </p:txBody>
      </p:sp>
      <p:sp>
        <p:nvSpPr>
          <p:cNvPr id="14" name="矩形 13"/>
          <p:cNvSpPr/>
          <p:nvPr/>
        </p:nvSpPr>
        <p:spPr>
          <a:xfrm>
            <a:off x="6130059" y="1510784"/>
            <a:ext cx="4280767" cy="461665"/>
          </a:xfrm>
          <a:prstGeom prst="rect">
            <a:avLst/>
          </a:prstGeom>
          <a:solidFill>
            <a:srgbClr val="FF9900"/>
          </a:solidFill>
        </p:spPr>
        <p:txBody>
          <a:bodyPr wrap="square">
            <a:spAutoFit/>
          </a:bodyPr>
          <a:lstStyle/>
          <a:p>
            <a:r>
              <a:rPr lang="en-US" sz="2400" b="1" dirty="0" smtClean="0"/>
              <a:t>2.</a:t>
            </a:r>
            <a:r>
              <a:rPr lang="zh-CN" altLang="en-US" sz="2400" b="1" dirty="0" smtClean="0"/>
              <a:t>微博营销的技巧</a:t>
            </a:r>
            <a:endParaRPr lang="zh-CN" altLang="en-US" sz="2400" dirty="0">
              <a:latin typeface="+mn-ea"/>
            </a:endParaRPr>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8672513"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171450" y="297113"/>
            <a:ext cx="204311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拓展思考</a:t>
            </a:r>
            <a:r>
              <a:rPr lang="en-US" altLang="zh-CN" sz="2400" b="1" dirty="0" smtClean="0">
                <a:solidFill>
                  <a:schemeClr val="bg1"/>
                </a:solidFill>
              </a:rPr>
              <a:t>】</a:t>
            </a:r>
            <a:endParaRPr lang="zh-CN" altLang="en-US" sz="2400" b="1" dirty="0">
              <a:solidFill>
                <a:schemeClr val="bg1"/>
              </a:solidFill>
            </a:endParaRPr>
          </a:p>
        </p:txBody>
      </p:sp>
      <p:sp>
        <p:nvSpPr>
          <p:cNvPr id="27" name="矩形 26"/>
          <p:cNvSpPr/>
          <p:nvPr/>
        </p:nvSpPr>
        <p:spPr>
          <a:xfrm>
            <a:off x="1428750" y="5375136"/>
            <a:ext cx="9772650" cy="1200329"/>
          </a:xfrm>
          <a:prstGeom prst="rect">
            <a:avLst/>
          </a:prstGeom>
          <a:solidFill>
            <a:schemeClr val="accent4"/>
          </a:solidFill>
        </p:spPr>
        <p:txBody>
          <a:bodyPr wrap="square">
            <a:spAutoFit/>
          </a:bodyPr>
          <a:lstStyle/>
          <a:p>
            <a:r>
              <a:rPr lang="zh-CN" altLang="en-US" sz="2400" dirty="0" smtClean="0"/>
              <a:t>如果你是杭州南瓜坊有限公司的网络营销专员，公司电子商务经理希望你依托新浪微博平台创建一个员工个人型微博为公司进行微博营销推广，请认真思考如何实践。</a:t>
            </a:r>
            <a:endParaRPr lang="zh-CN" altLang="en-US" sz="2400" dirty="0">
              <a:latin typeface="+mn-ea"/>
            </a:endParaRPr>
          </a:p>
        </p:txBody>
      </p:sp>
      <p:sp>
        <p:nvSpPr>
          <p:cNvPr id="28" name="矩形 27"/>
          <p:cNvSpPr/>
          <p:nvPr/>
        </p:nvSpPr>
        <p:spPr>
          <a:xfrm>
            <a:off x="301632" y="5463950"/>
            <a:ext cx="967104" cy="66290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dirty="0" smtClean="0">
                <a:solidFill>
                  <a:schemeClr val="bg1"/>
                </a:solidFill>
              </a:rPr>
              <a:t>讨论</a:t>
            </a:r>
            <a:endParaRPr lang="zh-CN" altLang="en-US" sz="2800" b="1" dirty="0">
              <a:solidFill>
                <a:schemeClr val="bg1"/>
              </a:solidFill>
            </a:endParaRPr>
          </a:p>
        </p:txBody>
      </p:sp>
      <p:sp>
        <p:nvSpPr>
          <p:cNvPr id="140289" name="Rectangle 1"/>
          <p:cNvSpPr>
            <a:spLocks noChangeArrowheads="1"/>
          </p:cNvSpPr>
          <p:nvPr/>
        </p:nvSpPr>
        <p:spPr bwMode="auto">
          <a:xfrm>
            <a:off x="1685925" y="542926"/>
            <a:ext cx="6643689" cy="523220"/>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304800" algn="ctr" defTabSz="914400" rtl="0" eaLnBrk="1" fontAlgn="base" latinLnBrk="0" hangingPunct="1">
              <a:lnSpc>
                <a:spcPct val="100000"/>
              </a:lnSpc>
              <a:spcBef>
                <a:spcPct val="0"/>
              </a:spcBef>
              <a:spcAft>
                <a:spcPct val="0"/>
              </a:spcAft>
              <a:buClrTx/>
              <a:buSzTx/>
              <a:buFontTx/>
              <a:buNone/>
            </a:pPr>
            <a:r>
              <a:rPr kumimoji="0" lang="zh-CN" sz="2800" b="1" i="0" u="none" strike="noStrike" cap="none" normalizeH="0" baseline="0" dirty="0" smtClean="0">
                <a:ln>
                  <a:noFill/>
                </a:ln>
                <a:solidFill>
                  <a:schemeClr val="bg1"/>
                </a:solidFill>
                <a:effectLst/>
                <a:latin typeface="Times New Roman" panose="02020603050405020304" pitchFamily="18" charset="0"/>
                <a:ea typeface="楷体_GB2312" panose="02010609030101010101" charset="-122"/>
                <a:cs typeface="Times New Roman" panose="02020603050405020304" pitchFamily="18" charset="0"/>
              </a:rPr>
              <a:t>杭州南瓜坊服饰有限公司微博营销实战</a:t>
            </a:r>
            <a:endParaRPr kumimoji="0" lang="zh-CN" sz="2800" b="1" i="0" u="none" strike="noStrike" cap="none" normalizeH="0" baseline="0" dirty="0" smtClean="0">
              <a:ln>
                <a:noFill/>
              </a:ln>
              <a:solidFill>
                <a:schemeClr val="bg1"/>
              </a:solidFill>
              <a:effectLst/>
              <a:latin typeface="Arial" panose="020B0604020202020204" pitchFamily="34" charset="0"/>
              <a:ea typeface="宋体" panose="02010600030101010101" pitchFamily="2" charset="-122"/>
              <a:cs typeface="宋体" panose="02010600030101010101" pitchFamily="2" charset="-122"/>
            </a:endParaRPr>
          </a:p>
        </p:txBody>
      </p:sp>
      <p:sp>
        <p:nvSpPr>
          <p:cNvPr id="10" name="矩形 9"/>
          <p:cNvSpPr/>
          <p:nvPr/>
        </p:nvSpPr>
        <p:spPr>
          <a:xfrm>
            <a:off x="409575" y="1483489"/>
            <a:ext cx="10782300" cy="3683060"/>
          </a:xfrm>
          <a:prstGeom prst="rect">
            <a:avLst/>
          </a:prstGeom>
        </p:spPr>
        <p:txBody>
          <a:bodyPr wrap="square">
            <a:spAutoFit/>
          </a:bodyPr>
          <a:lstStyle/>
          <a:p>
            <a:pPr>
              <a:lnSpc>
                <a:spcPts val="3500"/>
              </a:lnSpc>
            </a:pPr>
            <a:r>
              <a:rPr lang="zh-CN" altLang="en-US" sz="2400" dirty="0" smtClean="0">
                <a:latin typeface="+mn-ea"/>
              </a:rPr>
              <a:t>        杭州南瓜坊有限公司成立于</a:t>
            </a:r>
            <a:r>
              <a:rPr lang="en-US" sz="2400" dirty="0" smtClean="0">
                <a:latin typeface="+mn-ea"/>
              </a:rPr>
              <a:t>1999</a:t>
            </a:r>
            <a:r>
              <a:rPr lang="zh-CN" altLang="en-US" sz="2400" dirty="0" smtClean="0">
                <a:latin typeface="+mn-ea"/>
              </a:rPr>
              <a:t>年，开发、生产、销售“南瓜娃娃”童装。“南瓜娃娃”品牌童装以优异的品质、精细的做工、完善的售后服务展现最独特的童装品牌风格。设计来源于日本、韩国、中国香港三大设计中心，以敏锐的时尚触觉，捕捉国际流行的最新潮流。公司针对</a:t>
            </a:r>
            <a:r>
              <a:rPr lang="en-US" sz="2400" dirty="0" smtClean="0">
                <a:latin typeface="+mn-ea"/>
              </a:rPr>
              <a:t>1</a:t>
            </a:r>
            <a:r>
              <a:rPr lang="zh-CN" altLang="en-US" sz="2400" dirty="0" smtClean="0">
                <a:latin typeface="+mn-ea"/>
              </a:rPr>
              <a:t>岁到</a:t>
            </a:r>
            <a:r>
              <a:rPr lang="en-US" sz="2400" dirty="0" smtClean="0">
                <a:latin typeface="+mn-ea"/>
              </a:rPr>
              <a:t>6</a:t>
            </a:r>
            <a:r>
              <a:rPr lang="zh-CN" altLang="en-US" sz="2400" dirty="0" smtClean="0">
                <a:latin typeface="+mn-ea"/>
              </a:rPr>
              <a:t>岁这一年龄段穿着及审美情趣已隆重推出时尚个性的童装系列，其中，“南瓜娃娃”童装正义高档品质和中低档价位迅速占领国内市场，受到很多朋友的喜爱。公司凭借过硬的设计、生产、销售实力，每年推出</a:t>
            </a:r>
            <a:r>
              <a:rPr lang="en-US" sz="2400" dirty="0" smtClean="0">
                <a:latin typeface="+mn-ea"/>
              </a:rPr>
              <a:t>450</a:t>
            </a:r>
            <a:r>
              <a:rPr lang="zh-CN" altLang="en-US" sz="2400" dirty="0" smtClean="0">
                <a:latin typeface="+mn-ea"/>
              </a:rPr>
              <a:t>余款不同风格的童装系列，来满足新老客户的需求。</a:t>
            </a:r>
            <a:endParaRPr lang="zh-CN" altLang="en-US" sz="2400" dirty="0">
              <a:latin typeface="+mn-ea"/>
            </a:endParaRPr>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梯形 24"/>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
          <p:cNvSpPr/>
          <p:nvPr/>
        </p:nvSpPr>
        <p:spPr>
          <a:xfrm>
            <a:off x="-1" y="463025"/>
            <a:ext cx="7300913"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梯形 26"/>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框 4"/>
          <p:cNvSpPr txBox="1"/>
          <p:nvPr/>
        </p:nvSpPr>
        <p:spPr>
          <a:xfrm>
            <a:off x="309434" y="282825"/>
            <a:ext cx="1735583" cy="523220"/>
          </a:xfrm>
          <a:prstGeom prst="rect">
            <a:avLst/>
          </a:prstGeom>
          <a:noFill/>
        </p:spPr>
        <p:txBody>
          <a:bodyPr wrap="square" rtlCol="0">
            <a:spAutoFit/>
          </a:bodyPr>
          <a:lstStyle/>
          <a:p>
            <a:pPr algn="ctr"/>
            <a:r>
              <a:rPr lang="zh-CN" altLang="en-US" sz="2800" b="1" dirty="0" smtClean="0">
                <a:solidFill>
                  <a:schemeClr val="bg1"/>
                </a:solidFill>
                <a:latin typeface="+mj-ea"/>
                <a:ea typeface="+mj-ea"/>
              </a:rPr>
              <a:t>任务</a:t>
            </a:r>
            <a:r>
              <a:rPr lang="en-US" altLang="zh-CN" sz="2800" b="1" dirty="0" smtClean="0">
                <a:solidFill>
                  <a:schemeClr val="bg1"/>
                </a:solidFill>
                <a:latin typeface="+mj-ea"/>
                <a:ea typeface="+mj-ea"/>
              </a:rPr>
              <a:t>7.6</a:t>
            </a:r>
            <a:endParaRPr lang="zh-CN" altLang="en-US" sz="2800" b="1" dirty="0">
              <a:solidFill>
                <a:schemeClr val="bg1"/>
              </a:solidFill>
              <a:latin typeface="+mj-ea"/>
              <a:ea typeface="+mj-ea"/>
            </a:endParaRPr>
          </a:p>
        </p:txBody>
      </p:sp>
      <p:sp>
        <p:nvSpPr>
          <p:cNvPr id="29" name="TextBox 17"/>
          <p:cNvSpPr txBox="1"/>
          <p:nvPr/>
        </p:nvSpPr>
        <p:spPr>
          <a:xfrm>
            <a:off x="2205990" y="609181"/>
            <a:ext cx="4008464" cy="492438"/>
          </a:xfrm>
          <a:prstGeom prst="rect">
            <a:avLst/>
          </a:prstGeom>
          <a:noFill/>
        </p:spPr>
        <p:txBody>
          <a:bodyPr wrap="none" lIns="121917" tIns="60958" rIns="121917" bIns="60958" rtlCol="0">
            <a:spAutoFit/>
          </a:bodyPr>
          <a:lstStyle/>
          <a:p>
            <a:r>
              <a:rPr lang="en-US" sz="2400" b="1" dirty="0" smtClean="0">
                <a:solidFill>
                  <a:schemeClr val="bg1"/>
                </a:solidFill>
              </a:rPr>
              <a:t>7.6.3</a:t>
            </a:r>
            <a:r>
              <a:rPr lang="zh-CN" altLang="en-US" sz="2400" b="1" dirty="0" smtClean="0">
                <a:solidFill>
                  <a:schemeClr val="bg1"/>
                </a:solidFill>
              </a:rPr>
              <a:t>微信营销的含义及特点</a:t>
            </a:r>
            <a:endParaRPr lang="en-US" altLang="zh-CN" sz="2400" b="1" dirty="0">
              <a:solidFill>
                <a:schemeClr val="bg1"/>
              </a:solidFill>
              <a:latin typeface="+mj-ea"/>
              <a:ea typeface="+mj-ea"/>
            </a:endParaRPr>
          </a:p>
        </p:txBody>
      </p:sp>
      <p:sp>
        <p:nvSpPr>
          <p:cNvPr id="15" name="矩形 14"/>
          <p:cNvSpPr/>
          <p:nvPr/>
        </p:nvSpPr>
        <p:spPr>
          <a:xfrm>
            <a:off x="419822" y="1515547"/>
            <a:ext cx="3452092" cy="461665"/>
          </a:xfrm>
          <a:prstGeom prst="rect">
            <a:avLst/>
          </a:prstGeom>
          <a:solidFill>
            <a:srgbClr val="FF9900"/>
          </a:solidFill>
        </p:spPr>
        <p:txBody>
          <a:bodyPr wrap="square">
            <a:spAutoFit/>
          </a:bodyPr>
          <a:lstStyle/>
          <a:p>
            <a:r>
              <a:rPr lang="en-US" sz="2400" b="1" dirty="0" smtClean="0"/>
              <a:t>1.</a:t>
            </a:r>
            <a:r>
              <a:rPr lang="zh-CN" altLang="en-US" sz="2400" b="1" dirty="0" smtClean="0"/>
              <a:t>微信营销的含义</a:t>
            </a:r>
            <a:endParaRPr lang="zh-CN" altLang="en-US" sz="2400" dirty="0"/>
          </a:p>
        </p:txBody>
      </p:sp>
      <p:sp>
        <p:nvSpPr>
          <p:cNvPr id="11" name="矩形 10"/>
          <p:cNvSpPr/>
          <p:nvPr/>
        </p:nvSpPr>
        <p:spPr>
          <a:xfrm>
            <a:off x="2819400" y="5291822"/>
            <a:ext cx="6096000" cy="369332"/>
          </a:xfrm>
          <a:prstGeom prst="rect">
            <a:avLst/>
          </a:prstGeom>
        </p:spPr>
        <p:txBody>
          <a:bodyPr>
            <a:spAutoFit/>
          </a:bodyPr>
          <a:lstStyle/>
          <a:p>
            <a:r>
              <a:rPr lang="zh-CN" altLang="en-US" dirty="0" smtClean="0"/>
              <a:t> </a:t>
            </a:r>
            <a:endParaRPr lang="zh-CN" altLang="en-US" dirty="0"/>
          </a:p>
        </p:txBody>
      </p:sp>
      <p:sp>
        <p:nvSpPr>
          <p:cNvPr id="12" name="圆角矩形 11"/>
          <p:cNvSpPr/>
          <p:nvPr/>
        </p:nvSpPr>
        <p:spPr>
          <a:xfrm>
            <a:off x="557213" y="2771774"/>
            <a:ext cx="3271838" cy="2543175"/>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zh-CN" altLang="en-US" sz="2000" dirty="0" smtClean="0">
                <a:solidFill>
                  <a:schemeClr val="tx1"/>
                </a:solidFill>
              </a:rPr>
              <a:t>微信营销是网络经济时代对企业营销模式的一种创新，是伴随微信的火热而兴起的一种网络营销方式。</a:t>
            </a:r>
            <a:endParaRPr lang="zh-CN" altLang="en-US" sz="2000" b="1" dirty="0">
              <a:solidFill>
                <a:schemeClr val="tx1"/>
              </a:solidFill>
              <a:latin typeface="+mn-ea"/>
            </a:endParaRPr>
          </a:p>
        </p:txBody>
      </p:sp>
      <p:sp>
        <p:nvSpPr>
          <p:cNvPr id="13" name="圆角矩形 12"/>
          <p:cNvSpPr/>
          <p:nvPr/>
        </p:nvSpPr>
        <p:spPr>
          <a:xfrm>
            <a:off x="4414839" y="2786062"/>
            <a:ext cx="3200399" cy="2714625"/>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zh-CN" altLang="en-US" sz="2000" dirty="0" smtClean="0">
                <a:solidFill>
                  <a:schemeClr val="tx1"/>
                </a:solidFill>
                <a:latin typeface="+mn-ea"/>
              </a:rPr>
              <a:t>⑴点对点精准营销</a:t>
            </a:r>
            <a:endParaRPr lang="zh-CN" altLang="en-US" sz="2000" dirty="0" smtClean="0">
              <a:solidFill>
                <a:schemeClr val="tx1"/>
              </a:solidFill>
              <a:latin typeface="+mn-ea"/>
            </a:endParaRPr>
          </a:p>
          <a:p>
            <a:pPr>
              <a:lnSpc>
                <a:spcPct val="150000"/>
              </a:lnSpc>
            </a:pPr>
            <a:r>
              <a:rPr lang="en-US" sz="2000" dirty="0" smtClean="0">
                <a:solidFill>
                  <a:schemeClr val="tx1"/>
                </a:solidFill>
                <a:latin typeface="+mn-ea"/>
              </a:rPr>
              <a:t>⑵</a:t>
            </a:r>
            <a:r>
              <a:rPr lang="zh-CN" altLang="en-US" sz="2000" dirty="0" smtClean="0">
                <a:solidFill>
                  <a:schemeClr val="tx1"/>
                </a:solidFill>
                <a:latin typeface="+mn-ea"/>
              </a:rPr>
              <a:t>形式灵活多样漂流瓶</a:t>
            </a:r>
            <a:endParaRPr lang="en-US" altLang="zh-CN" sz="2000" dirty="0" smtClean="0">
              <a:solidFill>
                <a:schemeClr val="tx1"/>
              </a:solidFill>
              <a:latin typeface="+mn-ea"/>
            </a:endParaRPr>
          </a:p>
          <a:p>
            <a:pPr>
              <a:lnSpc>
                <a:spcPct val="150000"/>
              </a:lnSpc>
            </a:pPr>
            <a:r>
              <a:rPr lang="en-US" sz="2000" dirty="0" smtClean="0">
                <a:solidFill>
                  <a:schemeClr val="tx1"/>
                </a:solidFill>
                <a:latin typeface="+mn-ea"/>
              </a:rPr>
              <a:t>⑶</a:t>
            </a:r>
            <a:r>
              <a:rPr lang="zh-CN" altLang="en-US" sz="2000" dirty="0" smtClean="0">
                <a:solidFill>
                  <a:schemeClr val="tx1"/>
                </a:solidFill>
                <a:latin typeface="+mn-ea"/>
              </a:rPr>
              <a:t>朋友圈的机遇</a:t>
            </a:r>
            <a:endParaRPr lang="zh-CN" altLang="en-US" sz="2000" b="1" dirty="0">
              <a:solidFill>
                <a:schemeClr val="tx1"/>
              </a:solidFill>
              <a:latin typeface="+mn-ea"/>
            </a:endParaRPr>
          </a:p>
        </p:txBody>
      </p:sp>
      <p:sp>
        <p:nvSpPr>
          <p:cNvPr id="14" name="矩形 13"/>
          <p:cNvSpPr/>
          <p:nvPr/>
        </p:nvSpPr>
        <p:spPr>
          <a:xfrm>
            <a:off x="4658447" y="1525071"/>
            <a:ext cx="2856779" cy="461665"/>
          </a:xfrm>
          <a:prstGeom prst="rect">
            <a:avLst/>
          </a:prstGeom>
          <a:solidFill>
            <a:srgbClr val="FF9900"/>
          </a:solidFill>
        </p:spPr>
        <p:txBody>
          <a:bodyPr wrap="square">
            <a:spAutoFit/>
          </a:bodyPr>
          <a:lstStyle/>
          <a:p>
            <a:r>
              <a:rPr lang="en-US" sz="2400" b="1" dirty="0" smtClean="0"/>
              <a:t>2.</a:t>
            </a:r>
            <a:r>
              <a:rPr lang="zh-CN" altLang="en-US" sz="2400" b="1" dirty="0" smtClean="0"/>
              <a:t>微信营销的特点</a:t>
            </a:r>
            <a:endParaRPr lang="zh-CN" altLang="en-US" sz="2400" dirty="0"/>
          </a:p>
        </p:txBody>
      </p:sp>
      <p:sp>
        <p:nvSpPr>
          <p:cNvPr id="16" name="矩形 15"/>
          <p:cNvSpPr/>
          <p:nvPr/>
        </p:nvSpPr>
        <p:spPr>
          <a:xfrm>
            <a:off x="8368434" y="1463159"/>
            <a:ext cx="3133004" cy="461665"/>
          </a:xfrm>
          <a:prstGeom prst="rect">
            <a:avLst/>
          </a:prstGeom>
          <a:solidFill>
            <a:srgbClr val="FF9900"/>
          </a:solidFill>
        </p:spPr>
        <p:txBody>
          <a:bodyPr wrap="square">
            <a:spAutoFit/>
          </a:bodyPr>
          <a:lstStyle/>
          <a:p>
            <a:r>
              <a:rPr lang="en-US" sz="2400" b="1" dirty="0" smtClean="0"/>
              <a:t>3.</a:t>
            </a:r>
            <a:r>
              <a:rPr lang="zh-CN" altLang="en-US" sz="2400" b="1" dirty="0" smtClean="0"/>
              <a:t>微信和微博的比较</a:t>
            </a:r>
            <a:endParaRPr lang="zh-CN" altLang="en-US" sz="2400" dirty="0"/>
          </a:p>
        </p:txBody>
      </p:sp>
      <p:sp>
        <p:nvSpPr>
          <p:cNvPr id="17" name="圆角矩形 16"/>
          <p:cNvSpPr/>
          <p:nvPr/>
        </p:nvSpPr>
        <p:spPr>
          <a:xfrm>
            <a:off x="8267701" y="2709862"/>
            <a:ext cx="3443286" cy="2714625"/>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en-US" sz="2000" dirty="0" smtClean="0">
                <a:solidFill>
                  <a:schemeClr val="tx1"/>
                </a:solidFill>
                <a:latin typeface="+mn-ea"/>
              </a:rPr>
              <a:t>⑴</a:t>
            </a:r>
            <a:r>
              <a:rPr lang="zh-CN" altLang="en-US" sz="2000" dirty="0" smtClean="0">
                <a:solidFill>
                  <a:schemeClr val="tx1"/>
                </a:solidFill>
                <a:latin typeface="+mn-ea"/>
              </a:rPr>
              <a:t>微博微信产品的设计与限制不同。</a:t>
            </a:r>
            <a:endParaRPr lang="zh-CN" altLang="en-US" sz="2000" dirty="0" smtClean="0">
              <a:solidFill>
                <a:schemeClr val="tx1"/>
              </a:solidFill>
              <a:latin typeface="+mn-ea"/>
            </a:endParaRPr>
          </a:p>
          <a:p>
            <a:pPr>
              <a:lnSpc>
                <a:spcPct val="150000"/>
              </a:lnSpc>
            </a:pPr>
            <a:r>
              <a:rPr lang="en-US" sz="2000" dirty="0" smtClean="0">
                <a:solidFill>
                  <a:schemeClr val="tx1"/>
                </a:solidFill>
                <a:latin typeface="+mn-ea"/>
              </a:rPr>
              <a:t>⑵</a:t>
            </a:r>
            <a:r>
              <a:rPr lang="zh-CN" altLang="en-US" sz="2000" dirty="0" smtClean="0">
                <a:solidFill>
                  <a:schemeClr val="tx1"/>
                </a:solidFill>
                <a:latin typeface="+mn-ea"/>
              </a:rPr>
              <a:t>信息发散性流动与点对点流动</a:t>
            </a:r>
            <a:endParaRPr lang="zh-CN" altLang="en-US" sz="2000" dirty="0" smtClean="0">
              <a:solidFill>
                <a:schemeClr val="tx1"/>
              </a:solidFill>
              <a:latin typeface="+mn-ea"/>
            </a:endParaRPr>
          </a:p>
          <a:p>
            <a:pPr>
              <a:lnSpc>
                <a:spcPct val="150000"/>
              </a:lnSpc>
            </a:pPr>
            <a:r>
              <a:rPr lang="en-US" sz="2000" dirty="0" smtClean="0">
                <a:solidFill>
                  <a:schemeClr val="tx1"/>
                </a:solidFill>
                <a:latin typeface="+mn-ea"/>
              </a:rPr>
              <a:t>⑶</a:t>
            </a:r>
            <a:r>
              <a:rPr lang="zh-CN" altLang="en-US" sz="2000" dirty="0" smtClean="0">
                <a:solidFill>
                  <a:schemeClr val="tx1"/>
                </a:solidFill>
                <a:latin typeface="+mn-ea"/>
              </a:rPr>
              <a:t>人际关系的性质不同。</a:t>
            </a:r>
            <a:endParaRPr lang="zh-CN" altLang="en-US" sz="2000" b="1" dirty="0">
              <a:solidFill>
                <a:schemeClr val="tx1"/>
              </a:solidFill>
              <a:latin typeface="+mn-ea"/>
            </a:endParaRPr>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8672513"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1" y="311400"/>
            <a:ext cx="2300288"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知识链接</a:t>
            </a:r>
            <a:r>
              <a:rPr lang="en-US" altLang="zh-CN" sz="2400" b="1" dirty="0" smtClean="0">
                <a:solidFill>
                  <a:schemeClr val="bg1"/>
                </a:solidFill>
              </a:rPr>
              <a:t>】</a:t>
            </a:r>
            <a:endParaRPr lang="zh-CN" altLang="en-US" sz="2400" b="1" dirty="0">
              <a:solidFill>
                <a:schemeClr val="bg1"/>
              </a:solidFill>
            </a:endParaRPr>
          </a:p>
        </p:txBody>
      </p:sp>
      <p:sp>
        <p:nvSpPr>
          <p:cNvPr id="10" name="矩形 9"/>
          <p:cNvSpPr/>
          <p:nvPr/>
        </p:nvSpPr>
        <p:spPr>
          <a:xfrm>
            <a:off x="6172201" y="1305342"/>
            <a:ext cx="5643562" cy="5078313"/>
          </a:xfrm>
          <a:prstGeom prst="rect">
            <a:avLst/>
          </a:prstGeom>
        </p:spPr>
        <p:txBody>
          <a:bodyPr wrap="square">
            <a:spAutoFit/>
          </a:bodyPr>
          <a:lstStyle/>
          <a:p>
            <a:r>
              <a:rPr lang="zh-CN" altLang="en-US" dirty="0" smtClean="0"/>
              <a:t>       富力地产在珠江新城成功开发了富力中心、富力盈信大厦、富力盈泰广场、富力盈凯广场、富力盈隆广场等多个写字楼项目，均受到广泛市场关注，在商业地产领域获得较大成功，对于珠江新城区域的开发起到至关重要的作用。富力盈通大厦是富力集团继富力盈信大厦荣耀谢幕后又一超甲级写字楼力作，无论从项目建筑，内部设计、空间的合理利用等等各方面来说，都比之前所有项目更优胜、更超前。富力盈通大厦与富力盈信大厦组成双子塔，将创造珠江新城</a:t>
            </a:r>
            <a:r>
              <a:rPr lang="en-US" dirty="0" smtClean="0"/>
              <a:t>CBD</a:t>
            </a:r>
            <a:r>
              <a:rPr lang="zh-CN" altLang="en-US" dirty="0" smtClean="0"/>
              <a:t>中轴的王者双塔地标建筑。</a:t>
            </a:r>
            <a:endParaRPr lang="zh-CN" altLang="en-US" dirty="0" smtClean="0"/>
          </a:p>
          <a:p>
            <a:r>
              <a:rPr lang="en-US" dirty="0" smtClean="0"/>
              <a:t>       2014</a:t>
            </a:r>
            <a:r>
              <a:rPr lang="zh-CN" altLang="en-US" dirty="0" smtClean="0"/>
              <a:t>年</a:t>
            </a:r>
            <a:r>
              <a:rPr lang="en-US" dirty="0" smtClean="0"/>
              <a:t>2</a:t>
            </a:r>
            <a:r>
              <a:rPr lang="zh-CN" altLang="en-US" dirty="0" smtClean="0"/>
              <a:t>月</a:t>
            </a:r>
            <a:r>
              <a:rPr lang="en-US" dirty="0" smtClean="0"/>
              <a:t>28</a:t>
            </a:r>
            <a:r>
              <a:rPr lang="zh-CN" altLang="en-US" dirty="0" smtClean="0"/>
              <a:t>日，全国最大的写字楼二维码成功落户广州黄埔大道。富力盈通大厦的楼身出现了面积达</a:t>
            </a:r>
            <a:r>
              <a:rPr lang="en-US" dirty="0" smtClean="0"/>
              <a:t>1000</a:t>
            </a:r>
            <a:r>
              <a:rPr lang="zh-CN" altLang="en-US" dirty="0" smtClean="0"/>
              <a:t>平方米的二维码海报，海报高达</a:t>
            </a:r>
            <a:r>
              <a:rPr lang="en-US" dirty="0" smtClean="0"/>
              <a:t>6</a:t>
            </a:r>
            <a:r>
              <a:rPr lang="zh-CN" altLang="en-US" dirty="0" smtClean="0"/>
              <a:t>层楼，堪称“史上最大写字楼二维码”。用户关注微信后回复相应字母，就能查询到写字楼的户型、价格、车位、交通配套等信息。写字楼负责人说，用这种方式卖楼，一个多月就吸引了</a:t>
            </a:r>
            <a:r>
              <a:rPr lang="en-US" dirty="0" smtClean="0"/>
              <a:t>500</a:t>
            </a:r>
            <a:r>
              <a:rPr lang="zh-CN" altLang="en-US" dirty="0" smtClean="0"/>
              <a:t>多人关注。</a:t>
            </a:r>
            <a:endParaRPr lang="zh-CN" altLang="en-US" dirty="0" smtClean="0"/>
          </a:p>
          <a:p>
            <a:pPr algn="r"/>
            <a:r>
              <a:rPr lang="zh-CN" altLang="en-US" dirty="0" smtClean="0"/>
              <a:t>资料来源：徽商之路</a:t>
            </a:r>
            <a:endParaRPr lang="zh-CN" altLang="en-US" sz="2000" dirty="0" smtClean="0"/>
          </a:p>
        </p:txBody>
      </p:sp>
      <p:sp>
        <p:nvSpPr>
          <p:cNvPr id="157697" name="Rectangle 1"/>
          <p:cNvSpPr>
            <a:spLocks noChangeArrowheads="1"/>
          </p:cNvSpPr>
          <p:nvPr/>
        </p:nvSpPr>
        <p:spPr bwMode="auto">
          <a:xfrm>
            <a:off x="1957388" y="542925"/>
            <a:ext cx="6243638" cy="523220"/>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304800" algn="ctr" defTabSz="914400" rtl="0" eaLnBrk="1" fontAlgn="base" latinLnBrk="0" hangingPunct="1">
              <a:lnSpc>
                <a:spcPct val="100000"/>
              </a:lnSpc>
              <a:spcBef>
                <a:spcPct val="0"/>
              </a:spcBef>
              <a:spcAft>
                <a:spcPct val="0"/>
              </a:spcAft>
              <a:buClrTx/>
              <a:buSzTx/>
              <a:buFontTx/>
              <a:buNone/>
            </a:pPr>
            <a:r>
              <a:rPr kumimoji="0" lang="zh-CN" sz="2800" b="1" i="0" u="none" strike="noStrike" cap="none" normalizeH="0" baseline="0" dirty="0" smtClean="0">
                <a:ln>
                  <a:noFill/>
                </a:ln>
                <a:solidFill>
                  <a:schemeClr val="bg1"/>
                </a:solidFill>
                <a:effectLst/>
                <a:latin typeface="Times New Roman" panose="02020603050405020304" pitchFamily="18" charset="0"/>
                <a:ea typeface="楷体_GB2312" panose="02010609030101010101" charset="-122"/>
                <a:cs typeface="Times New Roman" panose="02020603050405020304" pitchFamily="18" charset="0"/>
              </a:rPr>
              <a:t>富力盈通大厦巨型二维码霸气卖楼</a:t>
            </a:r>
            <a:endParaRPr kumimoji="0" lang="zh-CN" sz="2800" b="0" i="0" u="none" strike="noStrike" cap="none" normalizeH="0" baseline="0" dirty="0" smtClean="0">
              <a:ln>
                <a:noFill/>
              </a:ln>
              <a:solidFill>
                <a:schemeClr val="bg1"/>
              </a:solidFill>
              <a:effectLst/>
              <a:latin typeface="Arial" panose="020B0604020202020204" pitchFamily="34" charset="0"/>
              <a:ea typeface="宋体" panose="02010600030101010101" pitchFamily="2" charset="-122"/>
              <a:cs typeface="宋体" panose="02010600030101010101" pitchFamily="2" charset="-122"/>
            </a:endParaRPr>
          </a:p>
        </p:txBody>
      </p:sp>
      <p:pic>
        <p:nvPicPr>
          <p:cNvPr id="157698" name="图片 30" descr="IMG_256"/>
          <p:cNvPicPr>
            <a:picLocks noChangeAspect="1" noChangeArrowheads="1"/>
          </p:cNvPicPr>
          <p:nvPr/>
        </p:nvPicPr>
        <p:blipFill>
          <a:blip r:embed="rId1"/>
          <a:srcRect/>
          <a:stretch>
            <a:fillRect/>
          </a:stretch>
        </p:blipFill>
        <p:spPr bwMode="auto">
          <a:xfrm>
            <a:off x="357188" y="1671638"/>
            <a:ext cx="5437442" cy="3571876"/>
          </a:xfrm>
          <a:prstGeom prst="rect">
            <a:avLst/>
          </a:prstGeom>
          <a:noFill/>
          <a:ln w="9525">
            <a:noFill/>
            <a:miter lim="800000"/>
            <a:headEnd/>
            <a:tailEnd/>
          </a:ln>
        </p:spPr>
      </p:pic>
      <p:sp>
        <p:nvSpPr>
          <p:cNvPr id="9" name="矩形 8"/>
          <p:cNvSpPr/>
          <p:nvPr/>
        </p:nvSpPr>
        <p:spPr>
          <a:xfrm>
            <a:off x="1306688" y="5801796"/>
            <a:ext cx="3377848" cy="369332"/>
          </a:xfrm>
          <a:prstGeom prst="rect">
            <a:avLst/>
          </a:prstGeom>
        </p:spPr>
        <p:txBody>
          <a:bodyPr wrap="none">
            <a:spAutoFit/>
          </a:bodyPr>
          <a:lstStyle/>
          <a:p>
            <a:r>
              <a:rPr lang="zh-CN" altLang="en-US" dirty="0" smtClean="0"/>
              <a:t> 图</a:t>
            </a:r>
            <a:r>
              <a:rPr lang="en-US" dirty="0" smtClean="0"/>
              <a:t>7-21  </a:t>
            </a:r>
            <a:r>
              <a:rPr lang="zh-CN" altLang="en-US" dirty="0" smtClean="0"/>
              <a:t>巨型二维码霸气卖楼博</a:t>
            </a:r>
            <a:endParaRPr lang="zh-CN" alt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8772526"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52285" y="282825"/>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智慧引言</a:t>
            </a:r>
            <a:r>
              <a:rPr lang="en-US" altLang="zh-CN" sz="2400" b="1" dirty="0" smtClean="0">
                <a:solidFill>
                  <a:schemeClr val="bg1"/>
                </a:solidFill>
              </a:rPr>
              <a:t>】</a:t>
            </a:r>
            <a:endParaRPr lang="zh-CN" altLang="en-US" sz="2400" b="1" dirty="0">
              <a:solidFill>
                <a:schemeClr val="bg1"/>
              </a:solidFill>
            </a:endParaRPr>
          </a:p>
        </p:txBody>
      </p:sp>
      <p:sp>
        <p:nvSpPr>
          <p:cNvPr id="9" name="矩形 8"/>
          <p:cNvSpPr/>
          <p:nvPr/>
        </p:nvSpPr>
        <p:spPr>
          <a:xfrm>
            <a:off x="814388" y="1703338"/>
            <a:ext cx="10101262" cy="4708981"/>
          </a:xfrm>
          <a:prstGeom prst="rect">
            <a:avLst/>
          </a:prstGeom>
          <a:ln w="57150">
            <a:solidFill>
              <a:srgbClr val="FF9900"/>
            </a:solidFill>
            <a:prstDash val="sysDot"/>
          </a:ln>
        </p:spPr>
        <p:txBody>
          <a:bodyPr wrap="square">
            <a:spAutoFit/>
          </a:bodyPr>
          <a:lstStyle/>
          <a:p>
            <a:pPr>
              <a:lnSpc>
                <a:spcPct val="150000"/>
              </a:lnSpc>
            </a:pPr>
            <a:r>
              <a:rPr lang="zh-CN" altLang="en-US" sz="2000" b="1" dirty="0" smtClean="0">
                <a:solidFill>
                  <a:srgbClr val="1F487C"/>
                </a:solidFill>
                <a:latin typeface="+mn-ea"/>
              </a:rPr>
              <a:t>       跳出传统的网络推广模式，根据企业所在行业要求、企业文化、产品市场等要点进行总结优越性和卖点，之后结合网民的搜索习惯和按客户的兴趣，将这些进行结合后全面策划推广。从介入市场到分析行情、找出接入点、策划方案、人员分配、推广安排、针对发布、新闻效益、跟踪调查、更新维护、反馈效益等等，是一个紧密联系的有机运作整体，井然有序，前一步为后一步打下基础、创造条件，后一步是在前一步基础上的发展与拓展。严格按照制定的步骤将企业的宣传资料投放发布到各大网站及针对性的网站上；将企业的产品信息按网民的搜索习惯和按客户的兴趣供给他们，提前一步展示公司产品的优越性能和卖点，在网络上进行一系列的运作及对产品的宣传，让企业产品信息在最短的时间内遍布互联网，走进百姓生活，达到广而告之，家喻户晓的宣传目的。为企业赢得良好声誉，抢占市场先机，迅速提高销量与知名度</a:t>
            </a:r>
            <a:r>
              <a:rPr lang="en-US" sz="2000" b="1" dirty="0" smtClean="0">
                <a:solidFill>
                  <a:srgbClr val="1F487C"/>
                </a:solidFill>
                <a:latin typeface="+mn-ea"/>
              </a:rPr>
              <a:t>!</a:t>
            </a:r>
            <a:endParaRPr lang="zh-CN" altLang="en-US" sz="2400" b="1" dirty="0">
              <a:solidFill>
                <a:srgbClr val="1F487C"/>
              </a:solidFill>
            </a:endParaRPr>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梯形 24"/>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
          <p:cNvSpPr/>
          <p:nvPr/>
        </p:nvSpPr>
        <p:spPr>
          <a:xfrm>
            <a:off x="-1" y="463025"/>
            <a:ext cx="7300913"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梯形 26"/>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框 4"/>
          <p:cNvSpPr txBox="1"/>
          <p:nvPr/>
        </p:nvSpPr>
        <p:spPr>
          <a:xfrm>
            <a:off x="309434" y="282825"/>
            <a:ext cx="1735583" cy="523220"/>
          </a:xfrm>
          <a:prstGeom prst="rect">
            <a:avLst/>
          </a:prstGeom>
          <a:noFill/>
        </p:spPr>
        <p:txBody>
          <a:bodyPr wrap="square" rtlCol="0">
            <a:spAutoFit/>
          </a:bodyPr>
          <a:lstStyle/>
          <a:p>
            <a:pPr algn="ctr"/>
            <a:r>
              <a:rPr lang="zh-CN" altLang="en-US" sz="2800" b="1" dirty="0" smtClean="0">
                <a:solidFill>
                  <a:schemeClr val="bg1"/>
                </a:solidFill>
                <a:latin typeface="+mj-ea"/>
                <a:ea typeface="+mj-ea"/>
              </a:rPr>
              <a:t>任务</a:t>
            </a:r>
            <a:r>
              <a:rPr lang="en-US" altLang="zh-CN" sz="2800" b="1" dirty="0" smtClean="0">
                <a:solidFill>
                  <a:schemeClr val="bg1"/>
                </a:solidFill>
                <a:latin typeface="+mj-ea"/>
                <a:ea typeface="+mj-ea"/>
              </a:rPr>
              <a:t>7.6</a:t>
            </a:r>
            <a:endParaRPr lang="zh-CN" altLang="en-US" sz="2800" b="1" dirty="0">
              <a:solidFill>
                <a:schemeClr val="bg1"/>
              </a:solidFill>
              <a:latin typeface="+mj-ea"/>
              <a:ea typeface="+mj-ea"/>
            </a:endParaRPr>
          </a:p>
        </p:txBody>
      </p:sp>
      <p:sp>
        <p:nvSpPr>
          <p:cNvPr id="29" name="TextBox 17"/>
          <p:cNvSpPr txBox="1"/>
          <p:nvPr/>
        </p:nvSpPr>
        <p:spPr>
          <a:xfrm>
            <a:off x="2205990" y="609181"/>
            <a:ext cx="4040524" cy="492438"/>
          </a:xfrm>
          <a:prstGeom prst="rect">
            <a:avLst/>
          </a:prstGeom>
          <a:noFill/>
        </p:spPr>
        <p:txBody>
          <a:bodyPr wrap="none" lIns="121917" tIns="60958" rIns="121917" bIns="60958" rtlCol="0">
            <a:spAutoFit/>
          </a:bodyPr>
          <a:lstStyle/>
          <a:p>
            <a:r>
              <a:rPr lang="en-US" sz="2400" b="1" dirty="0" smtClean="0">
                <a:solidFill>
                  <a:schemeClr val="bg1"/>
                </a:solidFill>
              </a:rPr>
              <a:t>7.6.4    </a:t>
            </a:r>
            <a:r>
              <a:rPr lang="zh-CN" altLang="en-US" sz="2400" b="1" dirty="0" smtClean="0">
                <a:solidFill>
                  <a:schemeClr val="bg1"/>
                </a:solidFill>
              </a:rPr>
              <a:t>微信营销的一般过程</a:t>
            </a:r>
            <a:endParaRPr lang="en-US" altLang="zh-CN" sz="2400" b="1" dirty="0">
              <a:solidFill>
                <a:schemeClr val="bg1"/>
              </a:solidFill>
              <a:latin typeface="+mj-ea"/>
              <a:ea typeface="+mj-ea"/>
            </a:endParaRPr>
          </a:p>
        </p:txBody>
      </p:sp>
      <p:sp>
        <p:nvSpPr>
          <p:cNvPr id="15" name="矩形 14"/>
          <p:cNvSpPr/>
          <p:nvPr/>
        </p:nvSpPr>
        <p:spPr>
          <a:xfrm>
            <a:off x="419822" y="1572697"/>
            <a:ext cx="3452092" cy="461665"/>
          </a:xfrm>
          <a:prstGeom prst="rect">
            <a:avLst/>
          </a:prstGeom>
          <a:solidFill>
            <a:srgbClr val="FF9900"/>
          </a:solidFill>
        </p:spPr>
        <p:txBody>
          <a:bodyPr wrap="square">
            <a:spAutoFit/>
          </a:bodyPr>
          <a:lstStyle/>
          <a:p>
            <a:r>
              <a:rPr lang="en-US" sz="2400" b="1" dirty="0" smtClean="0"/>
              <a:t>1.</a:t>
            </a:r>
            <a:r>
              <a:rPr lang="zh-CN" altLang="en-US" sz="2400" b="1" dirty="0" smtClean="0"/>
              <a:t>企业微信推广模式</a:t>
            </a:r>
            <a:endParaRPr lang="zh-CN" altLang="en-US" sz="2400" dirty="0"/>
          </a:p>
        </p:txBody>
      </p:sp>
      <p:sp>
        <p:nvSpPr>
          <p:cNvPr id="11" name="矩形 10"/>
          <p:cNvSpPr/>
          <p:nvPr/>
        </p:nvSpPr>
        <p:spPr>
          <a:xfrm>
            <a:off x="2819400" y="5291822"/>
            <a:ext cx="6096000" cy="369332"/>
          </a:xfrm>
          <a:prstGeom prst="rect">
            <a:avLst/>
          </a:prstGeom>
        </p:spPr>
        <p:txBody>
          <a:bodyPr>
            <a:spAutoFit/>
          </a:bodyPr>
          <a:lstStyle/>
          <a:p>
            <a:r>
              <a:rPr lang="zh-CN" altLang="en-US" dirty="0" smtClean="0"/>
              <a:t> </a:t>
            </a:r>
            <a:endParaRPr lang="zh-CN" altLang="en-US" dirty="0"/>
          </a:p>
        </p:txBody>
      </p:sp>
      <p:sp>
        <p:nvSpPr>
          <p:cNvPr id="12" name="圆角矩形 11"/>
          <p:cNvSpPr/>
          <p:nvPr/>
        </p:nvSpPr>
        <p:spPr>
          <a:xfrm>
            <a:off x="528638" y="2700337"/>
            <a:ext cx="3186112" cy="3128964"/>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zh-CN" altLang="en-US" sz="2400" dirty="0" smtClean="0">
                <a:solidFill>
                  <a:schemeClr val="tx1"/>
                </a:solidFill>
                <a:latin typeface="+mn-ea"/>
              </a:rPr>
              <a:t> ⑴签名位置推广</a:t>
            </a:r>
            <a:endParaRPr lang="zh-CN" altLang="en-US" sz="2400" dirty="0" smtClean="0">
              <a:solidFill>
                <a:schemeClr val="tx1"/>
              </a:solidFill>
              <a:latin typeface="+mn-ea"/>
            </a:endParaRPr>
          </a:p>
          <a:p>
            <a:pPr>
              <a:lnSpc>
                <a:spcPct val="150000"/>
              </a:lnSpc>
            </a:pPr>
            <a:r>
              <a:rPr lang="zh-CN" altLang="en-US" sz="2400" dirty="0" smtClean="0">
                <a:solidFill>
                  <a:schemeClr val="tx1"/>
                </a:solidFill>
                <a:latin typeface="+mn-ea"/>
              </a:rPr>
              <a:t> ⑵开放平台推广</a:t>
            </a:r>
            <a:endParaRPr lang="zh-CN" altLang="en-US" sz="2400" dirty="0" smtClean="0">
              <a:solidFill>
                <a:schemeClr val="tx1"/>
              </a:solidFill>
              <a:latin typeface="+mn-ea"/>
            </a:endParaRPr>
          </a:p>
          <a:p>
            <a:pPr>
              <a:lnSpc>
                <a:spcPct val="150000"/>
              </a:lnSpc>
            </a:pPr>
            <a:r>
              <a:rPr lang="zh-CN" altLang="en-US" sz="2400" dirty="0" smtClean="0">
                <a:solidFill>
                  <a:schemeClr val="tx1"/>
                </a:solidFill>
                <a:latin typeface="+mn-ea"/>
              </a:rPr>
              <a:t> ⑶公众平台推广</a:t>
            </a:r>
            <a:endParaRPr lang="en-US" altLang="zh-CN" sz="2400" dirty="0" smtClean="0">
              <a:solidFill>
                <a:schemeClr val="tx1"/>
              </a:solidFill>
              <a:latin typeface="+mn-ea"/>
            </a:endParaRPr>
          </a:p>
          <a:p>
            <a:pPr>
              <a:lnSpc>
                <a:spcPct val="150000"/>
              </a:lnSpc>
            </a:pPr>
            <a:r>
              <a:rPr lang="en-US" sz="2400" dirty="0" smtClean="0">
                <a:solidFill>
                  <a:schemeClr val="tx1"/>
                </a:solidFill>
                <a:latin typeface="+mn-ea"/>
              </a:rPr>
              <a:t> </a:t>
            </a:r>
            <a:r>
              <a:rPr lang="zh-CN" altLang="en-US" sz="2400" dirty="0" smtClean="0">
                <a:solidFill>
                  <a:schemeClr val="tx1"/>
                </a:solidFill>
                <a:latin typeface="+mn-ea"/>
              </a:rPr>
              <a:t>⑷语音推广</a:t>
            </a:r>
            <a:endParaRPr lang="en-US" altLang="zh-CN" sz="2400" dirty="0" smtClean="0">
              <a:solidFill>
                <a:schemeClr val="tx1"/>
              </a:solidFill>
              <a:latin typeface="+mn-ea"/>
            </a:endParaRPr>
          </a:p>
          <a:p>
            <a:pPr>
              <a:lnSpc>
                <a:spcPct val="150000"/>
              </a:lnSpc>
            </a:pPr>
            <a:r>
              <a:rPr lang="en-US" sz="2400" dirty="0" smtClean="0">
                <a:solidFill>
                  <a:schemeClr val="tx1"/>
                </a:solidFill>
                <a:latin typeface="+mn-ea"/>
              </a:rPr>
              <a:t> </a:t>
            </a:r>
            <a:r>
              <a:rPr lang="zh-CN" altLang="en-US" sz="2400" dirty="0" smtClean="0">
                <a:solidFill>
                  <a:schemeClr val="tx1"/>
                </a:solidFill>
                <a:latin typeface="+mn-ea"/>
              </a:rPr>
              <a:t>⑸二维码扫描</a:t>
            </a:r>
            <a:endParaRPr lang="zh-CN" altLang="en-US" sz="2400" b="1" dirty="0">
              <a:solidFill>
                <a:schemeClr val="tx1"/>
              </a:solidFill>
              <a:latin typeface="+mn-ea"/>
            </a:endParaRPr>
          </a:p>
        </p:txBody>
      </p:sp>
      <p:sp>
        <p:nvSpPr>
          <p:cNvPr id="13" name="圆角矩形 12"/>
          <p:cNvSpPr/>
          <p:nvPr/>
        </p:nvSpPr>
        <p:spPr>
          <a:xfrm>
            <a:off x="5400675" y="2743200"/>
            <a:ext cx="5314950" cy="2714625"/>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zh-CN" altLang="en-US" sz="2400" dirty="0" smtClean="0">
                <a:solidFill>
                  <a:schemeClr val="tx1"/>
                </a:solidFill>
                <a:latin typeface="+mn-ea"/>
              </a:rPr>
              <a:t> </a:t>
            </a:r>
            <a:r>
              <a:rPr lang="en-US" sz="2400" dirty="0" smtClean="0">
                <a:solidFill>
                  <a:schemeClr val="tx1"/>
                </a:solidFill>
                <a:latin typeface="+mn-ea"/>
              </a:rPr>
              <a:t>⑴</a:t>
            </a:r>
            <a:r>
              <a:rPr lang="zh-CN" altLang="en-US" sz="2400" dirty="0" smtClean="0">
                <a:solidFill>
                  <a:schemeClr val="tx1"/>
                </a:solidFill>
                <a:latin typeface="+mn-ea"/>
              </a:rPr>
              <a:t>草根广告式</a:t>
            </a:r>
            <a:r>
              <a:rPr lang="en-US" altLang="zh-CN" sz="2400" dirty="0" smtClean="0">
                <a:solidFill>
                  <a:schemeClr val="tx1"/>
                </a:solidFill>
                <a:latin typeface="+mn-ea"/>
              </a:rPr>
              <a:t>——</a:t>
            </a:r>
            <a:r>
              <a:rPr lang="zh-CN" altLang="en-US" sz="2400" dirty="0" smtClean="0">
                <a:solidFill>
                  <a:schemeClr val="tx1"/>
                </a:solidFill>
                <a:latin typeface="+mn-ea"/>
              </a:rPr>
              <a:t>查看附近的人</a:t>
            </a:r>
            <a:endParaRPr lang="zh-CN" altLang="en-US" sz="2400" dirty="0" smtClean="0">
              <a:solidFill>
                <a:schemeClr val="tx1"/>
              </a:solidFill>
              <a:latin typeface="+mn-ea"/>
            </a:endParaRPr>
          </a:p>
          <a:p>
            <a:pPr>
              <a:lnSpc>
                <a:spcPct val="150000"/>
              </a:lnSpc>
            </a:pPr>
            <a:r>
              <a:rPr lang="en-US" sz="2400" dirty="0" smtClean="0">
                <a:solidFill>
                  <a:schemeClr val="tx1"/>
                </a:solidFill>
                <a:latin typeface="+mn-ea"/>
              </a:rPr>
              <a:t>⑵</a:t>
            </a:r>
            <a:r>
              <a:rPr lang="zh-CN" altLang="en-US" sz="2400" dirty="0" smtClean="0">
                <a:solidFill>
                  <a:schemeClr val="tx1"/>
                </a:solidFill>
                <a:latin typeface="+mn-ea"/>
              </a:rPr>
              <a:t>品牌活动式</a:t>
            </a:r>
            <a:r>
              <a:rPr lang="en-US" altLang="zh-CN" sz="2400" dirty="0" smtClean="0">
                <a:solidFill>
                  <a:schemeClr val="tx1"/>
                </a:solidFill>
                <a:latin typeface="+mn-ea"/>
              </a:rPr>
              <a:t>——</a:t>
            </a:r>
            <a:r>
              <a:rPr lang="zh-CN" altLang="en-US" sz="2400" dirty="0" smtClean="0">
                <a:solidFill>
                  <a:schemeClr val="tx1"/>
                </a:solidFill>
                <a:latin typeface="+mn-ea"/>
              </a:rPr>
              <a:t>漂流瓶</a:t>
            </a:r>
            <a:endParaRPr lang="zh-CN" altLang="en-US" sz="2400" dirty="0" smtClean="0">
              <a:solidFill>
                <a:schemeClr val="tx1"/>
              </a:solidFill>
              <a:latin typeface="+mn-ea"/>
            </a:endParaRPr>
          </a:p>
          <a:p>
            <a:pPr>
              <a:lnSpc>
                <a:spcPct val="150000"/>
              </a:lnSpc>
            </a:pPr>
            <a:r>
              <a:rPr lang="en-US" sz="2400" dirty="0" smtClean="0">
                <a:solidFill>
                  <a:schemeClr val="tx1"/>
                </a:solidFill>
                <a:latin typeface="+mn-ea"/>
              </a:rPr>
              <a:t>⑶O2O</a:t>
            </a:r>
            <a:r>
              <a:rPr lang="zh-CN" altLang="en-US" sz="2400" dirty="0" smtClean="0">
                <a:solidFill>
                  <a:schemeClr val="tx1"/>
                </a:solidFill>
                <a:latin typeface="+mn-ea"/>
              </a:rPr>
              <a:t>折扣式</a:t>
            </a:r>
            <a:r>
              <a:rPr lang="en-US" altLang="zh-CN" sz="2400" dirty="0" smtClean="0">
                <a:solidFill>
                  <a:schemeClr val="tx1"/>
                </a:solidFill>
                <a:latin typeface="+mn-ea"/>
              </a:rPr>
              <a:t>——</a:t>
            </a:r>
            <a:r>
              <a:rPr lang="zh-CN" altLang="en-US" sz="2400" dirty="0" smtClean="0">
                <a:solidFill>
                  <a:schemeClr val="tx1"/>
                </a:solidFill>
                <a:latin typeface="+mn-ea"/>
              </a:rPr>
              <a:t>扫一扫</a:t>
            </a:r>
            <a:endParaRPr lang="zh-CN" altLang="en-US" sz="2400" dirty="0" smtClean="0">
              <a:solidFill>
                <a:schemeClr val="tx1"/>
              </a:solidFill>
              <a:latin typeface="+mn-ea"/>
            </a:endParaRPr>
          </a:p>
          <a:p>
            <a:pPr>
              <a:lnSpc>
                <a:spcPct val="150000"/>
              </a:lnSpc>
            </a:pPr>
            <a:r>
              <a:rPr lang="en-US" sz="2400" dirty="0" smtClean="0">
                <a:solidFill>
                  <a:schemeClr val="tx1"/>
                </a:solidFill>
                <a:latin typeface="+mn-ea"/>
              </a:rPr>
              <a:t>⑷</a:t>
            </a:r>
            <a:r>
              <a:rPr lang="zh-CN" altLang="en-US" sz="2400" dirty="0" smtClean="0">
                <a:solidFill>
                  <a:schemeClr val="tx1"/>
                </a:solidFill>
                <a:latin typeface="+mn-ea"/>
              </a:rPr>
              <a:t>互动营销式</a:t>
            </a:r>
            <a:r>
              <a:rPr lang="en-US" altLang="zh-CN" sz="2400" dirty="0" smtClean="0">
                <a:solidFill>
                  <a:schemeClr val="tx1"/>
                </a:solidFill>
                <a:latin typeface="+mn-ea"/>
              </a:rPr>
              <a:t>——</a:t>
            </a:r>
            <a:r>
              <a:rPr lang="zh-CN" altLang="en-US" sz="2400" dirty="0" smtClean="0">
                <a:solidFill>
                  <a:schemeClr val="tx1"/>
                </a:solidFill>
                <a:latin typeface="+mn-ea"/>
              </a:rPr>
              <a:t>微信公众平台</a:t>
            </a:r>
            <a:endParaRPr lang="zh-CN" altLang="en-US" sz="2400" dirty="0" smtClean="0">
              <a:solidFill>
                <a:schemeClr val="tx1"/>
              </a:solidFill>
              <a:latin typeface="+mn-ea"/>
            </a:endParaRPr>
          </a:p>
          <a:p>
            <a:pPr>
              <a:lnSpc>
                <a:spcPct val="150000"/>
              </a:lnSpc>
            </a:pPr>
            <a:r>
              <a:rPr lang="en-US" sz="2400" dirty="0" smtClean="0">
                <a:solidFill>
                  <a:schemeClr val="tx1"/>
                </a:solidFill>
                <a:latin typeface="+mn-ea"/>
              </a:rPr>
              <a:t>⑸</a:t>
            </a:r>
            <a:r>
              <a:rPr lang="zh-CN" altLang="en-US" sz="2400" dirty="0" smtClean="0">
                <a:solidFill>
                  <a:schemeClr val="tx1"/>
                </a:solidFill>
                <a:latin typeface="+mn-ea"/>
              </a:rPr>
              <a:t>微信开店</a:t>
            </a:r>
            <a:endParaRPr lang="zh-CN" altLang="en-US" sz="2400" b="1" dirty="0">
              <a:solidFill>
                <a:schemeClr val="tx1"/>
              </a:solidFill>
              <a:latin typeface="+mn-ea"/>
            </a:endParaRPr>
          </a:p>
        </p:txBody>
      </p:sp>
      <p:sp>
        <p:nvSpPr>
          <p:cNvPr id="14" name="矩形 13"/>
          <p:cNvSpPr/>
          <p:nvPr/>
        </p:nvSpPr>
        <p:spPr>
          <a:xfrm>
            <a:off x="6401522" y="1582221"/>
            <a:ext cx="3113953" cy="461665"/>
          </a:xfrm>
          <a:prstGeom prst="rect">
            <a:avLst/>
          </a:prstGeom>
          <a:solidFill>
            <a:srgbClr val="FF9900"/>
          </a:solidFill>
        </p:spPr>
        <p:txBody>
          <a:bodyPr wrap="square">
            <a:spAutoFit/>
          </a:bodyPr>
          <a:lstStyle/>
          <a:p>
            <a:r>
              <a:rPr lang="en-US" sz="2400" b="1" dirty="0" smtClean="0"/>
              <a:t>2.</a:t>
            </a:r>
            <a:r>
              <a:rPr lang="zh-CN" altLang="en-US" sz="2400" b="1" dirty="0" smtClean="0"/>
              <a:t>微信营销运作模式</a:t>
            </a:r>
            <a:endParaRPr lang="zh-CN" altLang="en-US" sz="2400" dirty="0"/>
          </a:p>
        </p:txBody>
      </p:sp>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8672513"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171450" y="297113"/>
            <a:ext cx="204311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拓展思考</a:t>
            </a:r>
            <a:r>
              <a:rPr lang="en-US" altLang="zh-CN" sz="2400" b="1" dirty="0" smtClean="0">
                <a:solidFill>
                  <a:schemeClr val="bg1"/>
                </a:solidFill>
              </a:rPr>
              <a:t>】</a:t>
            </a:r>
            <a:endParaRPr lang="zh-CN" altLang="en-US" sz="2400" b="1" dirty="0">
              <a:solidFill>
                <a:schemeClr val="bg1"/>
              </a:solidFill>
            </a:endParaRPr>
          </a:p>
        </p:txBody>
      </p:sp>
      <p:sp>
        <p:nvSpPr>
          <p:cNvPr id="27" name="矩形 26"/>
          <p:cNvSpPr/>
          <p:nvPr/>
        </p:nvSpPr>
        <p:spPr>
          <a:xfrm>
            <a:off x="6958013" y="2846248"/>
            <a:ext cx="5014912" cy="1754326"/>
          </a:xfrm>
          <a:prstGeom prst="rect">
            <a:avLst/>
          </a:prstGeom>
          <a:solidFill>
            <a:schemeClr val="accent4"/>
          </a:solidFill>
        </p:spPr>
        <p:txBody>
          <a:bodyPr wrap="square">
            <a:spAutoFit/>
          </a:bodyPr>
          <a:lstStyle/>
          <a:p>
            <a:pPr lvl="0">
              <a:lnSpc>
                <a:spcPct val="150000"/>
              </a:lnSpc>
            </a:pPr>
            <a:r>
              <a:rPr lang="en-US" altLang="zh-CN" sz="2400" dirty="0" smtClean="0"/>
              <a:t>1.</a:t>
            </a:r>
            <a:r>
              <a:rPr lang="zh-CN" altLang="en-US" sz="2400" dirty="0" smtClean="0"/>
              <a:t>在微信营销，你平常喜欢用哪种推广方式？</a:t>
            </a:r>
            <a:endParaRPr lang="zh-CN" altLang="en-US" sz="2400" dirty="0" smtClean="0"/>
          </a:p>
          <a:p>
            <a:pPr lvl="0">
              <a:lnSpc>
                <a:spcPct val="150000"/>
              </a:lnSpc>
            </a:pPr>
            <a:r>
              <a:rPr lang="en-US" altLang="zh-CN" sz="2400" dirty="0" smtClean="0"/>
              <a:t>2.</a:t>
            </a:r>
            <a:r>
              <a:rPr lang="zh-CN" altLang="en-US" sz="2400" dirty="0" smtClean="0"/>
              <a:t>你怎么看待微信的“扫码生活”？</a:t>
            </a:r>
            <a:endParaRPr lang="zh-CN" altLang="en-US" sz="2400" dirty="0"/>
          </a:p>
        </p:txBody>
      </p:sp>
      <p:sp>
        <p:nvSpPr>
          <p:cNvPr id="28" name="矩形 27"/>
          <p:cNvSpPr/>
          <p:nvPr/>
        </p:nvSpPr>
        <p:spPr>
          <a:xfrm>
            <a:off x="6888170" y="1734912"/>
            <a:ext cx="967104" cy="66290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dirty="0" smtClean="0">
                <a:solidFill>
                  <a:schemeClr val="bg1"/>
                </a:solidFill>
              </a:rPr>
              <a:t>讨论</a:t>
            </a:r>
            <a:endParaRPr lang="zh-CN" altLang="en-US" sz="2800" b="1" dirty="0">
              <a:solidFill>
                <a:schemeClr val="bg1"/>
              </a:solidFill>
            </a:endParaRPr>
          </a:p>
        </p:txBody>
      </p:sp>
      <p:sp>
        <p:nvSpPr>
          <p:cNvPr id="140289" name="Rectangle 1"/>
          <p:cNvSpPr>
            <a:spLocks noChangeArrowheads="1"/>
          </p:cNvSpPr>
          <p:nvPr/>
        </p:nvSpPr>
        <p:spPr bwMode="auto">
          <a:xfrm>
            <a:off x="1685925" y="542926"/>
            <a:ext cx="6643689" cy="523220"/>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304800" algn="ctr" defTabSz="914400" rtl="0" eaLnBrk="1" fontAlgn="base" latinLnBrk="0" hangingPunct="1">
              <a:lnSpc>
                <a:spcPct val="100000"/>
              </a:lnSpc>
              <a:spcBef>
                <a:spcPct val="0"/>
              </a:spcBef>
              <a:spcAft>
                <a:spcPct val="0"/>
              </a:spcAft>
              <a:buClrTx/>
              <a:buSzTx/>
              <a:buFontTx/>
              <a:buNone/>
            </a:pPr>
            <a:r>
              <a:rPr kumimoji="0" lang="zh-CN" sz="2800" b="1" i="0" u="none" strike="noStrike" cap="none" normalizeH="0" baseline="0" dirty="0" smtClean="0">
                <a:ln>
                  <a:noFill/>
                </a:ln>
                <a:solidFill>
                  <a:schemeClr val="bg1"/>
                </a:solidFill>
                <a:effectLst/>
                <a:latin typeface="Times New Roman" panose="02020603050405020304" pitchFamily="18" charset="0"/>
                <a:ea typeface="楷体_GB2312" panose="02010609030101010101" charset="-122"/>
                <a:cs typeface="Times New Roman" panose="02020603050405020304" pitchFamily="18" charset="0"/>
              </a:rPr>
              <a:t>杭州南瓜坊服饰有限公司微博营销实战</a:t>
            </a:r>
            <a:endParaRPr kumimoji="0" lang="zh-CN" sz="2800" b="1" i="0" u="none" strike="noStrike" cap="none" normalizeH="0" baseline="0" dirty="0" smtClean="0">
              <a:ln>
                <a:noFill/>
              </a:ln>
              <a:solidFill>
                <a:schemeClr val="bg1"/>
              </a:solidFill>
              <a:effectLst/>
              <a:latin typeface="Arial" panose="020B0604020202020204" pitchFamily="34" charset="0"/>
              <a:ea typeface="宋体" panose="02010600030101010101" pitchFamily="2" charset="-122"/>
              <a:cs typeface="宋体" panose="02010600030101010101" pitchFamily="2" charset="-122"/>
            </a:endParaRPr>
          </a:p>
        </p:txBody>
      </p:sp>
      <p:pic>
        <p:nvPicPr>
          <p:cNvPr id="158722" name="图片 94" descr="点击查看源网页"/>
          <p:cNvPicPr>
            <a:picLocks noChangeAspect="1" noChangeArrowheads="1"/>
          </p:cNvPicPr>
          <p:nvPr/>
        </p:nvPicPr>
        <p:blipFill>
          <a:blip r:embed="rId1"/>
          <a:srcRect/>
          <a:stretch>
            <a:fillRect/>
          </a:stretch>
        </p:blipFill>
        <p:spPr bwMode="auto">
          <a:xfrm>
            <a:off x="571500" y="1700212"/>
            <a:ext cx="5973773" cy="44434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0" y="463025"/>
            <a:ext cx="6877050"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338009" y="297112"/>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项目总结</a:t>
            </a:r>
            <a:r>
              <a:rPr lang="en-US" altLang="zh-CN" sz="2400" b="1" dirty="0" smtClean="0">
                <a:solidFill>
                  <a:schemeClr val="bg1"/>
                </a:solidFill>
              </a:rPr>
              <a:t>】</a:t>
            </a:r>
            <a:endParaRPr lang="zh-CN" altLang="en-US" sz="2400" b="1" dirty="0">
              <a:solidFill>
                <a:schemeClr val="bg1"/>
              </a:solidFill>
            </a:endParaRPr>
          </a:p>
        </p:txBody>
      </p:sp>
      <p:sp>
        <p:nvSpPr>
          <p:cNvPr id="6" name="TextBox 17"/>
          <p:cNvSpPr txBox="1"/>
          <p:nvPr/>
        </p:nvSpPr>
        <p:spPr>
          <a:xfrm>
            <a:off x="2205990" y="609181"/>
            <a:ext cx="3695877" cy="492438"/>
          </a:xfrm>
          <a:prstGeom prst="rect">
            <a:avLst/>
          </a:prstGeom>
          <a:noFill/>
        </p:spPr>
        <p:txBody>
          <a:bodyPr wrap="none" lIns="121917" tIns="60958" rIns="121917" bIns="60958" rtlCol="0">
            <a:spAutoFit/>
          </a:bodyPr>
          <a:lstStyle/>
          <a:p>
            <a:r>
              <a:rPr lang="zh-CN" altLang="en-US" sz="2400" b="1" dirty="0" smtClean="0">
                <a:solidFill>
                  <a:schemeClr val="bg1"/>
                </a:solidFill>
                <a:latin typeface="+mj-ea"/>
                <a:ea typeface="+mj-ea"/>
              </a:rPr>
              <a:t>项目</a:t>
            </a:r>
            <a:r>
              <a:rPr lang="en-US" sz="2400" b="1" dirty="0" smtClean="0">
                <a:solidFill>
                  <a:schemeClr val="bg1"/>
                </a:solidFill>
                <a:latin typeface="+mj-ea"/>
                <a:ea typeface="+mj-ea"/>
              </a:rPr>
              <a:t>7  </a:t>
            </a:r>
            <a:r>
              <a:rPr lang="zh-CN" altLang="en-US" sz="2400" b="1" dirty="0" smtClean="0">
                <a:solidFill>
                  <a:schemeClr val="bg1"/>
                </a:solidFill>
                <a:latin typeface="+mj-ea"/>
                <a:ea typeface="+mj-ea"/>
              </a:rPr>
              <a:t>创意网络营销策划</a:t>
            </a:r>
            <a:endParaRPr lang="en-US" sz="2400" dirty="0">
              <a:solidFill>
                <a:schemeClr val="bg1"/>
              </a:solidFill>
              <a:latin typeface="+mj-ea"/>
              <a:ea typeface="+mj-ea"/>
            </a:endParaRPr>
          </a:p>
        </p:txBody>
      </p:sp>
      <p:sp>
        <p:nvSpPr>
          <p:cNvPr id="12" name="Freeform 939"/>
          <p:cNvSpPr>
            <a:spLocks noChangeAspect="1" noEditPoints="1"/>
          </p:cNvSpPr>
          <p:nvPr/>
        </p:nvSpPr>
        <p:spPr bwMode="auto">
          <a:xfrm>
            <a:off x="9691075" y="3618000"/>
            <a:ext cx="2500925" cy="3240000"/>
          </a:xfrm>
          <a:custGeom>
            <a:avLst/>
            <a:gdLst>
              <a:gd name="T0" fmla="*/ 62 w 142"/>
              <a:gd name="T1" fmla="*/ 126 h 184"/>
              <a:gd name="T2" fmla="*/ 142 w 142"/>
              <a:gd name="T3" fmla="*/ 78 h 184"/>
              <a:gd name="T4" fmla="*/ 62 w 142"/>
              <a:gd name="T5" fmla="*/ 126 h 184"/>
              <a:gd name="T6" fmla="*/ 68 w 142"/>
              <a:gd name="T7" fmla="*/ 167 h 184"/>
              <a:gd name="T8" fmla="*/ 65 w 142"/>
              <a:gd name="T9" fmla="*/ 81 h 184"/>
              <a:gd name="T10" fmla="*/ 56 w 142"/>
              <a:gd name="T11" fmla="*/ 0 h 184"/>
              <a:gd name="T12" fmla="*/ 58 w 142"/>
              <a:gd name="T13" fmla="*/ 75 h 184"/>
              <a:gd name="T14" fmla="*/ 0 w 142"/>
              <a:gd name="T15" fmla="*/ 12 h 184"/>
              <a:gd name="T16" fmla="*/ 50 w 142"/>
              <a:gd name="T17" fmla="*/ 87 h 184"/>
              <a:gd name="T18" fmla="*/ 44 w 142"/>
              <a:gd name="T19" fmla="*/ 167 h 184"/>
              <a:gd name="T20" fmla="*/ 15 w 142"/>
              <a:gd name="T21" fmla="*/ 184 h 184"/>
              <a:gd name="T22" fmla="*/ 99 w 142"/>
              <a:gd name="T23" fmla="*/ 184 h 184"/>
              <a:gd name="T24" fmla="*/ 68 w 142"/>
              <a:gd name="T25" fmla="*/ 167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2" h="184">
                <a:moveTo>
                  <a:pt x="62" y="126"/>
                </a:moveTo>
                <a:cubicBezTo>
                  <a:pt x="62" y="126"/>
                  <a:pt x="104" y="159"/>
                  <a:pt x="142" y="78"/>
                </a:cubicBezTo>
                <a:cubicBezTo>
                  <a:pt x="142" y="78"/>
                  <a:pt x="63" y="63"/>
                  <a:pt x="62" y="126"/>
                </a:cubicBezTo>
                <a:close/>
                <a:moveTo>
                  <a:pt x="68" y="167"/>
                </a:moveTo>
                <a:cubicBezTo>
                  <a:pt x="56" y="150"/>
                  <a:pt x="45" y="121"/>
                  <a:pt x="65" y="81"/>
                </a:cubicBezTo>
                <a:cubicBezTo>
                  <a:pt x="101" y="12"/>
                  <a:pt x="56" y="0"/>
                  <a:pt x="56" y="0"/>
                </a:cubicBezTo>
                <a:cubicBezTo>
                  <a:pt x="56" y="0"/>
                  <a:pt x="94" y="17"/>
                  <a:pt x="58" y="75"/>
                </a:cubicBezTo>
                <a:cubicBezTo>
                  <a:pt x="69" y="26"/>
                  <a:pt x="0" y="12"/>
                  <a:pt x="0" y="12"/>
                </a:cubicBezTo>
                <a:cubicBezTo>
                  <a:pt x="2" y="86"/>
                  <a:pt x="38" y="88"/>
                  <a:pt x="50" y="87"/>
                </a:cubicBezTo>
                <a:cubicBezTo>
                  <a:pt x="28" y="122"/>
                  <a:pt x="34" y="150"/>
                  <a:pt x="44" y="167"/>
                </a:cubicBezTo>
                <a:cubicBezTo>
                  <a:pt x="28" y="170"/>
                  <a:pt x="16" y="176"/>
                  <a:pt x="15" y="184"/>
                </a:cubicBezTo>
                <a:cubicBezTo>
                  <a:pt x="99" y="184"/>
                  <a:pt x="99" y="184"/>
                  <a:pt x="99" y="184"/>
                </a:cubicBezTo>
                <a:cubicBezTo>
                  <a:pt x="98" y="176"/>
                  <a:pt x="85" y="169"/>
                  <a:pt x="68" y="167"/>
                </a:cubicBezTo>
                <a:close/>
              </a:path>
            </a:pathLst>
          </a:custGeom>
          <a:solidFill>
            <a:srgbClr val="1F487C"/>
          </a:solidFill>
          <a:ln>
            <a:noFill/>
          </a:ln>
        </p:spPr>
        <p:txBody>
          <a:bodyPr vert="horz" wrap="square" lIns="91440" tIns="45720" rIns="91440" bIns="45720" numCol="1" anchor="t" anchorCtr="0" compatLnSpc="1"/>
          <a:lstStyle/>
          <a:p>
            <a:endParaRPr lang="en-US"/>
          </a:p>
        </p:txBody>
      </p:sp>
      <p:grpSp>
        <p:nvGrpSpPr>
          <p:cNvPr id="7" name="组合 15"/>
          <p:cNvGrpSpPr>
            <a:grpSpLocks noChangeAspect="1"/>
          </p:cNvGrpSpPr>
          <p:nvPr/>
        </p:nvGrpSpPr>
        <p:grpSpPr>
          <a:xfrm>
            <a:off x="9659936" y="1562206"/>
            <a:ext cx="2128079" cy="2160000"/>
            <a:chOff x="5510524" y="2795496"/>
            <a:chExt cx="635000" cy="644525"/>
          </a:xfrm>
          <a:solidFill>
            <a:srgbClr val="FF9900"/>
          </a:solidFill>
        </p:grpSpPr>
        <p:sp>
          <p:nvSpPr>
            <p:cNvPr id="13" name="Freeform 940"/>
            <p:cNvSpPr/>
            <p:nvPr/>
          </p:nvSpPr>
          <p:spPr bwMode="auto">
            <a:xfrm>
              <a:off x="5645462" y="2847883"/>
              <a:ext cx="365125" cy="592138"/>
            </a:xfrm>
            <a:custGeom>
              <a:avLst/>
              <a:gdLst>
                <a:gd name="T0" fmla="*/ 35 w 97"/>
                <a:gd name="T1" fmla="*/ 0 h 158"/>
                <a:gd name="T2" fmla="*/ 35 w 97"/>
                <a:gd name="T3" fmla="*/ 2 h 158"/>
                <a:gd name="T4" fmla="*/ 31 w 97"/>
                <a:gd name="T5" fmla="*/ 49 h 158"/>
                <a:gd name="T6" fmla="*/ 9 w 97"/>
                <a:gd name="T7" fmla="*/ 86 h 158"/>
                <a:gd name="T8" fmla="*/ 9 w 97"/>
                <a:gd name="T9" fmla="*/ 86 h 158"/>
                <a:gd name="T10" fmla="*/ 1 w 97"/>
                <a:gd name="T11" fmla="*/ 115 h 158"/>
                <a:gd name="T12" fmla="*/ 51 w 97"/>
                <a:gd name="T13" fmla="*/ 155 h 158"/>
                <a:gd name="T14" fmla="*/ 95 w 97"/>
                <a:gd name="T15" fmla="*/ 100 h 158"/>
                <a:gd name="T16" fmla="*/ 35 w 97"/>
                <a:gd name="T17" fmla="*/ 0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158">
                  <a:moveTo>
                    <a:pt x="35" y="0"/>
                  </a:moveTo>
                  <a:cubicBezTo>
                    <a:pt x="35" y="1"/>
                    <a:pt x="35" y="2"/>
                    <a:pt x="35" y="2"/>
                  </a:cubicBezTo>
                  <a:cubicBezTo>
                    <a:pt x="37" y="9"/>
                    <a:pt x="40" y="24"/>
                    <a:pt x="31" y="49"/>
                  </a:cubicBezTo>
                  <a:cubicBezTo>
                    <a:pt x="27" y="60"/>
                    <a:pt x="17" y="73"/>
                    <a:pt x="9" y="86"/>
                  </a:cubicBezTo>
                  <a:cubicBezTo>
                    <a:pt x="9" y="86"/>
                    <a:pt x="9" y="86"/>
                    <a:pt x="9" y="86"/>
                  </a:cubicBezTo>
                  <a:cubicBezTo>
                    <a:pt x="3" y="95"/>
                    <a:pt x="0" y="105"/>
                    <a:pt x="1" y="115"/>
                  </a:cubicBezTo>
                  <a:cubicBezTo>
                    <a:pt x="4" y="140"/>
                    <a:pt x="26" y="158"/>
                    <a:pt x="51" y="155"/>
                  </a:cubicBezTo>
                  <a:cubicBezTo>
                    <a:pt x="76" y="153"/>
                    <a:pt x="97" y="131"/>
                    <a:pt x="95" y="100"/>
                  </a:cubicBezTo>
                  <a:cubicBezTo>
                    <a:pt x="92" y="36"/>
                    <a:pt x="35" y="0"/>
                    <a:pt x="35"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sp>
          <p:nvSpPr>
            <p:cNvPr id="14" name="Freeform 941"/>
            <p:cNvSpPr/>
            <p:nvPr/>
          </p:nvSpPr>
          <p:spPr bwMode="auto">
            <a:xfrm>
              <a:off x="5934386" y="2795496"/>
              <a:ext cx="211138" cy="393700"/>
            </a:xfrm>
            <a:custGeom>
              <a:avLst/>
              <a:gdLst>
                <a:gd name="T0" fmla="*/ 51 w 56"/>
                <a:gd name="T1" fmla="*/ 58 h 105"/>
                <a:gd name="T2" fmla="*/ 51 w 56"/>
                <a:gd name="T3" fmla="*/ 58 h 105"/>
                <a:gd name="T4" fmla="*/ 36 w 56"/>
                <a:gd name="T5" fmla="*/ 33 h 105"/>
                <a:gd name="T6" fmla="*/ 33 w 56"/>
                <a:gd name="T7" fmla="*/ 2 h 105"/>
                <a:gd name="T8" fmla="*/ 33 w 56"/>
                <a:gd name="T9" fmla="*/ 0 h 105"/>
                <a:gd name="T10" fmla="*/ 0 w 56"/>
                <a:gd name="T11" fmla="*/ 39 h 105"/>
                <a:gd name="T12" fmla="*/ 28 w 56"/>
                <a:gd name="T13" fmla="*/ 105 h 105"/>
                <a:gd name="T14" fmla="*/ 56 w 56"/>
                <a:gd name="T15" fmla="*/ 78 h 105"/>
                <a:gd name="T16" fmla="*/ 51 w 56"/>
                <a:gd name="T17" fmla="*/ 58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105">
                  <a:moveTo>
                    <a:pt x="51" y="58"/>
                  </a:moveTo>
                  <a:cubicBezTo>
                    <a:pt x="51" y="58"/>
                    <a:pt x="51" y="58"/>
                    <a:pt x="51" y="58"/>
                  </a:cubicBezTo>
                  <a:cubicBezTo>
                    <a:pt x="45" y="50"/>
                    <a:pt x="39" y="40"/>
                    <a:pt x="36" y="33"/>
                  </a:cubicBezTo>
                  <a:cubicBezTo>
                    <a:pt x="30" y="17"/>
                    <a:pt x="32" y="6"/>
                    <a:pt x="33" y="2"/>
                  </a:cubicBezTo>
                  <a:cubicBezTo>
                    <a:pt x="33" y="1"/>
                    <a:pt x="33" y="1"/>
                    <a:pt x="33" y="0"/>
                  </a:cubicBezTo>
                  <a:cubicBezTo>
                    <a:pt x="33" y="0"/>
                    <a:pt x="11" y="14"/>
                    <a:pt x="0" y="39"/>
                  </a:cubicBezTo>
                  <a:cubicBezTo>
                    <a:pt x="13" y="55"/>
                    <a:pt x="25" y="77"/>
                    <a:pt x="28" y="105"/>
                  </a:cubicBezTo>
                  <a:cubicBezTo>
                    <a:pt x="42" y="104"/>
                    <a:pt x="54" y="93"/>
                    <a:pt x="56" y="78"/>
                  </a:cubicBezTo>
                  <a:cubicBezTo>
                    <a:pt x="56" y="71"/>
                    <a:pt x="55" y="64"/>
                    <a:pt x="51" y="5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sp>
          <p:nvSpPr>
            <p:cNvPr id="15" name="Freeform 942"/>
            <p:cNvSpPr/>
            <p:nvPr/>
          </p:nvSpPr>
          <p:spPr bwMode="auto">
            <a:xfrm>
              <a:off x="5510524" y="2884396"/>
              <a:ext cx="192088" cy="412750"/>
            </a:xfrm>
            <a:custGeom>
              <a:avLst/>
              <a:gdLst>
                <a:gd name="T0" fmla="*/ 25 w 51"/>
                <a:gd name="T1" fmla="*/ 105 h 110"/>
                <a:gd name="T2" fmla="*/ 32 w 51"/>
                <a:gd name="T3" fmla="*/ 76 h 110"/>
                <a:gd name="T4" fmla="*/ 32 w 51"/>
                <a:gd name="T5" fmla="*/ 76 h 110"/>
                <a:gd name="T6" fmla="*/ 51 w 51"/>
                <a:gd name="T7" fmla="*/ 44 h 110"/>
                <a:gd name="T8" fmla="*/ 45 w 51"/>
                <a:gd name="T9" fmla="*/ 34 h 110"/>
                <a:gd name="T10" fmla="*/ 38 w 51"/>
                <a:gd name="T11" fmla="*/ 1 h 110"/>
                <a:gd name="T12" fmla="*/ 38 w 51"/>
                <a:gd name="T13" fmla="*/ 0 h 110"/>
                <a:gd name="T14" fmla="*/ 3 w 51"/>
                <a:gd name="T15" fmla="*/ 77 h 110"/>
                <a:gd name="T16" fmla="*/ 26 w 51"/>
                <a:gd name="T17" fmla="*/ 110 h 110"/>
                <a:gd name="T18" fmla="*/ 25 w 51"/>
                <a:gd name="T19" fmla="*/ 105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 h="110">
                  <a:moveTo>
                    <a:pt x="25" y="105"/>
                  </a:moveTo>
                  <a:cubicBezTo>
                    <a:pt x="24" y="94"/>
                    <a:pt x="26" y="84"/>
                    <a:pt x="32" y="76"/>
                  </a:cubicBezTo>
                  <a:cubicBezTo>
                    <a:pt x="32" y="76"/>
                    <a:pt x="32" y="76"/>
                    <a:pt x="32" y="76"/>
                  </a:cubicBezTo>
                  <a:cubicBezTo>
                    <a:pt x="39" y="65"/>
                    <a:pt x="47" y="54"/>
                    <a:pt x="51" y="44"/>
                  </a:cubicBezTo>
                  <a:cubicBezTo>
                    <a:pt x="49" y="40"/>
                    <a:pt x="47" y="37"/>
                    <a:pt x="45" y="34"/>
                  </a:cubicBezTo>
                  <a:cubicBezTo>
                    <a:pt x="36" y="17"/>
                    <a:pt x="37" y="6"/>
                    <a:pt x="38" y="1"/>
                  </a:cubicBezTo>
                  <a:cubicBezTo>
                    <a:pt x="38" y="1"/>
                    <a:pt x="38" y="0"/>
                    <a:pt x="38" y="0"/>
                  </a:cubicBezTo>
                  <a:cubicBezTo>
                    <a:pt x="38" y="0"/>
                    <a:pt x="0" y="30"/>
                    <a:pt x="3" y="77"/>
                  </a:cubicBezTo>
                  <a:cubicBezTo>
                    <a:pt x="4" y="93"/>
                    <a:pt x="14" y="105"/>
                    <a:pt x="26" y="110"/>
                  </a:cubicBezTo>
                  <a:cubicBezTo>
                    <a:pt x="25" y="108"/>
                    <a:pt x="25" y="107"/>
                    <a:pt x="25" y="10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grpSp>
      <p:sp>
        <p:nvSpPr>
          <p:cNvPr id="16" name="矩形 15"/>
          <p:cNvSpPr/>
          <p:nvPr/>
        </p:nvSpPr>
        <p:spPr>
          <a:xfrm>
            <a:off x="557213" y="1443841"/>
            <a:ext cx="8586787" cy="4893647"/>
          </a:xfrm>
          <a:prstGeom prst="rect">
            <a:avLst/>
          </a:prstGeom>
        </p:spPr>
        <p:txBody>
          <a:bodyPr wrap="square">
            <a:spAutoFit/>
          </a:bodyPr>
          <a:lstStyle/>
          <a:p>
            <a:r>
              <a:rPr lang="zh-CN" altLang="en-US" sz="2400" dirty="0" smtClean="0"/>
              <a:t>       在本项目中介绍了多种网络营销推广方式，如：搜索引擎推广、许可</a:t>
            </a:r>
            <a:r>
              <a:rPr lang="en-US" sz="2400" dirty="0" smtClean="0"/>
              <a:t>E-mail</a:t>
            </a:r>
            <a:r>
              <a:rPr lang="zh-CN" altLang="en-US" sz="2400" dirty="0" smtClean="0"/>
              <a:t>推广、网络广告推广、即时通讯推广、微博微信推广。搜索引擎推广具有一定的阶段性，与网络营销服务环境的协调是搜索引擎营销的基本要求。许可</a:t>
            </a:r>
            <a:r>
              <a:rPr lang="en-US" sz="2400" dirty="0" smtClean="0"/>
              <a:t>Email</a:t>
            </a:r>
            <a:r>
              <a:rPr lang="zh-CN" altLang="en-US" sz="2400" dirty="0" smtClean="0"/>
              <a:t>营销是信息传递最直接、最完整的方式，可以在很短的时间内将信息发送到列表中的所有用户，这种独特功能在风云变幻的市场竞争中显得尤为重要，而且成本相对比较低廉。网络广告越来越受到人们的重视，是网络营销内容体系中的重要组成部分，网络媒介比传统媒介将具有更加美好的未来。即时通讯推广是常用的网络营销推广手段，其发展规模和速度已不容忽视。微博微信推广方式更是极具冲击力和娱乐性的互联网玩法。希望大家有效的学习这些推广手段，合理的运用这些推广方法，探索出更独特的网络营销思路！</a:t>
            </a:r>
            <a:endParaRPr lang="zh-CN" altLang="en-US" sz="2400" dirty="0"/>
          </a:p>
        </p:txBody>
      </p:sp>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2" y="463025"/>
            <a:ext cx="12192001"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案例分析</a:t>
            </a:r>
            <a:r>
              <a:rPr lang="en-US" altLang="zh-CN" sz="2400" b="1" dirty="0" smtClean="0">
                <a:solidFill>
                  <a:schemeClr val="bg1"/>
                </a:solidFill>
              </a:rPr>
              <a:t>】</a:t>
            </a:r>
            <a:endParaRPr lang="zh-CN" altLang="en-US" sz="2400" b="1" dirty="0">
              <a:solidFill>
                <a:schemeClr val="bg1"/>
              </a:solidFill>
            </a:endParaRPr>
          </a:p>
        </p:txBody>
      </p:sp>
      <p:sp>
        <p:nvSpPr>
          <p:cNvPr id="27" name="矩形 26"/>
          <p:cNvSpPr/>
          <p:nvPr/>
        </p:nvSpPr>
        <p:spPr>
          <a:xfrm>
            <a:off x="3055134" y="592930"/>
            <a:ext cx="9136865" cy="523220"/>
          </a:xfrm>
          <a:prstGeom prst="rect">
            <a:avLst/>
          </a:prstGeom>
        </p:spPr>
        <p:txBody>
          <a:bodyPr wrap="square">
            <a:spAutoFit/>
          </a:bodyPr>
          <a:lstStyle/>
          <a:p>
            <a:r>
              <a:rPr lang="zh-CN" altLang="en-US" sz="2800" b="1" dirty="0" smtClean="0">
                <a:solidFill>
                  <a:schemeClr val="bg1"/>
                </a:solidFill>
              </a:rPr>
              <a:t>新希望“何不”纯牛奶的微营销</a:t>
            </a:r>
            <a:endParaRPr lang="zh-CN" altLang="en-US" sz="2800" dirty="0">
              <a:solidFill>
                <a:schemeClr val="bg1"/>
              </a:solidFill>
            </a:endParaRPr>
          </a:p>
        </p:txBody>
      </p:sp>
      <p:sp>
        <p:nvSpPr>
          <p:cNvPr id="28" name="矩形 27"/>
          <p:cNvSpPr/>
          <p:nvPr/>
        </p:nvSpPr>
        <p:spPr>
          <a:xfrm>
            <a:off x="2030880" y="490978"/>
            <a:ext cx="967104" cy="66290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dirty="0" smtClean="0">
                <a:solidFill>
                  <a:schemeClr val="bg1"/>
                </a:solidFill>
              </a:rPr>
              <a:t>01</a:t>
            </a:r>
            <a:endParaRPr lang="zh-CN" altLang="en-US" sz="2800" b="1" dirty="0">
              <a:solidFill>
                <a:schemeClr val="bg1"/>
              </a:solidFill>
            </a:endParaRPr>
          </a:p>
        </p:txBody>
      </p:sp>
      <p:sp>
        <p:nvSpPr>
          <p:cNvPr id="64513" name="Rectangle 1"/>
          <p:cNvSpPr>
            <a:spLocks noChangeArrowheads="1"/>
          </p:cNvSpPr>
          <p:nvPr/>
        </p:nvSpPr>
        <p:spPr bwMode="auto">
          <a:xfrm>
            <a:off x="5391150" y="1528761"/>
            <a:ext cx="6596063" cy="5016758"/>
          </a:xfrm>
          <a:prstGeom prst="rect">
            <a:avLst/>
          </a:prstGeom>
          <a:solidFill>
            <a:schemeClr val="bg1"/>
          </a:solidFill>
          <a:ln w="9525">
            <a:noFill/>
            <a:miter lim="800000"/>
          </a:ln>
          <a:effectLst/>
        </p:spPr>
        <p:txBody>
          <a:bodyPr vert="horz" wrap="square" lIns="91440" tIns="45720" rIns="91440" bIns="45720" numCol="1" anchor="ctr" anchorCtr="0" compatLnSpc="1">
            <a:spAutoFit/>
          </a:bodyPr>
          <a:lstStyle/>
          <a:p>
            <a:r>
              <a:rPr lang="en-US" sz="2000" dirty="0" smtClean="0"/>
              <a:t>2015</a:t>
            </a:r>
            <a:r>
              <a:rPr lang="zh-CN" altLang="en-US" sz="2000" dirty="0" smtClean="0"/>
              <a:t>年</a:t>
            </a:r>
            <a:r>
              <a:rPr lang="en-US" sz="2000" dirty="0" smtClean="0"/>
              <a:t>3</a:t>
            </a:r>
            <a:r>
              <a:rPr lang="zh-CN" altLang="en-US" sz="2000" dirty="0" smtClean="0"/>
              <a:t>月</a:t>
            </a:r>
            <a:r>
              <a:rPr lang="en-US" sz="2000" dirty="0" smtClean="0"/>
              <a:t>1</a:t>
            </a:r>
            <a:r>
              <a:rPr lang="zh-CN" altLang="en-US" sz="2000" dirty="0" smtClean="0"/>
              <a:t>日，新希望“何不”纯牛奶正式上市。在此之前，新希望乳业通过“何不送牛奶</a:t>
            </a:r>
            <a:r>
              <a:rPr lang="en-US" sz="2000" dirty="0" smtClean="0"/>
              <a:t> </a:t>
            </a:r>
            <a:r>
              <a:rPr lang="zh-CN" altLang="en-US" sz="2000" dirty="0" smtClean="0"/>
              <a:t>过个任性年”的网络众筹游戏，在春节假期掀起了热潮，游戏从</a:t>
            </a:r>
            <a:r>
              <a:rPr lang="en-US" sz="2000" dirty="0" smtClean="0"/>
              <a:t>2</a:t>
            </a:r>
            <a:r>
              <a:rPr lang="zh-CN" altLang="en-US" sz="2000" dirty="0" smtClean="0"/>
              <a:t>月</a:t>
            </a:r>
            <a:r>
              <a:rPr lang="en-US" sz="2000" dirty="0" smtClean="0"/>
              <a:t>8</a:t>
            </a:r>
            <a:r>
              <a:rPr lang="zh-CN" altLang="en-US" sz="2000" dirty="0" smtClean="0"/>
              <a:t>日持续到</a:t>
            </a:r>
            <a:r>
              <a:rPr lang="en-US" sz="2000" dirty="0" smtClean="0"/>
              <a:t>2</a:t>
            </a:r>
            <a:r>
              <a:rPr lang="zh-CN" altLang="en-US" sz="2000" dirty="0" smtClean="0"/>
              <a:t>月</a:t>
            </a:r>
            <a:r>
              <a:rPr lang="en-US" sz="2000" dirty="0" smtClean="0"/>
              <a:t>28</a:t>
            </a:r>
            <a:r>
              <a:rPr lang="zh-CN" altLang="en-US" sz="2000" dirty="0" smtClean="0"/>
              <a:t>日，共</a:t>
            </a:r>
            <a:r>
              <a:rPr lang="en-US" sz="2000" dirty="0" smtClean="0"/>
              <a:t>200</a:t>
            </a:r>
            <a:r>
              <a:rPr lang="zh-CN" altLang="en-US" sz="2000" dirty="0" smtClean="0"/>
              <a:t>万人次点击参与，“新希望云牧场”微信号增加了近</a:t>
            </a:r>
            <a:r>
              <a:rPr lang="en-US" sz="2000" dirty="0" smtClean="0"/>
              <a:t>9</a:t>
            </a:r>
            <a:r>
              <a:rPr lang="zh-CN" altLang="en-US" sz="2000" dirty="0" smtClean="0"/>
              <a:t>万粉丝。这也是新希望乳业用互联网思维改造传统农牧业的又一创新举措。新希望乳业希望借用玩游戏送奶转化粉丝的模式，将娱乐化营销和 社会化营销植根传统乳业，带来传统乳业的一场新革命。</a:t>
            </a:r>
            <a:endParaRPr lang="zh-CN" altLang="en-US" sz="2000" dirty="0" smtClean="0"/>
          </a:p>
          <a:p>
            <a:r>
              <a:rPr lang="zh-CN" altLang="en-US" sz="2000" dirty="0" smtClean="0"/>
              <a:t>春节假期的朋友圈不仅被红包占据，还有各种买赠促销、二维码推送、粉丝抽奖等企业经典营销招式，然而其中独树一帜的便是，“何不送牛奶”的任性游戏。引起这场游戏浪潮的是新希望乳业控股总裁席刚，这个希望与消费者谈恋爱的乳业少帅。随着席刚在个人微信、微博中发出，“何不送牛奶</a:t>
            </a:r>
            <a:r>
              <a:rPr lang="en-US" sz="2000" dirty="0" smtClean="0"/>
              <a:t> </a:t>
            </a:r>
            <a:r>
              <a:rPr lang="zh-CN" altLang="en-US" sz="2000" dirty="0" smtClean="0"/>
              <a:t>过个任性年”的信息，网友纷纷回复“有钱就是任性”、“直接送牛奶，冲出红包雨，这招实在是太高了”等。 </a:t>
            </a:r>
            <a:endParaRPr lang="zh-CN" altLang="en-US" sz="2000" dirty="0"/>
          </a:p>
        </p:txBody>
      </p:sp>
      <p:pic>
        <p:nvPicPr>
          <p:cNvPr id="2050" name="图片 1" descr="IMG_256"/>
          <p:cNvPicPr>
            <a:picLocks noChangeAspect="1" noChangeArrowheads="1"/>
          </p:cNvPicPr>
          <p:nvPr/>
        </p:nvPicPr>
        <p:blipFill>
          <a:blip r:embed="rId1"/>
          <a:srcRect b="1334"/>
          <a:stretch>
            <a:fillRect/>
          </a:stretch>
        </p:blipFill>
        <p:spPr bwMode="auto">
          <a:xfrm>
            <a:off x="0" y="1557336"/>
            <a:ext cx="5172075" cy="485775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2" y="463025"/>
            <a:ext cx="12192001"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案例分析</a:t>
            </a:r>
            <a:r>
              <a:rPr lang="en-US" altLang="zh-CN" sz="2400" b="1" dirty="0" smtClean="0">
                <a:solidFill>
                  <a:schemeClr val="bg1"/>
                </a:solidFill>
              </a:rPr>
              <a:t>】</a:t>
            </a:r>
            <a:endParaRPr lang="zh-CN" altLang="en-US" sz="2400" b="1" dirty="0">
              <a:solidFill>
                <a:schemeClr val="bg1"/>
              </a:solidFill>
            </a:endParaRPr>
          </a:p>
        </p:txBody>
      </p:sp>
      <p:sp>
        <p:nvSpPr>
          <p:cNvPr id="27" name="矩形 26"/>
          <p:cNvSpPr/>
          <p:nvPr/>
        </p:nvSpPr>
        <p:spPr>
          <a:xfrm>
            <a:off x="3055134" y="592930"/>
            <a:ext cx="9136865" cy="523220"/>
          </a:xfrm>
          <a:prstGeom prst="rect">
            <a:avLst/>
          </a:prstGeom>
        </p:spPr>
        <p:txBody>
          <a:bodyPr wrap="square">
            <a:spAutoFit/>
          </a:bodyPr>
          <a:lstStyle/>
          <a:p>
            <a:r>
              <a:rPr lang="zh-CN" altLang="en-US" sz="2800" b="1" dirty="0" smtClean="0">
                <a:solidFill>
                  <a:schemeClr val="bg1"/>
                </a:solidFill>
              </a:rPr>
              <a:t>新希望“何不”纯牛奶的微营销</a:t>
            </a:r>
            <a:endParaRPr lang="zh-CN" altLang="en-US" sz="2800" dirty="0">
              <a:solidFill>
                <a:schemeClr val="bg1"/>
              </a:solidFill>
            </a:endParaRPr>
          </a:p>
        </p:txBody>
      </p:sp>
      <p:sp>
        <p:nvSpPr>
          <p:cNvPr id="28" name="矩形 27"/>
          <p:cNvSpPr/>
          <p:nvPr/>
        </p:nvSpPr>
        <p:spPr>
          <a:xfrm>
            <a:off x="2030880" y="490978"/>
            <a:ext cx="967104" cy="66290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dirty="0" smtClean="0">
                <a:solidFill>
                  <a:schemeClr val="bg1"/>
                </a:solidFill>
              </a:rPr>
              <a:t>01</a:t>
            </a:r>
            <a:endParaRPr lang="zh-CN" altLang="en-US" sz="2800" b="1" dirty="0">
              <a:solidFill>
                <a:schemeClr val="bg1"/>
              </a:solidFill>
            </a:endParaRPr>
          </a:p>
        </p:txBody>
      </p:sp>
      <p:sp>
        <p:nvSpPr>
          <p:cNvPr id="64513" name="Rectangle 1"/>
          <p:cNvSpPr>
            <a:spLocks noChangeArrowheads="1"/>
          </p:cNvSpPr>
          <p:nvPr/>
        </p:nvSpPr>
        <p:spPr bwMode="auto">
          <a:xfrm>
            <a:off x="471489" y="1528761"/>
            <a:ext cx="11029950" cy="4401205"/>
          </a:xfrm>
          <a:prstGeom prst="rect">
            <a:avLst/>
          </a:prstGeom>
          <a:solidFill>
            <a:schemeClr val="bg1"/>
          </a:solidFill>
          <a:ln w="9525">
            <a:noFill/>
            <a:miter lim="800000"/>
          </a:ln>
          <a:effectLst/>
        </p:spPr>
        <p:txBody>
          <a:bodyPr vert="horz" wrap="square" lIns="91440" tIns="45720" rIns="91440" bIns="45720" numCol="1" anchor="ctr" anchorCtr="0" compatLnSpc="1">
            <a:spAutoFit/>
          </a:bodyPr>
          <a:lstStyle/>
          <a:p>
            <a:r>
              <a:rPr lang="zh-CN" altLang="en-US" sz="2000" dirty="0" smtClean="0"/>
              <a:t>随后新希望乳业迅速推出一款牛奶众筹游戏，网友们只要关注“新希望云牧场（</a:t>
            </a:r>
            <a:r>
              <a:rPr lang="en-US" sz="2000" dirty="0" smtClean="0"/>
              <a:t>ymc360</a:t>
            </a:r>
            <a:r>
              <a:rPr lang="zh-CN" altLang="en-US" sz="2000" dirty="0" smtClean="0"/>
              <a:t>）”微信界面，进入何不纯牛奶游戏，邀请</a:t>
            </a:r>
            <a:r>
              <a:rPr lang="en-US" sz="2000" dirty="0" smtClean="0"/>
              <a:t>10</a:t>
            </a:r>
            <a:r>
              <a:rPr lang="zh-CN" altLang="en-US" sz="2000" dirty="0" smtClean="0"/>
              <a:t>个朋友帮忙装牛奶，就能用远低于成本价的价格领走一箱高品质纯牛奶。游戏一上线便引发网友疯狂转发，网友觉得比抢红包实在。 </a:t>
            </a:r>
            <a:endParaRPr lang="zh-CN" altLang="en-US" sz="2000" dirty="0" smtClean="0"/>
          </a:p>
          <a:p>
            <a:r>
              <a:rPr lang="zh-CN" altLang="en-US" sz="2000" dirty="0" smtClean="0"/>
              <a:t>简单的参与方式、高中奖率，以及丰厚的奖品，激发了消费者的分享热情，利于产生二度人际传播的游戏方式，使得该款游戏一上线便引爆朋友圈。 </a:t>
            </a:r>
            <a:endParaRPr lang="zh-CN" altLang="en-US" sz="2000" dirty="0" smtClean="0"/>
          </a:p>
          <a:p>
            <a:r>
              <a:rPr lang="zh-CN" altLang="en-US" sz="2000" dirty="0" smtClean="0"/>
              <a:t>传播学者认为，越是一些贴近生活的，消费者喜闻乐见，能激发互动参与的活动，越能起到一石激起千层浪的传播效应。而新希望从该款游戏的收获则是：粉丝涨了近</a:t>
            </a:r>
            <a:r>
              <a:rPr lang="en-US" sz="2000" dirty="0" smtClean="0"/>
              <a:t>10</a:t>
            </a:r>
            <a:r>
              <a:rPr lang="zh-CN" altLang="en-US" sz="2000" dirty="0" smtClean="0"/>
              <a:t>万，产品快速被人们知晓，并在微博微信上引发关注。 </a:t>
            </a:r>
            <a:endParaRPr lang="zh-CN" altLang="en-US" sz="2000" dirty="0" smtClean="0"/>
          </a:p>
          <a:p>
            <a:r>
              <a:rPr lang="zh-CN" altLang="en-US" sz="2000" dirty="0" smtClean="0"/>
              <a:t>事实上从推出中国首款互联网牛奶“云牧场”纯牛奶开始，新希望乳业就不断进行跨界营销和娱乐营销，做社群营销，做众筹牛奶等等，将互联网思维植入牛奶的每个因子之中，而“何不”牛奶又创造了更多的人文情怀？？宣扬一种既不拘一格，又积极上进的生活态度。 </a:t>
            </a:r>
            <a:endParaRPr lang="zh-CN" altLang="en-US" sz="2000" dirty="0" smtClean="0"/>
          </a:p>
          <a:p>
            <a:r>
              <a:rPr lang="zh-CN" altLang="en-US" sz="2000" dirty="0" smtClean="0"/>
              <a:t>“何不”纯牛奶首先是通过其清新另类的外包装激起了消费共鸣，它的外包装全部采用手绘图画，再用文艺但不做作、逗比不失格调、清新而个性的语言，将青年一生不羁放纵又绝不将就的情绪特征描绘得淋漓尽致。</a:t>
            </a:r>
            <a:endParaRPr lang="zh-CN" altLang="en-US" sz="2000" dirty="0"/>
          </a:p>
        </p:txBody>
      </p:sp>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2" y="463025"/>
            <a:ext cx="12192001"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案例分析</a:t>
            </a:r>
            <a:r>
              <a:rPr lang="en-US" altLang="zh-CN" sz="2400" b="1" dirty="0" smtClean="0">
                <a:solidFill>
                  <a:schemeClr val="bg1"/>
                </a:solidFill>
              </a:rPr>
              <a:t>】</a:t>
            </a:r>
            <a:endParaRPr lang="zh-CN" altLang="en-US" sz="2400" b="1" dirty="0">
              <a:solidFill>
                <a:schemeClr val="bg1"/>
              </a:solidFill>
            </a:endParaRPr>
          </a:p>
        </p:txBody>
      </p:sp>
      <p:sp>
        <p:nvSpPr>
          <p:cNvPr id="27" name="矩形 26"/>
          <p:cNvSpPr/>
          <p:nvPr/>
        </p:nvSpPr>
        <p:spPr>
          <a:xfrm>
            <a:off x="3055134" y="592930"/>
            <a:ext cx="9136865" cy="523220"/>
          </a:xfrm>
          <a:prstGeom prst="rect">
            <a:avLst/>
          </a:prstGeom>
        </p:spPr>
        <p:txBody>
          <a:bodyPr wrap="square">
            <a:spAutoFit/>
          </a:bodyPr>
          <a:lstStyle/>
          <a:p>
            <a:r>
              <a:rPr lang="zh-CN" altLang="en-US" sz="2800" b="1" dirty="0" smtClean="0">
                <a:solidFill>
                  <a:schemeClr val="bg1"/>
                </a:solidFill>
              </a:rPr>
              <a:t>新希望“何不”纯牛奶的微营销</a:t>
            </a:r>
            <a:endParaRPr lang="zh-CN" altLang="en-US" sz="2800" dirty="0">
              <a:solidFill>
                <a:schemeClr val="bg1"/>
              </a:solidFill>
            </a:endParaRPr>
          </a:p>
        </p:txBody>
      </p:sp>
      <p:sp>
        <p:nvSpPr>
          <p:cNvPr id="28" name="矩形 27"/>
          <p:cNvSpPr/>
          <p:nvPr/>
        </p:nvSpPr>
        <p:spPr>
          <a:xfrm>
            <a:off x="2030880" y="490978"/>
            <a:ext cx="967104" cy="66290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dirty="0" smtClean="0">
                <a:solidFill>
                  <a:schemeClr val="bg1"/>
                </a:solidFill>
              </a:rPr>
              <a:t>01</a:t>
            </a:r>
            <a:endParaRPr lang="zh-CN" altLang="en-US" sz="2800" b="1" dirty="0">
              <a:solidFill>
                <a:schemeClr val="bg1"/>
              </a:solidFill>
            </a:endParaRPr>
          </a:p>
        </p:txBody>
      </p:sp>
      <p:sp>
        <p:nvSpPr>
          <p:cNvPr id="64513" name="Rectangle 1"/>
          <p:cNvSpPr>
            <a:spLocks noChangeArrowheads="1"/>
          </p:cNvSpPr>
          <p:nvPr/>
        </p:nvSpPr>
        <p:spPr bwMode="auto">
          <a:xfrm>
            <a:off x="914401" y="1528761"/>
            <a:ext cx="10644188" cy="3785652"/>
          </a:xfrm>
          <a:prstGeom prst="rect">
            <a:avLst/>
          </a:prstGeom>
          <a:solidFill>
            <a:schemeClr val="bg1"/>
          </a:solidFill>
          <a:ln w="9525">
            <a:noFill/>
            <a:miter lim="800000"/>
          </a:ln>
          <a:effectLst/>
        </p:spPr>
        <p:txBody>
          <a:bodyPr vert="horz" wrap="square" lIns="91440" tIns="45720" rIns="91440" bIns="45720" numCol="1" anchor="ctr" anchorCtr="0" compatLnSpc="1">
            <a:spAutoFit/>
          </a:bodyPr>
          <a:lstStyle/>
          <a:p>
            <a:r>
              <a:rPr lang="zh-CN" altLang="en-US" sz="2000" dirty="0" smtClean="0"/>
              <a:t>这就激发了大多数青年的情感之弦，不仅如此，“何不”纯牛奶还够个性，是一款有自己主张的牛奶，与其苦等别人欣赏，何不勇敢为自己鼓掌；它够内涵，蛋白质含量</a:t>
            </a:r>
            <a:r>
              <a:rPr lang="en-US" sz="2000" dirty="0" smtClean="0"/>
              <a:t>3.2g/100g</a:t>
            </a:r>
            <a:r>
              <a:rPr lang="zh-CN" altLang="en-US" sz="2000" dirty="0" smtClean="0"/>
              <a:t>，脂肪含量</a:t>
            </a:r>
            <a:r>
              <a:rPr lang="en-US" sz="2000" dirty="0" smtClean="0"/>
              <a:t>3.7g/100g</a:t>
            </a:r>
            <a:r>
              <a:rPr lang="zh-CN" altLang="en-US" sz="2000" dirty="0" smtClean="0"/>
              <a:t>，集美貌与智慧为一身，高于欧盟标准；“何不”除了本身的品质过硬和包装创新外，从销售到消费者手中这 一环节也绝不马虎，经过多轮筛选，选择了顺丰速运成为配送服务商，保证“何不”纯牛奶能最快速、最安全的到达客户手中。 </a:t>
            </a:r>
            <a:endParaRPr lang="zh-CN" altLang="en-US" sz="2000" dirty="0" smtClean="0"/>
          </a:p>
          <a:p>
            <a:r>
              <a:rPr lang="en-US" sz="2000" dirty="0" smtClean="0"/>
              <a:t> </a:t>
            </a:r>
            <a:endParaRPr lang="zh-CN" altLang="en-US" sz="2000" dirty="0" smtClean="0"/>
          </a:p>
          <a:p>
            <a:r>
              <a:rPr lang="zh-CN" altLang="en-US" sz="2000" dirty="0" smtClean="0"/>
              <a:t>“我们将‘何不’纯牛奶这款新品当作年货进行营销，我们不是卖牛奶而是和消费者一起游戏一起玩乐。”新希望乳业总裁席刚表示，品牌就是和消费者谈恋爱，营销就是让消费者爱上你。所以“何不”纯牛奶的上市就选择了以这种极具冲击力和娱乐性的互联网玩法，并通过这种方式去改造传统乳业的营销。</a:t>
            </a:r>
            <a:endParaRPr lang="zh-CN" altLang="en-US" sz="2000" dirty="0" smtClean="0"/>
          </a:p>
          <a:p>
            <a:pPr algn="r"/>
            <a:endParaRPr lang="en-US" altLang="zh-CN" sz="2000" dirty="0" smtClean="0"/>
          </a:p>
          <a:p>
            <a:pPr algn="r"/>
            <a:r>
              <a:rPr lang="zh-CN" altLang="en-US" sz="2000" dirty="0" smtClean="0"/>
              <a:t>资料来源：中国生活消费网</a:t>
            </a:r>
            <a:endParaRPr lang="zh-CN" altLang="en-US" sz="2000" dirty="0"/>
          </a:p>
        </p:txBody>
      </p:sp>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2" y="463025"/>
            <a:ext cx="12192001"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案例分析</a:t>
            </a:r>
            <a:r>
              <a:rPr lang="en-US" altLang="zh-CN" sz="2400" b="1" dirty="0" smtClean="0">
                <a:solidFill>
                  <a:schemeClr val="bg1"/>
                </a:solidFill>
              </a:rPr>
              <a:t>】</a:t>
            </a:r>
            <a:endParaRPr lang="zh-CN" altLang="en-US" sz="2400" b="1" dirty="0">
              <a:solidFill>
                <a:schemeClr val="bg1"/>
              </a:solidFill>
            </a:endParaRPr>
          </a:p>
        </p:txBody>
      </p:sp>
      <p:sp>
        <p:nvSpPr>
          <p:cNvPr id="28" name="矩形 27"/>
          <p:cNvSpPr/>
          <p:nvPr/>
        </p:nvSpPr>
        <p:spPr>
          <a:xfrm>
            <a:off x="2030880" y="490978"/>
            <a:ext cx="967104" cy="66290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dirty="0" smtClean="0">
                <a:solidFill>
                  <a:schemeClr val="bg1"/>
                </a:solidFill>
              </a:rPr>
              <a:t>01</a:t>
            </a:r>
            <a:endParaRPr lang="zh-CN" altLang="en-US" sz="2800" b="1" dirty="0">
              <a:solidFill>
                <a:schemeClr val="bg1"/>
              </a:solidFill>
            </a:endParaRPr>
          </a:p>
        </p:txBody>
      </p:sp>
      <p:sp>
        <p:nvSpPr>
          <p:cNvPr id="64513" name="Rectangle 1"/>
          <p:cNvSpPr>
            <a:spLocks noChangeArrowheads="1"/>
          </p:cNvSpPr>
          <p:nvPr/>
        </p:nvSpPr>
        <p:spPr bwMode="auto">
          <a:xfrm>
            <a:off x="1628776" y="3143249"/>
            <a:ext cx="9858376" cy="1323439"/>
          </a:xfrm>
          <a:prstGeom prst="rect">
            <a:avLst/>
          </a:prstGeom>
          <a:solidFill>
            <a:schemeClr val="bg1"/>
          </a:solidFill>
          <a:ln w="9525">
            <a:noFill/>
            <a:miter lim="800000"/>
          </a:ln>
          <a:effectLst/>
        </p:spPr>
        <p:txBody>
          <a:bodyPr vert="horz" wrap="square" lIns="91440" tIns="45720" rIns="91440" bIns="45720" numCol="1" anchor="ctr" anchorCtr="0" compatLnSpc="1">
            <a:spAutoFit/>
          </a:bodyPr>
          <a:lstStyle/>
          <a:p>
            <a:r>
              <a:rPr lang="zh-CN" altLang="en-US" sz="2000" b="1" dirty="0" smtClean="0"/>
              <a:t>提示： </a:t>
            </a:r>
            <a:endParaRPr lang="zh-CN" altLang="en-US" sz="2000" dirty="0" smtClean="0"/>
          </a:p>
          <a:p>
            <a:r>
              <a:rPr lang="zh-CN" altLang="en-US" sz="2000" dirty="0" smtClean="0"/>
              <a:t>       进入消费</a:t>
            </a:r>
            <a:r>
              <a:rPr lang="en-US" sz="2000" dirty="0" smtClean="0"/>
              <a:t>2.0</a:t>
            </a:r>
            <a:r>
              <a:rPr lang="zh-CN" altLang="en-US" sz="2000" dirty="0" smtClean="0"/>
              <a:t>时代，消费者越来越具有营销判断力，只有激发他们的娱乐细胞和玩乐本质，他们才愿意参与其中，让消费者在游戏中体会到“何不牛奶，何止牛奶”的一种娱乐情怀。</a:t>
            </a:r>
            <a:endParaRPr lang="zh-CN" altLang="en-US" sz="2000" dirty="0"/>
          </a:p>
        </p:txBody>
      </p:sp>
      <p:sp>
        <p:nvSpPr>
          <p:cNvPr id="9" name="矩形 8"/>
          <p:cNvSpPr/>
          <p:nvPr/>
        </p:nvSpPr>
        <p:spPr>
          <a:xfrm>
            <a:off x="483068" y="1643504"/>
            <a:ext cx="967104" cy="66290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dirty="0" smtClean="0">
                <a:solidFill>
                  <a:schemeClr val="bg1"/>
                </a:solidFill>
              </a:rPr>
              <a:t>分析</a:t>
            </a:r>
            <a:endParaRPr lang="zh-CN" altLang="en-US" sz="2800" b="1" dirty="0">
              <a:solidFill>
                <a:schemeClr val="bg1"/>
              </a:solidFill>
            </a:endParaRPr>
          </a:p>
        </p:txBody>
      </p:sp>
      <p:sp>
        <p:nvSpPr>
          <p:cNvPr id="10" name="矩形 9"/>
          <p:cNvSpPr/>
          <p:nvPr/>
        </p:nvSpPr>
        <p:spPr>
          <a:xfrm>
            <a:off x="1657350" y="1649979"/>
            <a:ext cx="9958388" cy="960776"/>
          </a:xfrm>
          <a:prstGeom prst="rect">
            <a:avLst/>
          </a:prstGeom>
          <a:solidFill>
            <a:srgbClr val="1F487C"/>
          </a:solidFill>
        </p:spPr>
        <p:txBody>
          <a:bodyPr wrap="square">
            <a:spAutoFit/>
          </a:bodyPr>
          <a:lstStyle/>
          <a:p>
            <a:pPr lvl="0">
              <a:lnSpc>
                <a:spcPct val="150000"/>
              </a:lnSpc>
            </a:pPr>
            <a:r>
              <a:rPr lang="en-US" altLang="zh-CN" sz="2000" b="1" dirty="0" smtClean="0">
                <a:solidFill>
                  <a:schemeClr val="bg1"/>
                </a:solidFill>
              </a:rPr>
              <a:t>1. </a:t>
            </a:r>
            <a:r>
              <a:rPr lang="zh-CN" altLang="en-US" sz="2000" b="1" dirty="0" smtClean="0">
                <a:solidFill>
                  <a:schemeClr val="bg1"/>
                </a:solidFill>
              </a:rPr>
              <a:t>何不纯牛奶运用哪些推广手段如何进行网络营销？</a:t>
            </a:r>
            <a:endParaRPr lang="zh-CN" altLang="en-US" sz="2000" b="1" dirty="0" smtClean="0">
              <a:solidFill>
                <a:schemeClr val="bg1"/>
              </a:solidFill>
            </a:endParaRPr>
          </a:p>
          <a:p>
            <a:pPr lvl="0">
              <a:lnSpc>
                <a:spcPct val="150000"/>
              </a:lnSpc>
            </a:pPr>
            <a:r>
              <a:rPr lang="en-US" altLang="zh-CN" sz="2000" b="1" dirty="0" smtClean="0">
                <a:solidFill>
                  <a:schemeClr val="bg1"/>
                </a:solidFill>
              </a:rPr>
              <a:t>2. </a:t>
            </a:r>
            <a:r>
              <a:rPr lang="zh-CN" altLang="en-US" sz="2000" b="1" dirty="0" smtClean="0">
                <a:solidFill>
                  <a:schemeClr val="bg1"/>
                </a:solidFill>
              </a:rPr>
              <a:t>对于传统的乳制品行业，何不纯牛奶改变哪些营销模式？</a:t>
            </a:r>
            <a:endParaRPr lang="zh-CN" altLang="en-US" sz="2000" b="1" dirty="0">
              <a:solidFill>
                <a:schemeClr val="bg1"/>
              </a:solidFill>
            </a:endParaRPr>
          </a:p>
        </p:txBody>
      </p:sp>
      <p:sp>
        <p:nvSpPr>
          <p:cNvPr id="11" name="矩形 10"/>
          <p:cNvSpPr/>
          <p:nvPr/>
        </p:nvSpPr>
        <p:spPr>
          <a:xfrm>
            <a:off x="3055134" y="592930"/>
            <a:ext cx="9136865" cy="523220"/>
          </a:xfrm>
          <a:prstGeom prst="rect">
            <a:avLst/>
          </a:prstGeom>
        </p:spPr>
        <p:txBody>
          <a:bodyPr wrap="square">
            <a:spAutoFit/>
          </a:bodyPr>
          <a:lstStyle/>
          <a:p>
            <a:r>
              <a:rPr lang="zh-CN" altLang="en-US" sz="2800" b="1" dirty="0" smtClean="0">
                <a:solidFill>
                  <a:schemeClr val="bg1"/>
                </a:solidFill>
              </a:rPr>
              <a:t>新希望“何不”纯牛奶的微营销</a:t>
            </a:r>
            <a:endParaRPr lang="zh-CN" altLang="en-US" sz="2800" dirty="0">
              <a:solidFill>
                <a:schemeClr val="bg1"/>
              </a:solidFill>
            </a:endParaRPr>
          </a:p>
        </p:txBody>
      </p:sp>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10444164"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案例分析</a:t>
            </a:r>
            <a:r>
              <a:rPr lang="en-US" altLang="zh-CN" sz="2400" b="1" dirty="0" smtClean="0">
                <a:solidFill>
                  <a:schemeClr val="bg1"/>
                </a:solidFill>
              </a:rPr>
              <a:t>】</a:t>
            </a:r>
            <a:endParaRPr lang="zh-CN" altLang="en-US" sz="2400" b="1" dirty="0">
              <a:solidFill>
                <a:schemeClr val="bg1"/>
              </a:solidFill>
            </a:endParaRPr>
          </a:p>
        </p:txBody>
      </p:sp>
      <p:sp>
        <p:nvSpPr>
          <p:cNvPr id="27" name="矩形 26"/>
          <p:cNvSpPr/>
          <p:nvPr/>
        </p:nvSpPr>
        <p:spPr>
          <a:xfrm>
            <a:off x="3055135" y="592930"/>
            <a:ext cx="7359532" cy="523220"/>
          </a:xfrm>
          <a:prstGeom prst="rect">
            <a:avLst/>
          </a:prstGeom>
        </p:spPr>
        <p:txBody>
          <a:bodyPr wrap="square">
            <a:spAutoFit/>
          </a:bodyPr>
          <a:lstStyle/>
          <a:p>
            <a:r>
              <a:rPr lang="zh-CN" altLang="en-US" sz="2800" b="1" dirty="0" smtClean="0">
                <a:solidFill>
                  <a:schemeClr val="bg1"/>
                </a:solidFill>
              </a:rPr>
              <a:t>淘宝旅游改叫去啊 广告语引发旅游海报大战</a:t>
            </a:r>
            <a:endParaRPr lang="zh-CN" altLang="en-US" sz="2800" dirty="0">
              <a:solidFill>
                <a:schemeClr val="bg1"/>
              </a:solidFill>
            </a:endParaRPr>
          </a:p>
        </p:txBody>
      </p:sp>
      <p:sp>
        <p:nvSpPr>
          <p:cNvPr id="28" name="矩形 27"/>
          <p:cNvSpPr/>
          <p:nvPr/>
        </p:nvSpPr>
        <p:spPr>
          <a:xfrm>
            <a:off x="2030880" y="490978"/>
            <a:ext cx="967104" cy="66290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dirty="0" smtClean="0">
                <a:solidFill>
                  <a:schemeClr val="bg1"/>
                </a:solidFill>
              </a:rPr>
              <a:t>02</a:t>
            </a:r>
            <a:endParaRPr lang="zh-CN" altLang="en-US" sz="2800" b="1" dirty="0">
              <a:solidFill>
                <a:schemeClr val="bg1"/>
              </a:solidFill>
            </a:endParaRPr>
          </a:p>
        </p:txBody>
      </p:sp>
      <p:sp>
        <p:nvSpPr>
          <p:cNvPr id="64513" name="Rectangle 1"/>
          <p:cNvSpPr>
            <a:spLocks noChangeArrowheads="1"/>
          </p:cNvSpPr>
          <p:nvPr/>
        </p:nvSpPr>
        <p:spPr bwMode="auto">
          <a:xfrm>
            <a:off x="7572375" y="1643061"/>
            <a:ext cx="4386262" cy="5016758"/>
          </a:xfrm>
          <a:prstGeom prst="rect">
            <a:avLst/>
          </a:prstGeom>
          <a:solidFill>
            <a:schemeClr val="bg1"/>
          </a:solidFill>
          <a:ln w="9525">
            <a:noFill/>
            <a:miter lim="800000"/>
          </a:ln>
          <a:effectLst/>
        </p:spPr>
        <p:txBody>
          <a:bodyPr vert="horz" wrap="square" lIns="91440" tIns="45720" rIns="91440" bIns="45720" numCol="1" anchor="ctr" anchorCtr="0" compatLnSpc="1">
            <a:spAutoFit/>
          </a:bodyPr>
          <a:lstStyle/>
          <a:p>
            <a:r>
              <a:rPr lang="en-US" sz="2000" dirty="0" smtClean="0"/>
              <a:t>   </a:t>
            </a:r>
            <a:r>
              <a:rPr lang="zh-CN" altLang="en-US" sz="2000" dirty="0" smtClean="0"/>
              <a:t>　</a:t>
            </a:r>
            <a:r>
              <a:rPr lang="en-US" sz="2000" dirty="0" smtClean="0"/>
              <a:t> 2014</a:t>
            </a:r>
            <a:r>
              <a:rPr lang="zh-CN" altLang="en-US" sz="2000" dirty="0" smtClean="0"/>
              <a:t>年</a:t>
            </a:r>
            <a:r>
              <a:rPr lang="en-US" sz="2000" dirty="0" smtClean="0"/>
              <a:t>10</a:t>
            </a:r>
            <a:r>
              <a:rPr lang="zh-CN" altLang="en-US" sz="2000" dirty="0" smtClean="0"/>
              <a:t>月，阿里巴巴集团宣布，将旗下航旅事业部升级为航旅事业群，“淘宝旅行”升级为全新独立品牌“去啊”。阿里巴巴也为“去啊”制作了一张宣传海报，而正是这张宣传海报，引发了一场旅游网站之间的“海报大战”。</a:t>
            </a:r>
            <a:endParaRPr lang="en-US" altLang="zh-CN" sz="2000" dirty="0" smtClean="0"/>
          </a:p>
          <a:p>
            <a:endParaRPr lang="en-US" altLang="zh-CN" sz="2000" dirty="0" smtClean="0"/>
          </a:p>
          <a:p>
            <a:r>
              <a:rPr lang="en-US" altLang="zh-CN" sz="2000" dirty="0" smtClean="0"/>
              <a:t>     </a:t>
            </a:r>
            <a:r>
              <a:rPr lang="zh-CN" altLang="en-US" sz="2000" dirty="0" smtClean="0"/>
              <a:t>去哪儿，是中国领先的旅游搜索平台，为消费者提供机票、酒店、度假产品的实时搜索等服务。就在阿里“去啊”发布短短几个小时之后，“去哪儿”也不甘示弱了：去是想去啊，但是去哪儿呢！不知道“去哪儿”到底要去哪儿呢？</a:t>
            </a:r>
            <a:endParaRPr lang="zh-CN" altLang="en-US" sz="2000" dirty="0" smtClean="0"/>
          </a:p>
          <a:p>
            <a:endParaRPr lang="zh-CN" altLang="en-US" sz="2000" dirty="0"/>
          </a:p>
        </p:txBody>
      </p:sp>
      <p:pic>
        <p:nvPicPr>
          <p:cNvPr id="3074" name="图片 119" descr="IMG_256"/>
          <p:cNvPicPr>
            <a:picLocks noChangeAspect="1" noChangeArrowheads="1"/>
          </p:cNvPicPr>
          <p:nvPr/>
        </p:nvPicPr>
        <p:blipFill>
          <a:blip r:embed="rId1"/>
          <a:srcRect/>
          <a:stretch>
            <a:fillRect/>
          </a:stretch>
        </p:blipFill>
        <p:spPr bwMode="auto">
          <a:xfrm>
            <a:off x="214314" y="1471612"/>
            <a:ext cx="4814886" cy="2800351"/>
          </a:xfrm>
          <a:prstGeom prst="rect">
            <a:avLst/>
          </a:prstGeom>
          <a:noFill/>
          <a:ln w="9525">
            <a:noFill/>
            <a:miter lim="800000"/>
            <a:headEnd/>
            <a:tailEnd/>
          </a:ln>
        </p:spPr>
      </p:pic>
      <p:pic>
        <p:nvPicPr>
          <p:cNvPr id="3075" name="图片 120" descr="IMG_257"/>
          <p:cNvPicPr>
            <a:picLocks noChangeAspect="1" noChangeArrowheads="1"/>
          </p:cNvPicPr>
          <p:nvPr/>
        </p:nvPicPr>
        <p:blipFill>
          <a:blip r:embed="rId2"/>
          <a:srcRect/>
          <a:stretch>
            <a:fillRect/>
          </a:stretch>
        </p:blipFill>
        <p:spPr bwMode="auto">
          <a:xfrm>
            <a:off x="2243138" y="3711575"/>
            <a:ext cx="4759325" cy="3146425"/>
          </a:xfrm>
          <a:prstGeom prst="rect">
            <a:avLst/>
          </a:prstGeom>
          <a:noFill/>
          <a:ln w="9525">
            <a:noFill/>
            <a:miter lim="800000"/>
            <a:headEnd/>
            <a:tailEnd/>
          </a:ln>
        </p:spPr>
      </p:pic>
      <p:sp>
        <p:nvSpPr>
          <p:cNvPr id="12" name="矩形 11"/>
          <p:cNvSpPr/>
          <p:nvPr/>
        </p:nvSpPr>
        <p:spPr>
          <a:xfrm>
            <a:off x="194496" y="1459468"/>
            <a:ext cx="2916183" cy="369332"/>
          </a:xfrm>
          <a:prstGeom prst="rect">
            <a:avLst/>
          </a:prstGeom>
        </p:spPr>
        <p:txBody>
          <a:bodyPr wrap="none">
            <a:spAutoFit/>
          </a:bodyPr>
          <a:lstStyle/>
          <a:p>
            <a:r>
              <a:rPr lang="zh-CN" altLang="en-US" dirty="0" smtClean="0"/>
              <a:t> 图</a:t>
            </a:r>
            <a:r>
              <a:rPr lang="en-US" dirty="0" smtClean="0"/>
              <a:t>7-23  </a:t>
            </a:r>
            <a:r>
              <a:rPr lang="zh-CN" altLang="en-US" dirty="0" smtClean="0"/>
              <a:t>“去啊”宣传海报</a:t>
            </a:r>
            <a:endParaRPr lang="zh-CN" altLang="en-US" dirty="0"/>
          </a:p>
        </p:txBody>
      </p:sp>
      <p:sp>
        <p:nvSpPr>
          <p:cNvPr id="13" name="矩形 12"/>
          <p:cNvSpPr/>
          <p:nvPr/>
        </p:nvSpPr>
        <p:spPr>
          <a:xfrm>
            <a:off x="3909246" y="6488668"/>
            <a:ext cx="3082895" cy="369332"/>
          </a:xfrm>
          <a:prstGeom prst="rect">
            <a:avLst/>
          </a:prstGeom>
        </p:spPr>
        <p:txBody>
          <a:bodyPr wrap="none">
            <a:spAutoFit/>
          </a:bodyPr>
          <a:lstStyle/>
          <a:p>
            <a:r>
              <a:rPr lang="zh-CN" altLang="en-US" dirty="0" smtClean="0"/>
              <a:t> 图</a:t>
            </a:r>
            <a:r>
              <a:rPr lang="en-US" dirty="0" smtClean="0"/>
              <a:t>7-24 </a:t>
            </a:r>
            <a:r>
              <a:rPr lang="zh-CN" altLang="en-US" dirty="0" smtClean="0"/>
              <a:t>“去哪儿”宣传海报</a:t>
            </a:r>
            <a:endParaRPr lang="zh-CN" altLang="en-US" dirty="0"/>
          </a:p>
        </p:txBody>
      </p:sp>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10444164"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案例分析</a:t>
            </a:r>
            <a:r>
              <a:rPr lang="en-US" altLang="zh-CN" sz="2400" b="1" dirty="0" smtClean="0">
                <a:solidFill>
                  <a:schemeClr val="bg1"/>
                </a:solidFill>
              </a:rPr>
              <a:t>】</a:t>
            </a:r>
            <a:endParaRPr lang="zh-CN" altLang="en-US" sz="2400" b="1" dirty="0">
              <a:solidFill>
                <a:schemeClr val="bg1"/>
              </a:solidFill>
            </a:endParaRPr>
          </a:p>
        </p:txBody>
      </p:sp>
      <p:sp>
        <p:nvSpPr>
          <p:cNvPr id="27" name="矩形 26"/>
          <p:cNvSpPr/>
          <p:nvPr/>
        </p:nvSpPr>
        <p:spPr>
          <a:xfrm>
            <a:off x="3055135" y="592930"/>
            <a:ext cx="7359532" cy="523220"/>
          </a:xfrm>
          <a:prstGeom prst="rect">
            <a:avLst/>
          </a:prstGeom>
        </p:spPr>
        <p:txBody>
          <a:bodyPr wrap="square">
            <a:spAutoFit/>
          </a:bodyPr>
          <a:lstStyle/>
          <a:p>
            <a:r>
              <a:rPr lang="zh-CN" altLang="en-US" sz="2800" b="1" dirty="0" smtClean="0">
                <a:solidFill>
                  <a:schemeClr val="bg1"/>
                </a:solidFill>
              </a:rPr>
              <a:t>淘宝旅游改叫去啊 广告语引发旅游海报大战</a:t>
            </a:r>
            <a:endParaRPr lang="zh-CN" altLang="en-US" sz="2800" dirty="0">
              <a:solidFill>
                <a:schemeClr val="bg1"/>
              </a:solidFill>
            </a:endParaRPr>
          </a:p>
        </p:txBody>
      </p:sp>
      <p:sp>
        <p:nvSpPr>
          <p:cNvPr id="28" name="矩形 27"/>
          <p:cNvSpPr/>
          <p:nvPr/>
        </p:nvSpPr>
        <p:spPr>
          <a:xfrm>
            <a:off x="2030880" y="490978"/>
            <a:ext cx="967104" cy="66290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dirty="0" smtClean="0">
                <a:solidFill>
                  <a:schemeClr val="bg1"/>
                </a:solidFill>
              </a:rPr>
              <a:t>02</a:t>
            </a:r>
            <a:endParaRPr lang="zh-CN" altLang="en-US" sz="2800" b="1" dirty="0">
              <a:solidFill>
                <a:schemeClr val="bg1"/>
              </a:solidFill>
            </a:endParaRPr>
          </a:p>
        </p:txBody>
      </p:sp>
      <p:sp>
        <p:nvSpPr>
          <p:cNvPr id="64513" name="Rectangle 1"/>
          <p:cNvSpPr>
            <a:spLocks noChangeArrowheads="1"/>
          </p:cNvSpPr>
          <p:nvPr/>
        </p:nvSpPr>
        <p:spPr bwMode="auto">
          <a:xfrm>
            <a:off x="257175" y="4700587"/>
            <a:ext cx="10444162" cy="1938992"/>
          </a:xfrm>
          <a:prstGeom prst="rect">
            <a:avLst/>
          </a:prstGeom>
          <a:solidFill>
            <a:schemeClr val="bg1"/>
          </a:solidFill>
          <a:ln w="9525">
            <a:noFill/>
            <a:miter lim="800000"/>
          </a:ln>
          <a:effectLst/>
        </p:spPr>
        <p:txBody>
          <a:bodyPr vert="horz" wrap="square" lIns="91440" tIns="45720" rIns="91440" bIns="45720" numCol="1" anchor="ctr" anchorCtr="0" compatLnSpc="1">
            <a:spAutoFit/>
          </a:bodyPr>
          <a:lstStyle/>
          <a:p>
            <a:r>
              <a:rPr lang="en-US" sz="2000" dirty="0" smtClean="0"/>
              <a:t>   </a:t>
            </a:r>
            <a:r>
              <a:rPr lang="zh-CN" altLang="en-US" sz="2000" dirty="0" smtClean="0"/>
              <a:t>　携程更是有趣，声称：你呀的你已经和我一起了！还想怎么滴吧！这暗示我们不能找“小三”了吗？海报上更是出现了“去啊”、“去哪儿”，携程这是给他们免费打广告吗？</a:t>
            </a:r>
            <a:endParaRPr lang="en-US" altLang="zh-CN" sz="2000" dirty="0" smtClean="0"/>
          </a:p>
          <a:p>
            <a:r>
              <a:rPr lang="zh-CN" altLang="en-US" sz="2000" dirty="0" smtClean="0"/>
              <a:t>      </a:t>
            </a:r>
            <a:endParaRPr lang="en-US" altLang="zh-CN" sz="2000" dirty="0" smtClean="0"/>
          </a:p>
          <a:p>
            <a:r>
              <a:rPr lang="zh-CN" altLang="en-US" sz="2000" dirty="0" smtClean="0"/>
              <a:t>       春秋旅游，你看人家的言辞“品质游你还得找春秋”，背景过硬，底气足吧，它可是春秋航空的母公司，是国际会议协会（</a:t>
            </a:r>
            <a:r>
              <a:rPr lang="en-US" sz="2000" dirty="0" smtClean="0"/>
              <a:t>ICCA</a:t>
            </a:r>
            <a:r>
              <a:rPr lang="zh-CN" altLang="en-US" sz="2000" dirty="0" smtClean="0"/>
              <a:t>）在中国旅行社中最早的会员，是中国第一家全资创办航空公司的旅行社。</a:t>
            </a:r>
            <a:endParaRPr lang="zh-CN" altLang="en-US" sz="2000" dirty="0"/>
          </a:p>
        </p:txBody>
      </p:sp>
      <p:pic>
        <p:nvPicPr>
          <p:cNvPr id="4098" name="图片 121" descr="IMG_258"/>
          <p:cNvPicPr>
            <a:picLocks noChangeAspect="1" noChangeArrowheads="1"/>
          </p:cNvPicPr>
          <p:nvPr/>
        </p:nvPicPr>
        <p:blipFill>
          <a:blip r:embed="rId1"/>
          <a:srcRect/>
          <a:stretch>
            <a:fillRect/>
          </a:stretch>
        </p:blipFill>
        <p:spPr bwMode="auto">
          <a:xfrm>
            <a:off x="285749" y="1357312"/>
            <a:ext cx="4759325" cy="3100388"/>
          </a:xfrm>
          <a:prstGeom prst="rect">
            <a:avLst/>
          </a:prstGeom>
          <a:noFill/>
          <a:ln w="9525">
            <a:noFill/>
            <a:miter lim="800000"/>
            <a:headEnd/>
            <a:tailEnd/>
          </a:ln>
        </p:spPr>
      </p:pic>
      <p:sp>
        <p:nvSpPr>
          <p:cNvPr id="14" name="矩形 13"/>
          <p:cNvSpPr/>
          <p:nvPr/>
        </p:nvSpPr>
        <p:spPr>
          <a:xfrm>
            <a:off x="280222" y="1402318"/>
            <a:ext cx="2852063" cy="369332"/>
          </a:xfrm>
          <a:prstGeom prst="rect">
            <a:avLst/>
          </a:prstGeom>
        </p:spPr>
        <p:txBody>
          <a:bodyPr wrap="none">
            <a:spAutoFit/>
          </a:bodyPr>
          <a:lstStyle/>
          <a:p>
            <a:r>
              <a:rPr lang="zh-CN" altLang="en-US" dirty="0" smtClean="0"/>
              <a:t>图</a:t>
            </a:r>
            <a:r>
              <a:rPr lang="en-US" dirty="0" smtClean="0"/>
              <a:t>7-25  </a:t>
            </a:r>
            <a:r>
              <a:rPr lang="zh-CN" altLang="en-US" dirty="0" smtClean="0"/>
              <a:t>“携程”宣传海报</a:t>
            </a:r>
            <a:endParaRPr lang="zh-CN" altLang="en-US" dirty="0"/>
          </a:p>
        </p:txBody>
      </p:sp>
      <p:pic>
        <p:nvPicPr>
          <p:cNvPr id="4099" name="图片 122" descr="IMG_259"/>
          <p:cNvPicPr>
            <a:picLocks noChangeAspect="1" noChangeArrowheads="1"/>
          </p:cNvPicPr>
          <p:nvPr/>
        </p:nvPicPr>
        <p:blipFill>
          <a:blip r:embed="rId2"/>
          <a:srcRect/>
          <a:stretch>
            <a:fillRect/>
          </a:stretch>
        </p:blipFill>
        <p:spPr bwMode="auto">
          <a:xfrm>
            <a:off x="5872162" y="1343025"/>
            <a:ext cx="4759325" cy="3175000"/>
          </a:xfrm>
          <a:prstGeom prst="rect">
            <a:avLst/>
          </a:prstGeom>
          <a:noFill/>
          <a:ln w="9525">
            <a:noFill/>
            <a:miter lim="800000"/>
            <a:headEnd/>
            <a:tailEnd/>
          </a:ln>
        </p:spPr>
      </p:pic>
      <p:sp>
        <p:nvSpPr>
          <p:cNvPr id="16" name="矩形 15"/>
          <p:cNvSpPr/>
          <p:nvPr/>
        </p:nvSpPr>
        <p:spPr>
          <a:xfrm>
            <a:off x="5866634" y="1345169"/>
            <a:ext cx="2852063" cy="369332"/>
          </a:xfrm>
          <a:prstGeom prst="rect">
            <a:avLst/>
          </a:prstGeom>
        </p:spPr>
        <p:txBody>
          <a:bodyPr wrap="none">
            <a:spAutoFit/>
          </a:bodyPr>
          <a:lstStyle/>
          <a:p>
            <a:r>
              <a:rPr lang="zh-CN" altLang="en-US" dirty="0" smtClean="0"/>
              <a:t>图</a:t>
            </a:r>
            <a:r>
              <a:rPr lang="en-US" dirty="0" smtClean="0"/>
              <a:t>7-26  </a:t>
            </a:r>
            <a:r>
              <a:rPr lang="zh-CN" altLang="en-US" dirty="0" smtClean="0"/>
              <a:t>“春秋”宣传海报</a:t>
            </a:r>
            <a:endParaRPr lang="zh-CN" altLang="en-US" dirty="0"/>
          </a:p>
        </p:txBody>
      </p:sp>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 y="463025"/>
            <a:ext cx="10444164"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5147" y="311400"/>
            <a:ext cx="1735583" cy="461665"/>
          </a:xfrm>
          <a:prstGeom prst="rect">
            <a:avLst/>
          </a:prstGeom>
          <a:noFill/>
        </p:spPr>
        <p:txBody>
          <a:bodyPr wrap="square" rtlCol="0">
            <a:spAutoFit/>
          </a:bodyPr>
          <a:lstStyle/>
          <a:p>
            <a:pPr algn="ctr"/>
            <a:r>
              <a:rPr lang="en-US" altLang="zh-CN" sz="2400" b="1" dirty="0" smtClean="0">
                <a:solidFill>
                  <a:schemeClr val="bg1"/>
                </a:solidFill>
              </a:rPr>
              <a:t>【</a:t>
            </a:r>
            <a:r>
              <a:rPr lang="zh-CN" altLang="en-US" sz="2400" b="1" dirty="0" smtClean="0">
                <a:solidFill>
                  <a:schemeClr val="bg1"/>
                </a:solidFill>
              </a:rPr>
              <a:t>案例分析</a:t>
            </a:r>
            <a:r>
              <a:rPr lang="en-US" altLang="zh-CN" sz="2400" b="1" dirty="0" smtClean="0">
                <a:solidFill>
                  <a:schemeClr val="bg1"/>
                </a:solidFill>
              </a:rPr>
              <a:t>】</a:t>
            </a:r>
            <a:endParaRPr lang="zh-CN" altLang="en-US" sz="2400" b="1" dirty="0">
              <a:solidFill>
                <a:schemeClr val="bg1"/>
              </a:solidFill>
            </a:endParaRPr>
          </a:p>
        </p:txBody>
      </p:sp>
      <p:sp>
        <p:nvSpPr>
          <p:cNvPr id="27" name="矩形 26"/>
          <p:cNvSpPr/>
          <p:nvPr/>
        </p:nvSpPr>
        <p:spPr>
          <a:xfrm>
            <a:off x="3055135" y="592930"/>
            <a:ext cx="7359532" cy="523220"/>
          </a:xfrm>
          <a:prstGeom prst="rect">
            <a:avLst/>
          </a:prstGeom>
        </p:spPr>
        <p:txBody>
          <a:bodyPr wrap="square">
            <a:spAutoFit/>
          </a:bodyPr>
          <a:lstStyle/>
          <a:p>
            <a:r>
              <a:rPr lang="zh-CN" altLang="en-US" sz="2800" b="1" dirty="0" smtClean="0">
                <a:solidFill>
                  <a:schemeClr val="bg1"/>
                </a:solidFill>
              </a:rPr>
              <a:t>淘宝旅游改叫去啊 广告语引发旅游海报大战</a:t>
            </a:r>
            <a:endParaRPr lang="zh-CN" altLang="en-US" sz="2800" dirty="0">
              <a:solidFill>
                <a:schemeClr val="bg1"/>
              </a:solidFill>
            </a:endParaRPr>
          </a:p>
        </p:txBody>
      </p:sp>
      <p:sp>
        <p:nvSpPr>
          <p:cNvPr id="28" name="矩形 27"/>
          <p:cNvSpPr/>
          <p:nvPr/>
        </p:nvSpPr>
        <p:spPr>
          <a:xfrm>
            <a:off x="2030880" y="490978"/>
            <a:ext cx="967104" cy="66290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dirty="0" smtClean="0">
                <a:solidFill>
                  <a:schemeClr val="bg1"/>
                </a:solidFill>
              </a:rPr>
              <a:t>02</a:t>
            </a:r>
            <a:endParaRPr lang="zh-CN" altLang="en-US" sz="2800" b="1" dirty="0">
              <a:solidFill>
                <a:schemeClr val="bg1"/>
              </a:solidFill>
            </a:endParaRPr>
          </a:p>
        </p:txBody>
      </p:sp>
      <p:sp>
        <p:nvSpPr>
          <p:cNvPr id="64513" name="Rectangle 1"/>
          <p:cNvSpPr>
            <a:spLocks noChangeArrowheads="1"/>
          </p:cNvSpPr>
          <p:nvPr/>
        </p:nvSpPr>
        <p:spPr bwMode="auto">
          <a:xfrm>
            <a:off x="7291388" y="1357311"/>
            <a:ext cx="4900612" cy="5016758"/>
          </a:xfrm>
          <a:prstGeom prst="rect">
            <a:avLst/>
          </a:prstGeom>
          <a:solidFill>
            <a:schemeClr val="bg1"/>
          </a:solidFill>
          <a:ln w="9525">
            <a:noFill/>
            <a:miter lim="800000"/>
          </a:ln>
          <a:effectLst/>
        </p:spPr>
        <p:txBody>
          <a:bodyPr vert="horz" wrap="square" lIns="91440" tIns="45720" rIns="91440" bIns="45720" numCol="1" anchor="ctr" anchorCtr="0" compatLnSpc="1">
            <a:spAutoFit/>
          </a:bodyPr>
          <a:lstStyle/>
          <a:p>
            <a:r>
              <a:rPr lang="en-US" sz="2000" dirty="0" smtClean="0"/>
              <a:t>   </a:t>
            </a:r>
            <a:r>
              <a:rPr lang="zh-CN" altLang="en-US" sz="2000" dirty="0" smtClean="0"/>
              <a:t>　周末去哪儿玩，是一家基于微信的短途旅游服务网站。与其他旅游在线平台不同的是，它运用</a:t>
            </a:r>
            <a:r>
              <a:rPr lang="en-US" sz="2000" dirty="0" smtClean="0"/>
              <a:t>Online</a:t>
            </a:r>
            <a:r>
              <a:rPr lang="zh-CN" altLang="en-US" sz="2000" dirty="0" smtClean="0"/>
              <a:t>平台负责互联网营销，但只提供短途线路服务。不知道这一业务会不会深受上班族的喜爱，毕竟一年有</a:t>
            </a:r>
            <a:r>
              <a:rPr lang="en-US" sz="2000" dirty="0" smtClean="0"/>
              <a:t>52</a:t>
            </a:r>
            <a:r>
              <a:rPr lang="zh-CN" altLang="en-US" sz="2000" dirty="0" smtClean="0"/>
              <a:t>个周末，周末去哪玩才是日常所需。</a:t>
            </a:r>
            <a:endParaRPr lang="en-US" altLang="zh-CN" sz="2000" dirty="0" smtClean="0"/>
          </a:p>
          <a:p>
            <a:r>
              <a:rPr lang="zh-CN" altLang="en-US" sz="2000" dirty="0" smtClean="0"/>
              <a:t>     爱旅行，国内首家提供限时特价旅游特卖产品的网络电商平台。这次更是迎合了公司的理念</a:t>
            </a:r>
            <a:r>
              <a:rPr lang="en-US" altLang="zh-CN" sz="2000" dirty="0" smtClean="0"/>
              <a:t>—</a:t>
            </a:r>
            <a:r>
              <a:rPr lang="zh-CN" altLang="en-US" sz="2000" dirty="0" smtClean="0"/>
              <a:t>背上行囊，说走就走，可能是希望借此赢得大家的共鸣吧，来一场说走就走的旅行。</a:t>
            </a:r>
            <a:endParaRPr lang="en-US" altLang="zh-CN" sz="2000" dirty="0" smtClean="0"/>
          </a:p>
          <a:p>
            <a:r>
              <a:rPr lang="zh-CN" altLang="en-US" sz="2000" dirty="0" smtClean="0"/>
              <a:t>虽然这场风潮呈现出来的创意、文案和美工水准，整体谈不上特别精彩，但通过这一借力打力的群体营销事件，可以中国在线旅游市场的竞争态势。</a:t>
            </a:r>
            <a:endParaRPr lang="zh-CN" altLang="en-US" sz="2000" dirty="0" smtClean="0"/>
          </a:p>
          <a:p>
            <a:pPr algn="r"/>
            <a:r>
              <a:rPr lang="zh-CN" altLang="en-US" sz="2000" dirty="0" smtClean="0"/>
              <a:t>资料来源：中国经济网</a:t>
            </a:r>
            <a:endParaRPr lang="zh-CN" altLang="en-US" sz="2000" dirty="0"/>
          </a:p>
        </p:txBody>
      </p:sp>
      <p:sp>
        <p:nvSpPr>
          <p:cNvPr id="13" name="矩形 12"/>
          <p:cNvSpPr/>
          <p:nvPr/>
        </p:nvSpPr>
        <p:spPr>
          <a:xfrm>
            <a:off x="565971" y="5402818"/>
            <a:ext cx="3608680" cy="369332"/>
          </a:xfrm>
          <a:prstGeom prst="rect">
            <a:avLst/>
          </a:prstGeom>
        </p:spPr>
        <p:txBody>
          <a:bodyPr wrap="none">
            <a:spAutoFit/>
          </a:bodyPr>
          <a:lstStyle/>
          <a:p>
            <a:r>
              <a:rPr lang="zh-CN" altLang="en-US" dirty="0" smtClean="0"/>
              <a:t>图</a:t>
            </a:r>
            <a:r>
              <a:rPr lang="en-US" dirty="0" smtClean="0"/>
              <a:t>7-27   </a:t>
            </a:r>
            <a:r>
              <a:rPr lang="zh-CN" altLang="en-US" dirty="0" smtClean="0"/>
              <a:t>“周末去哪儿”宣传海报</a:t>
            </a:r>
            <a:endParaRPr lang="zh-CN" altLang="en-US" dirty="0"/>
          </a:p>
        </p:txBody>
      </p:sp>
      <p:pic>
        <p:nvPicPr>
          <p:cNvPr id="5122" name="图片 123" descr="IMG_260"/>
          <p:cNvPicPr>
            <a:picLocks noChangeAspect="1" noChangeArrowheads="1"/>
          </p:cNvPicPr>
          <p:nvPr/>
        </p:nvPicPr>
        <p:blipFill>
          <a:blip r:embed="rId1"/>
          <a:srcRect/>
          <a:stretch>
            <a:fillRect/>
          </a:stretch>
        </p:blipFill>
        <p:spPr bwMode="auto">
          <a:xfrm>
            <a:off x="171450" y="1514476"/>
            <a:ext cx="5986463" cy="3786187"/>
          </a:xfrm>
          <a:prstGeom prst="rect">
            <a:avLst/>
          </a:prstGeom>
          <a:noFill/>
          <a:ln w="9525">
            <a:noFill/>
            <a:miter lim="800000"/>
            <a:headEnd/>
            <a:tailEnd/>
          </a:ln>
        </p:spPr>
      </p:pic>
      <p:pic>
        <p:nvPicPr>
          <p:cNvPr id="5123" name="图片 124" descr="IMG_261"/>
          <p:cNvPicPr>
            <a:picLocks noChangeAspect="1" noChangeArrowheads="1"/>
          </p:cNvPicPr>
          <p:nvPr/>
        </p:nvPicPr>
        <p:blipFill>
          <a:blip r:embed="rId2"/>
          <a:srcRect/>
          <a:stretch>
            <a:fillRect/>
          </a:stretch>
        </p:blipFill>
        <p:spPr bwMode="auto">
          <a:xfrm>
            <a:off x="1557337" y="2686049"/>
            <a:ext cx="5386388" cy="3971925"/>
          </a:xfrm>
          <a:prstGeom prst="rect">
            <a:avLst/>
          </a:prstGeom>
          <a:noFill/>
          <a:ln w="9525">
            <a:noFill/>
            <a:miter lim="800000"/>
            <a:headEnd/>
            <a:tailEnd/>
          </a:ln>
        </p:spPr>
      </p:pic>
      <p:sp>
        <p:nvSpPr>
          <p:cNvPr id="15" name="矩形 14"/>
          <p:cNvSpPr/>
          <p:nvPr/>
        </p:nvSpPr>
        <p:spPr>
          <a:xfrm>
            <a:off x="3722391" y="6173271"/>
            <a:ext cx="3147015" cy="369332"/>
          </a:xfrm>
          <a:prstGeom prst="rect">
            <a:avLst/>
          </a:prstGeom>
        </p:spPr>
        <p:txBody>
          <a:bodyPr wrap="none">
            <a:spAutoFit/>
          </a:bodyPr>
          <a:lstStyle/>
          <a:p>
            <a:r>
              <a:rPr lang="zh-CN" altLang="en-US" dirty="0" smtClean="0"/>
              <a:t>图</a:t>
            </a:r>
            <a:r>
              <a:rPr lang="en-US" dirty="0" smtClean="0"/>
              <a:t>7-28   </a:t>
            </a:r>
            <a:r>
              <a:rPr lang="zh-CN" altLang="en-US" dirty="0" smtClean="0"/>
              <a:t>“爱旅行”宣传海报</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blinds(horizontal)">
                                      <p:cBhvr>
                                        <p:cTn id="7" dur="500"/>
                                        <p:tgtEl>
                                          <p:spTgt spid="512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linds(horizont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5123"/>
                                        </p:tgtEl>
                                        <p:attrNameLst>
                                          <p:attrName>style.visibility</p:attrName>
                                        </p:attrNameLst>
                                      </p:cBhvr>
                                      <p:to>
                                        <p:strVal val="visible"/>
                                      </p:to>
                                    </p:set>
                                    <p:anim calcmode="lin" valueType="num">
                                      <p:cBhvr additive="base">
                                        <p:cTn id="17" dur="500" fill="hold"/>
                                        <p:tgtEl>
                                          <p:spTgt spid="5123"/>
                                        </p:tgtEl>
                                        <p:attrNameLst>
                                          <p:attrName>ppt_x</p:attrName>
                                        </p:attrNameLst>
                                      </p:cBhvr>
                                      <p:tavLst>
                                        <p:tav tm="0">
                                          <p:val>
                                            <p:strVal val="#ppt_x"/>
                                          </p:val>
                                        </p:tav>
                                        <p:tav tm="100000">
                                          <p:val>
                                            <p:strVal val="#ppt_x"/>
                                          </p:val>
                                        </p:tav>
                                      </p:tavLst>
                                    </p:anim>
                                    <p:anim calcmode="lin" valueType="num">
                                      <p:cBhvr additive="base">
                                        <p:cTn id="18" dur="500" fill="hold"/>
                                        <p:tgtEl>
                                          <p:spTgt spid="5123"/>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anim calcmode="lin" valueType="num">
                                      <p:cBhvr additive="base">
                                        <p:cTn id="23" dur="500" fill="hold"/>
                                        <p:tgtEl>
                                          <p:spTgt spid="15"/>
                                        </p:tgtEl>
                                        <p:attrNameLst>
                                          <p:attrName>ppt_x</p:attrName>
                                        </p:attrNameLst>
                                      </p:cBhvr>
                                      <p:tavLst>
                                        <p:tav tm="0">
                                          <p:val>
                                            <p:strVal val="#ppt_x"/>
                                          </p:val>
                                        </p:tav>
                                        <p:tav tm="100000">
                                          <p:val>
                                            <p:strVal val="#ppt_x"/>
                                          </p:val>
                                        </p:tav>
                                      </p:tavLst>
                                    </p:anim>
                                    <p:anim calcmode="lin" valueType="num">
                                      <p:cBhvr additive="base">
                                        <p:cTn id="2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Lst>
  </p:timing>
</p:sld>
</file>

<file path=ppt/theme/theme1.xml><?xml version="1.0" encoding="utf-8"?>
<a:theme xmlns:a="http://schemas.openxmlformats.org/drawingml/2006/main" name="Office 主题">
  <a:themeElements>
    <a:clrScheme name="自定义 5">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FFFFFF"/>
      </a:hlink>
      <a:folHlink>
        <a:srgbClr val="954F72"/>
      </a:folHlink>
    </a:clrScheme>
    <a:fontScheme name="自定义 4">
      <a:majorFont>
        <a:latin typeface="MS PGothic"/>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19721</Words>
  <Application>WPS 演示</Application>
  <PresentationFormat>自定义</PresentationFormat>
  <Paragraphs>1193</Paragraphs>
  <Slides>100</Slides>
  <Notes>0</Notes>
  <HiddenSlides>0</HiddenSlides>
  <MMClips>0</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100</vt:i4>
      </vt:variant>
    </vt:vector>
  </HeadingPairs>
  <TitlesOfParts>
    <vt:vector size="114" baseType="lpstr">
      <vt:lpstr>Arial</vt:lpstr>
      <vt:lpstr>宋体</vt:lpstr>
      <vt:lpstr>Wingdings</vt:lpstr>
      <vt:lpstr>Helvetica</vt:lpstr>
      <vt:lpstr>微软雅黑</vt:lpstr>
      <vt:lpstr>Arial Unicode MS</vt:lpstr>
      <vt:lpstr>MS PGothic</vt:lpstr>
      <vt:lpstr>Calibri</vt:lpstr>
      <vt:lpstr>Times New Roman</vt:lpstr>
      <vt:lpstr>Times New Roman</vt:lpstr>
      <vt:lpstr>楷体_GB2312</vt:lpstr>
      <vt:lpstr>新宋体</vt:lpstr>
      <vt:lpstr>楷体</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hp</dc:creator>
  <cp:lastModifiedBy>黄璐</cp:lastModifiedBy>
  <cp:revision>204</cp:revision>
  <dcterms:created xsi:type="dcterms:W3CDTF">2015-01-10T17:33:00Z</dcterms:created>
  <dcterms:modified xsi:type="dcterms:W3CDTF">2020-06-03T01:45:32Z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2052-11.1.0.9740</vt:lpwstr>
  </property>
</Properties>
</file>