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355" r:id="rId2"/>
    <p:sldId id="331" r:id="rId3"/>
    <p:sldId id="258" r:id="rId4"/>
    <p:sldId id="343" r:id="rId5"/>
    <p:sldId id="260" r:id="rId6"/>
    <p:sldId id="344" r:id="rId7"/>
    <p:sldId id="340" r:id="rId8"/>
    <p:sldId id="345" r:id="rId9"/>
    <p:sldId id="266" r:id="rId10"/>
    <p:sldId id="346" r:id="rId11"/>
    <p:sldId id="341" r:id="rId12"/>
    <p:sldId id="347" r:id="rId13"/>
    <p:sldId id="348" r:id="rId14"/>
    <p:sldId id="267" r:id="rId15"/>
    <p:sldId id="350" r:id="rId16"/>
    <p:sldId id="351" r:id="rId17"/>
    <p:sldId id="349" r:id="rId18"/>
    <p:sldId id="338" r:id="rId19"/>
    <p:sldId id="291" r:id="rId20"/>
    <p:sldId id="352" r:id="rId21"/>
    <p:sldId id="323" r:id="rId22"/>
    <p:sldId id="353" r:id="rId23"/>
    <p:sldId id="342" r:id="rId24"/>
    <p:sldId id="354" r:id="rId25"/>
    <p:sldId id="339" r:id="rId26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  <a:srgbClr val="66FFFF"/>
    <a:srgbClr val="000066"/>
    <a:srgbClr val="99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89" autoAdjust="0"/>
  </p:normalViewPr>
  <p:slideViewPr>
    <p:cSldViewPr>
      <p:cViewPr varScale="1">
        <p:scale>
          <a:sx n="70" d="100"/>
          <a:sy n="70" d="100"/>
        </p:scale>
        <p:origin x="13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6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6691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DC3EB-A37E-490E-8881-B0E0BBCCCB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1590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A1B59-A231-4248-81B9-599A681AF8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204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7" cy="54895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53163" cy="54895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E7540-DBE5-4BD4-A0F2-8F5227C773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795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78B50-8A77-441C-A463-525E4753FA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070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040E6-D7CE-4377-A08F-53E81B2A9A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6848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194175" cy="4194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103E0-B57A-42E6-9002-91416A8E7C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559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03257-3924-45BB-B7F3-ADBA3D07C8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7375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3F652-9916-4B60-B3C2-D38FC51DE0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873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64D13-1971-4D7B-B87B-E9C2D2FF5D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95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69530-2D9E-4D1E-A43C-B1B36B9E05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490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11FB1-6DC8-4D54-BF2D-217A569C24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791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09600"/>
            <a:ext cx="8540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905000"/>
            <a:ext cx="854075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053EC63-D6DA-453E-879D-CDC435201A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../&#21160;&#29289;&#20256;&#26579;&#30149;&#23398;.ppt#-1,2,PowerPoint &#28436;&#31034;&#25991;&#31295;" TargetMode="External"/><Relationship Id="rId13" Type="http://schemas.openxmlformats.org/officeDocument/2006/relationships/image" Target="../media/image7.png"/><Relationship Id="rId3" Type="http://schemas.microsoft.com/office/2007/relationships/media" Target="file:///D:\&#25945;&#23398;&#36164;&#26009;\&#25945;&#23398;&#36164;&#26009;&#65288;&#29616;&#34892;&#65289;\&#29482;&#30149;&#38450;&#27835;\&#21442;&#32771;&#36164;&#26009;\&#21475;&#36420;&#30123;\&#21475;&#36420;&#30123;&#35270;&#39057;\&#21475;&#36420;&#30123;1.MP4" TargetMode="External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video" Target="file:///D:\&#25945;&#23398;&#36164;&#26009;\&#25945;&#23398;&#36164;&#26009;&#65288;&#29616;&#34892;&#65289;\&#29482;&#30149;&#38450;&#27835;\&#21442;&#32771;&#36164;&#26009;\&#21475;&#36420;&#30123;\&#21475;&#36420;&#30123;&#35270;&#39057;\&#21475;&#36420;&#30123;2.MP4" TargetMode="External"/><Relationship Id="rId16" Type="http://schemas.openxmlformats.org/officeDocument/2006/relationships/image" Target="../media/image17.png"/><Relationship Id="rId1" Type="http://schemas.microsoft.com/office/2007/relationships/media" Target="file:///D:\&#25945;&#23398;&#36164;&#26009;\&#25945;&#23398;&#36164;&#26009;&#65288;&#29616;&#34892;&#65289;\&#29482;&#30149;&#38450;&#27835;\&#21442;&#32771;&#36164;&#26009;\&#21475;&#36420;&#30123;\&#21475;&#36420;&#30123;&#35270;&#39057;\&#21475;&#36420;&#30123;2.MP4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6.png"/><Relationship Id="rId10" Type="http://schemas.openxmlformats.org/officeDocument/2006/relationships/hyperlink" Target="../2010&#32423;&#31165;&#30149;&#38450;&#27835;/&#31165;&#30149;&#30446;&#24405;.ppt" TargetMode="External"/><Relationship Id="rId4" Type="http://schemas.openxmlformats.org/officeDocument/2006/relationships/video" Target="file:///D:\&#25945;&#23398;&#36164;&#26009;\&#25945;&#23398;&#36164;&#26009;&#65288;&#29616;&#34892;&#65289;\&#29482;&#30149;&#38450;&#27835;\&#21442;&#32771;&#36164;&#26009;\&#21475;&#36420;&#30123;\&#21475;&#36420;&#30123;&#35270;&#39057;\&#21475;&#36420;&#30123;1.MP4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0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9.jpeg"/><Relationship Id="rId2" Type="http://schemas.openxmlformats.org/officeDocument/2006/relationships/audio" Target="../media/audio1.wav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4.png"/><Relationship Id="rId15" Type="http://schemas.openxmlformats.org/officeDocument/2006/relationships/image" Target="../media/image22.jpe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5" Type="http://schemas.openxmlformats.org/officeDocument/2006/relationships/image" Target="../media/image26.jpe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hyperlink" Target="&#39033;&#30446;&#20108;%20&#20840;&#36523;&#24615;&#30142;&#30149;.ppt" TargetMode="External"/><Relationship Id="rId18" Type="http://schemas.openxmlformats.org/officeDocument/2006/relationships/image" Target="../media/image9.jpeg"/><Relationship Id="rId3" Type="http://schemas.openxmlformats.org/officeDocument/2006/relationships/slide" Target="slide5.xml"/><Relationship Id="rId7" Type="http://schemas.openxmlformats.org/officeDocument/2006/relationships/slide" Target="slide19.xml"/><Relationship Id="rId12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slide" Target="slide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hyperlink" Target="../&#29482;&#30149;&#38450;&#27835;.ppt" TargetMode="External"/><Relationship Id="rId5" Type="http://schemas.openxmlformats.org/officeDocument/2006/relationships/slide" Target="slide14.xml"/><Relationship Id="rId1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openxmlformats.org/officeDocument/2006/relationships/slide" Target="slide9.xml"/><Relationship Id="rId9" Type="http://schemas.openxmlformats.org/officeDocument/2006/relationships/audio" Target="../media/audio1.wav"/><Relationship Id="rId1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7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zh-CN" b="1" dirty="0"/>
              <a:t>任务</a:t>
            </a:r>
            <a:r>
              <a:rPr lang="en-US" altLang="zh-CN" b="1" dirty="0"/>
              <a:t>3 </a:t>
            </a:r>
            <a:r>
              <a:rPr lang="zh-CN" altLang="zh-CN" b="1" dirty="0"/>
              <a:t>口蹄疫</a:t>
            </a:r>
            <a:r>
              <a:rPr lang="zh-CN" altLang="zh-CN" b="1"/>
              <a:t>防</a:t>
            </a:r>
            <a:r>
              <a:rPr lang="zh-CN" altLang="zh-CN" b="1" smtClean="0"/>
              <a:t>控</a:t>
            </a:r>
            <a:endParaRPr lang="zh-CN" altLang="en-US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312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87463" y="511175"/>
            <a:ext cx="7315200" cy="58674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传染源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患病动物：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特别是患病初期，排毒量多，毒力强。舌面水疱皮含毒最多，其次是粪、乳、尿、呼出气体和精液。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康复带毒动物：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患病痊愈后的动物可带毒一定时间，牛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6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个月，甚者一年，猪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周，羊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个月。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其他带毒者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（鸟类、蚊、蝇、燕子、大雁等）。</a:t>
            </a:r>
          </a:p>
        </p:txBody>
      </p:sp>
      <p:pic>
        <p:nvPicPr>
          <p:cNvPr id="11267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3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600200" y="620713"/>
            <a:ext cx="6781800" cy="5475287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传播途径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感染途径：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呼吸道和消化道、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伤口甚至完整的皮肤、粘膜、精液感染。</a:t>
            </a:r>
            <a:endParaRPr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传播方式：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直接或间接接触传播。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跳跃式传播：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空气可传播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50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100Km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以外；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车辆运输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</a:p>
        </p:txBody>
      </p:sp>
      <p:pic>
        <p:nvPicPr>
          <p:cNvPr id="12291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672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52538" y="566738"/>
            <a:ext cx="7448550" cy="5845175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6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流行特征</a:t>
            </a:r>
          </a:p>
          <a:p>
            <a:pPr lvl="1" eaLnBrk="1" hangingPunct="1">
              <a:lnSpc>
                <a:spcPts val="3200"/>
              </a:lnSpc>
              <a:spcBef>
                <a:spcPts val="60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传染快、流行广，常呈流行或大流行，并有一定周期性；具有快速传播和远距离传播的特点；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呈跳跃式（毒力强大风）、扩散式流行。</a:t>
            </a:r>
            <a:endParaRPr kumimoji="1"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lvl="1" eaLnBrk="1" hangingPunct="1">
              <a:lnSpc>
                <a:spcPts val="3200"/>
              </a:lnSpc>
              <a:spcBef>
                <a:spcPts val="60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发病率高，同一时间内往往牛、羊、猪一起发病。</a:t>
            </a:r>
          </a:p>
          <a:p>
            <a:pPr lvl="1" eaLnBrk="1" hangingPunct="1">
              <a:lnSpc>
                <a:spcPts val="3200"/>
              </a:lnSpc>
              <a:spcBef>
                <a:spcPts val="60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一年四季均可发生，但寒冷时易发，秋末冬春为常发季节。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秋季开始，冬季加剧，夏季平息。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（广东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99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年夏季也有发生，廉江，石古，信宜，广西等）。</a:t>
            </a:r>
            <a:endParaRPr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3315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672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9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867400"/>
            <a:ext cx="8890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84313" y="1147763"/>
            <a:ext cx="7183437" cy="4114800"/>
          </a:xfrm>
        </p:spPr>
        <p:txBody>
          <a:bodyPr/>
          <a:lstStyle/>
          <a:p>
            <a:pPr marL="0" eaLnBrk="1" hangingPunct="1">
              <a:lnSpc>
                <a:spcPts val="4800"/>
              </a:lnSpc>
              <a:spcBef>
                <a:spcPts val="60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潜伏期：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很短，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天左右，故很快蔓延全群。</a:t>
            </a:r>
          </a:p>
          <a:p>
            <a:pPr marL="0" eaLnBrk="1" hangingPunct="1">
              <a:lnSpc>
                <a:spcPts val="4800"/>
              </a:lnSpc>
              <a:spcBef>
                <a:spcPts val="60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一般症状：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病初体温升高（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40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41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度， 水疱破溃时恢复正常），精神不振，食欲减少或废绝。 </a:t>
            </a:r>
          </a:p>
        </p:txBody>
      </p:sp>
      <p:pic>
        <p:nvPicPr>
          <p:cNvPr id="14339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23950" y="690563"/>
            <a:ext cx="7543800" cy="55578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特征症状</a:t>
            </a:r>
          </a:p>
          <a:p>
            <a:pPr lvl="1"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行走困难，不愿走动，常卧地。</a:t>
            </a:r>
          </a:p>
          <a:p>
            <a:pPr lvl="1"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蹄部、口腔、吻突等处皮肤出现水疱、烂斑，严重的脱蹄壳跛行。</a:t>
            </a:r>
          </a:p>
          <a:p>
            <a:pPr lvl="2"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口腔粘膜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--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舌、唇、齿龈、颊粘膜形成小水疱或糜烂。</a:t>
            </a:r>
          </a:p>
          <a:p>
            <a:pPr lvl="2"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蹄冠、蹄叉等部红肿、疼痛、跛行，不久形成米粒大或蚕豆大的水疱，水疱破裂后表面出血，形成糜烂，最后形成痂皮，硬痂脱落后愈合。</a:t>
            </a:r>
          </a:p>
          <a:p>
            <a:pPr lvl="2"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乳房上也常见水疱病变。</a:t>
            </a:r>
          </a:p>
        </p:txBody>
      </p:sp>
      <p:pic>
        <p:nvPicPr>
          <p:cNvPr id="15363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62063" y="849313"/>
            <a:ext cx="7543800" cy="682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特征症状（视频）</a:t>
            </a:r>
          </a:p>
        </p:txBody>
      </p:sp>
      <p:pic>
        <p:nvPicPr>
          <p:cNvPr id="16387" name="Picture 9" descr="close button">
            <a:hlinkClick r:id="" action="ppaction://hlinkshowjump?jump=endshow" highlightClick="1">
              <a:snd r:embed="rId6" name="camera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10" descr="content">
            <a:hlinkClick r:id="rId8" action="ppaction://hlinkpres?slideindex=2&amp;slidetitle=PowerPoint 演示文稿" highlightClick="1">
              <a:snd r:embed="rId6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1" descr="chapter content">
            <a:hlinkClick r:id="rId10" action="ppaction://hlinkpres?slideindex=1&amp;slidetitle=" highlightClick="1">
              <a:snd r:embed="rId6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2" descr="next page">
            <a:hlinkClick r:id="" action="ppaction://noaction" highlightClick="1">
              <a:snd r:embed="rId6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3" descr="previous page">
            <a:hlinkClick r:id="" action="ppaction://hlinkshowjump?jump=previousslide" highlightClick="1">
              <a:snd r:embed="rId6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4" descr="back to jie">
            <a:hlinkClick r:id="" action="ppaction://hlinkshowjump?jump=firstslide" highlightClick="1">
              <a:snd r:embed="rId6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口蹄疫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043113"/>
            <a:ext cx="312420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口蹄疫1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63" y="2043113"/>
            <a:ext cx="315595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579438"/>
            <a:ext cx="7543800" cy="682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特征症状（图片）</a:t>
            </a:r>
          </a:p>
        </p:txBody>
      </p:sp>
      <p:pic>
        <p:nvPicPr>
          <p:cNvPr id="17411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46200"/>
            <a:ext cx="228600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图片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346200"/>
            <a:ext cx="234315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图片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1330325"/>
            <a:ext cx="229393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图片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24288"/>
            <a:ext cx="22860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图片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24288"/>
            <a:ext cx="23431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图片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848100"/>
            <a:ext cx="2293938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344613" y="838200"/>
            <a:ext cx="7191375" cy="4805363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多呈良性经过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如无继发感染，约经过一周即可痊愈；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继发感染后出现化脓、坏死，严重时蹄匣脱落；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哺乳仔猪常因急性胃肠炎和心肌炎突然死亡，死亡率可达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60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80%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，甚至整窝死亡。</a:t>
            </a:r>
          </a:p>
        </p:txBody>
      </p:sp>
      <p:pic>
        <p:nvPicPr>
          <p:cNvPr id="18435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8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610225"/>
            <a:ext cx="9032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95400" y="538163"/>
            <a:ext cx="7372350" cy="3127375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口腔、蹄部水疱和烂斑（详见症状描述）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仔猪可见</a:t>
            </a:r>
            <a:endParaRPr lang="zh-CN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卡他性出血性胃肠炎变化；</a:t>
            </a:r>
          </a:p>
          <a:p>
            <a:pPr lvl="1"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心肌松软，切面有灰白色或淡黄色斑点或条纹，即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"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虎斑心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"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</p:txBody>
      </p:sp>
      <p:pic>
        <p:nvPicPr>
          <p:cNvPr id="19459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0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113" y="5656263"/>
            <a:ext cx="9032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6" name="组合 4"/>
          <p:cNvGrpSpPr>
            <a:grpSpLocks/>
          </p:cNvGrpSpPr>
          <p:nvPr/>
        </p:nvGrpSpPr>
        <p:grpSpPr bwMode="auto">
          <a:xfrm>
            <a:off x="1619250" y="3863975"/>
            <a:ext cx="6413500" cy="2209800"/>
            <a:chOff x="1532616" y="4038600"/>
            <a:chExt cx="6413162" cy="2209801"/>
          </a:xfrm>
        </p:grpSpPr>
        <p:pic>
          <p:nvPicPr>
            <p:cNvPr id="19467" name="图片 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616" y="4038600"/>
              <a:ext cx="2209800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8" name="图片 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5898" y="4038600"/>
              <a:ext cx="1981200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9" name="图片 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5204" y="4038600"/>
              <a:ext cx="2060574" cy="2209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43000" y="533400"/>
            <a:ext cx="7620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现场诊断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流行特点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发病急传播快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主要危害偶蹄动物；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多为良性经过，仔猪死亡率高。</a:t>
            </a:r>
            <a:endParaRPr lang="zh-CN" alt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症状特征</a:t>
            </a:r>
            <a:endParaRPr lang="zh-CN" alt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病初发热、不愿走动伴有跛行，严重的脱出蹄壳、卧地不起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。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仔猪水样腹泻带血水，心肌炎表现。</a:t>
            </a:r>
            <a:endParaRPr lang="zh-CN" alt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剖检特征</a:t>
            </a:r>
            <a:endParaRPr lang="zh-CN" alt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蹄部、口腔黏膜、吻突和乳房皮肤有水疱、烂斑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。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仔猪卡他性出血性胃肠炎，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“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虎斑心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”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。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实验室诊断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：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采病料送检，进行确诊定型（病毒鉴别）。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zh-CN" altLang="en-US" sz="2400" b="1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鉴别诊断：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应与猪水泡病相区别。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pic>
        <p:nvPicPr>
          <p:cNvPr id="20483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438400" y="762000"/>
            <a:ext cx="3124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4800">
                <a:latin typeface="Times New Roman" panose="02020603050405020304" pitchFamily="18" charset="0"/>
              </a:rPr>
              <a:t>   </a:t>
            </a:r>
            <a:r>
              <a:rPr kumimoji="1" lang="zh-CN" altLang="en-US" sz="4800" b="1">
                <a:solidFill>
                  <a:srgbClr val="99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口蹄疫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5029200" y="762000"/>
            <a:ext cx="1447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44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(FMD)</a:t>
            </a: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1524000" y="1893888"/>
            <a:ext cx="23177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Times New Roman" panose="02020603050405020304" pitchFamily="18" charset="0"/>
                <a:ea typeface="隶书" panose="02010509060101010101" pitchFamily="49" charset="-122"/>
                <a:hlinkClick r:id="rId2" action="ppaction://hlinksldjump"/>
              </a:rPr>
              <a:t>概述</a:t>
            </a:r>
            <a:endParaRPr lang="zh-CN" altLang="en-US" sz="2800"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Times New Roman" panose="02020603050405020304" pitchFamily="18" charset="0"/>
                <a:ea typeface="隶书" panose="02010509060101010101" pitchFamily="49" charset="-122"/>
                <a:hlinkClick r:id="rId3" action="ppaction://hlinksldjump"/>
              </a:rPr>
              <a:t>病原</a:t>
            </a:r>
            <a:endParaRPr lang="zh-CN" altLang="en-US" sz="2800"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4" action="ppaction://hlinksldjump"/>
              </a:rPr>
              <a:t>流行病学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5" action="ppaction://hlinksldjump"/>
              </a:rPr>
              <a:t>临床症状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6" action="ppaction://hlinksldjump"/>
              </a:rPr>
              <a:t>病理变化</a:t>
            </a:r>
            <a:endParaRPr kumimoji="1"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7" action="ppaction://hlinksldjump"/>
              </a:rPr>
              <a:t>诊断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8" action="ppaction://hlinksldjump"/>
              </a:rPr>
              <a:t>防 制</a:t>
            </a:r>
            <a:endParaRPr lang="zh-CN" altLang="en-US" sz="280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3077" name="Picture 6" descr="close button">
            <a:hlinkClick r:id="" action="ppaction://hlinkshowjump?jump=endshow" highlightClick="1">
              <a:snd r:embed="rId9" name="camera.wav"/>
            </a:hlinkClick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7" descr="content">
            <a:hlinkClick r:id="rId11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8" descr="chapter content">
            <a:hlinkClick r:id="rId13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9" descr="next page">
            <a:hlinkClick r:id="" action="ppaction://noaction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0" descr="previous page">
            <a:hlinkClick r:id="" action="ppaction://hlinkshowjump?jump=previous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1" descr="back to jie">
            <a:hlinkClick r:id="" action="ppaction://hlinkshowjump?jump=first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4" descr="1-0起卧走动困难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57400"/>
            <a:ext cx="5105400" cy="365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85863" y="815975"/>
            <a:ext cx="7620000" cy="5334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口蹄疫与猪水泡病病毒的区别</a:t>
            </a:r>
            <a:endParaRPr lang="zh-CN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1507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7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867400"/>
            <a:ext cx="8128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图片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63" y="1681163"/>
            <a:ext cx="7304087" cy="41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341438" y="914400"/>
            <a:ext cx="7392987" cy="4729163"/>
          </a:xfrm>
        </p:spPr>
        <p:txBody>
          <a:bodyPr/>
          <a:lstStyle/>
          <a:p>
            <a:pPr eaLnBrk="1" hangingPunct="1">
              <a:lnSpc>
                <a:spcPts val="48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（一）生物安全措施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</a:p>
          <a:p>
            <a:pPr lvl="1" eaLnBrk="1" hangingPunct="1">
              <a:lnSpc>
                <a:spcPts val="48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自繁自养，严格引种；</a:t>
            </a:r>
            <a:endParaRPr lang="zh-CN" altLang="en-US" sz="40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ts val="48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加强饲养管理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,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搞好环境卫生</a:t>
            </a:r>
            <a:r>
              <a:rPr lang="en-US" altLang="zh-CN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,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定期消毒；</a:t>
            </a:r>
          </a:p>
          <a:p>
            <a:pPr lvl="1" eaLnBrk="1" hangingPunct="1">
              <a:lnSpc>
                <a:spcPts val="48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限制人员进入生产区和栏舍。</a:t>
            </a:r>
          </a:p>
          <a:p>
            <a:pPr eaLnBrk="1" hangingPunct="1">
              <a:lnSpc>
                <a:spcPts val="48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（二）免疫预防：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关键措施。</a:t>
            </a:r>
            <a:endParaRPr lang="en-US" altLang="zh-CN" sz="40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2531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538163"/>
            <a:ext cx="7620000" cy="5786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（三）处理原则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早快严小。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四个早</a:t>
            </a:r>
            <a:r>
              <a:rPr lang="zh-CN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早发现、早上报（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小时内）、早诊断、早隔离；</a:t>
            </a:r>
            <a:r>
              <a:rPr lang="zh-CN" alt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一快：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行动快；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一严：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封锁严；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疫点封死，疫区封严，消毒彻底，病畜焚烧或深埋或无害化处理，隔离病猪，紧急预防接种</a:t>
            </a: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；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疫区内最后一头痊愈或死亡后</a:t>
            </a:r>
            <a:r>
              <a:rPr lang="en-US" altLang="zh-CN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14</a:t>
            </a: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天，如再无病例发生，经申请批准和彻底消毒后可解除封锁。</a:t>
            </a:r>
            <a:r>
              <a:rPr lang="zh-CN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zh-CN" altLang="en-US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一小</a:t>
            </a:r>
            <a:r>
              <a:rPr lang="en-US" altLang="zh-CN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损失小。</a:t>
            </a:r>
            <a:r>
              <a:rPr lang="zh-CN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 </a:t>
            </a:r>
          </a:p>
        </p:txBody>
      </p:sp>
      <p:pic>
        <p:nvPicPr>
          <p:cNvPr id="23555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538163"/>
            <a:ext cx="7391400" cy="57150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（四）参考治疗措施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对因治疗（中西结合）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抗病毒西药：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病毒灵（不能用病毒唑和金刚烷胺口服）；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抗病毒中药：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双黄莲、清开灵、板兰根、皮炎痘五号等；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仔猪可有特异性疗法：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高免血清或发病后四周的痊愈猪全血，每头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毫升，每天一次，连用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天，预防或治疗均可。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    </a:t>
            </a:r>
          </a:p>
        </p:txBody>
      </p:sp>
      <p:pic>
        <p:nvPicPr>
          <p:cNvPr id="24579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185863" y="685800"/>
            <a:ext cx="7577137" cy="5567363"/>
          </a:xfrm>
        </p:spPr>
        <p:txBody>
          <a:bodyPr/>
          <a:lstStyle/>
          <a:p>
            <a:pPr eaLnBrk="1" hangingPunct="1">
              <a:lnSpc>
                <a:spcPts val="3500"/>
              </a:lnSpc>
              <a:spcBef>
                <a:spcPts val="6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（四）参考治疗措施</a:t>
            </a:r>
            <a:endParaRPr lang="en-US" altLang="zh-CN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对症治疗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消炎止痛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：跛痛消注射液等。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局部处理：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口腔用食醋、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0.1%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高锰酸钾冲洗，糜烂面涂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2%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明矾、碘甘油、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1%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紫药水或百草霜（可加氯霉素），蹄用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0.1%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高锰酸钾或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3%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来苏儿洗涤。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缓解心肌损害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：生脉注射液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+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肌苷注射液。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 </a:t>
            </a:r>
            <a:endParaRPr lang="zh-CN" altLang="en-US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</a:endParaRP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防继发感染</a:t>
            </a:r>
            <a:r>
              <a:rPr lang="en-US" altLang="zh-CN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使用抗菌药物。</a:t>
            </a:r>
            <a:endParaRPr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5603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1371600"/>
            <a:ext cx="7467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zh-CN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口蹄疫、猪水疱病、猪水疱疹、水疱性口炎这四种病的易感动物、病原不同，但临床症状、病理特征基本相同。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zh-CN" altLang="zh-CN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猪水疱病仅猪发病，病原为猪水疱病病毒，为微核糖核酸病毒科肠道病毒属的病毒。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zh-CN" altLang="zh-CN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水疱性口炎的病原为水疱性口炎病毒，属弹状病毒科水疱性病毒属。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zh-CN" altLang="zh-CN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猪水疱性疹的病原为嵌杯样病毒。病料接种乳鼠不发病，以区别猪水疱病、口蹄疫。</a:t>
            </a:r>
            <a:endParaRPr lang="zh-CN" alt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</p:txBody>
      </p:sp>
      <p:pic>
        <p:nvPicPr>
          <p:cNvPr id="26627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5791200"/>
            <a:ext cx="10414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1981200" y="533400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zh-CN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猪水疱病</a:t>
            </a:r>
            <a:endParaRPr lang="zh-CN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35075" y="538163"/>
            <a:ext cx="76962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口蹄疫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(FMD)</a:t>
            </a: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是由口蹄疫病毒引起偶蹄动物一种急性、热性、高度接触性人畜共患传染病。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CN" alt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特征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传播速度快、流行范围广；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成年动物口腔粘膜、蹄部和乳房等处皮肤发生水疱和溃烂，严重脱蹄匣和跛行；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幼龄动物可因心肌炎和急性胃肠炎发生死亡。</a:t>
            </a:r>
          </a:p>
        </p:txBody>
      </p:sp>
      <p:pic>
        <p:nvPicPr>
          <p:cNvPr id="4099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66800" y="473075"/>
            <a:ext cx="7696200" cy="5862638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itchFamily="49" charset="-122"/>
              </a:rPr>
              <a:t>口蹄疫是世界性流行性传染病。</a:t>
            </a:r>
            <a:r>
              <a:rPr lang="zh-CN" alt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世界各国对本病非常重视，属</a:t>
            </a:r>
            <a:r>
              <a:rPr lang="en-US" altLang="zh-CN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A</a:t>
            </a:r>
            <a:r>
              <a:rPr lang="zh-CN" alt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类传染病（一类动物疫病）。</a:t>
            </a:r>
            <a:endParaRPr lang="en-US" altLang="zh-CN" sz="4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  <a:ea typeface="隶书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en-US" altLang="zh-CN" sz="4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  <a:ea typeface="隶书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en-US" altLang="zh-CN" sz="4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  <a:ea typeface="隶书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en-US" altLang="zh-CN" sz="4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  <a:ea typeface="隶书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zh-CN" alt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  <a:ea typeface="隶书" pitchFamily="49" charset="-122"/>
            </a:endParaRPr>
          </a:p>
          <a:p>
            <a:pPr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口蹄疫、猪水疱病、猪水疱疹、水疱性口炎这四种病的病原不同，但临床症状、病理特征基本相同。</a:t>
            </a:r>
          </a:p>
        </p:txBody>
      </p:sp>
      <p:pic>
        <p:nvPicPr>
          <p:cNvPr id="5123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6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6226175"/>
            <a:ext cx="8921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30" name="组合 3"/>
          <p:cNvGrpSpPr>
            <a:grpSpLocks/>
          </p:cNvGrpSpPr>
          <p:nvPr/>
        </p:nvGrpSpPr>
        <p:grpSpPr bwMode="auto">
          <a:xfrm>
            <a:off x="1563688" y="2282825"/>
            <a:ext cx="6854825" cy="2433638"/>
            <a:chOff x="1466168" y="2326936"/>
            <a:chExt cx="6854596" cy="2433183"/>
          </a:xfrm>
        </p:grpSpPr>
        <p:pic>
          <p:nvPicPr>
            <p:cNvPr id="5131" name="图片 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6168" y="2348707"/>
              <a:ext cx="3360737" cy="2411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2" name="图片 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73" y="2326936"/>
              <a:ext cx="3246891" cy="2411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35075" y="685800"/>
            <a:ext cx="7696200" cy="57150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口蹄疫病毒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zh-CN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微核糖核酸病毒科口蹄疫病毒属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en-US" altLang="zh-CN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en-US" altLang="zh-CN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en-US" altLang="zh-CN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en-US" altLang="zh-CN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en-US" altLang="zh-CN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体内分布</a:t>
            </a:r>
          </a:p>
          <a:p>
            <a:pPr lvl="1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水疱及水疱皮含毒最多。</a:t>
            </a:r>
          </a:p>
          <a:p>
            <a:pPr lvl="1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其它如分泌物、排泄物、血液、内脏亦有。</a:t>
            </a:r>
            <a:endParaRPr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6147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3" name="组合 4"/>
          <p:cNvGrpSpPr>
            <a:grpSpLocks/>
          </p:cNvGrpSpPr>
          <p:nvPr/>
        </p:nvGrpSpPr>
        <p:grpSpPr bwMode="auto">
          <a:xfrm>
            <a:off x="1508125" y="1866900"/>
            <a:ext cx="7159625" cy="2341563"/>
            <a:chOff x="1508012" y="1866898"/>
            <a:chExt cx="6761272" cy="2133602"/>
          </a:xfrm>
        </p:grpSpPr>
        <p:pic>
          <p:nvPicPr>
            <p:cNvPr id="6154" name="图片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" t="7454" r="7715" b="9683"/>
            <a:stretch>
              <a:fillRect/>
            </a:stretch>
          </p:blipFill>
          <p:spPr bwMode="auto">
            <a:xfrm>
              <a:off x="1508012" y="1866898"/>
              <a:ext cx="2099299" cy="2133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图片 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9107" y="1866898"/>
              <a:ext cx="2118293" cy="2133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图片 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9196" y="1866898"/>
              <a:ext cx="2260088" cy="2133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457200"/>
            <a:ext cx="7696200" cy="6019800"/>
          </a:xfrm>
        </p:spPr>
        <p:txBody>
          <a:bodyPr/>
          <a:lstStyle/>
          <a:p>
            <a:pPr marL="0" eaLnBrk="1" hangingPunct="1">
              <a:lnSpc>
                <a:spcPts val="38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血清型</a:t>
            </a:r>
          </a:p>
          <a:p>
            <a:pPr marL="0" lvl="1" eaLnBrk="1" hangingPunct="1">
              <a:lnSpc>
                <a:spcPts val="38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多型性：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世界上已知共有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7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个主型和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70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个亚型，易变异。</a:t>
            </a:r>
          </a:p>
          <a:p>
            <a:pPr marL="0" lvl="1" eaLnBrk="1" hangingPunct="1">
              <a:lnSpc>
                <a:spcPts val="38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主型</a:t>
            </a: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7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个：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有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A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O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C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SAT I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（南非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I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型）、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SAT Ⅱ 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（南非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Ⅱ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型）、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SAT 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Ⅲ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（南非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Ⅲ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型）以及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Asia I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（亚洲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I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型）等。我国目前主要以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O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型为主。</a:t>
            </a:r>
          </a:p>
          <a:p>
            <a:pPr marL="0" lvl="1" eaLnBrk="1" hangingPunct="1">
              <a:lnSpc>
                <a:spcPts val="38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各主型间的抗原性不同，免疫接种后只能对本型产生免疫力，没有交叉保护作用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（给免疫防制造成较大困难）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</p:txBody>
      </p:sp>
      <p:pic>
        <p:nvPicPr>
          <p:cNvPr id="7171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370013" y="773113"/>
            <a:ext cx="7297737" cy="55626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抵抗力：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对外界抵抗力不强，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“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三怕三不怕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”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三怕：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怕热、怕酸、怕碱。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三不怕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不怕干燥（可存活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100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天）；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不怕寒冷（冰冻可保存一年）；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不怕盐渍（腌肉内可存活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35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50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天）。</a:t>
            </a:r>
          </a:p>
        </p:txBody>
      </p:sp>
      <p:pic>
        <p:nvPicPr>
          <p:cNvPr id="8195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838200"/>
            <a:ext cx="7696200" cy="5029200"/>
          </a:xfrm>
        </p:spPr>
        <p:txBody>
          <a:bodyPr/>
          <a:lstStyle/>
          <a:p>
            <a:pPr lvl="1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有效消毒药</a:t>
            </a:r>
          </a:p>
          <a:p>
            <a:pPr lvl="2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2%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氢氧化钠或甲醛；</a:t>
            </a:r>
          </a:p>
          <a:p>
            <a:pPr lvl="2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0.2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0.5%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过氧乙酸；</a:t>
            </a:r>
          </a:p>
          <a:p>
            <a:pPr lvl="2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30%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草木灰水。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无效消毒药：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酚、酒精、氯仿。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保存液</a:t>
            </a:r>
          </a:p>
          <a:p>
            <a:pPr lvl="2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50%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中性甘油磷酸缓冲液；</a:t>
            </a:r>
          </a:p>
          <a:p>
            <a:pPr lvl="2" eaLnBrk="1" hangingPunct="1">
              <a:lnSpc>
                <a:spcPts val="4000"/>
              </a:lnSpc>
              <a:spcBef>
                <a:spcPts val="600"/>
              </a:spcBef>
              <a:defRPr/>
            </a:pP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30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50%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甘油生理盐水。</a:t>
            </a:r>
            <a:endParaRPr lang="zh-CN" altLang="en-US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9219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491163"/>
            <a:ext cx="1117600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87463" y="511175"/>
            <a:ext cx="7486650" cy="5889625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易感动物：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有</a:t>
            </a:r>
            <a:r>
              <a:rPr lang="en-US" altLang="zh-CN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33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种。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主要：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牛、羊、猪等偶蹄动物，不同年龄均可感染。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易感性：牛＞骆驼＞羊＞猪。</a:t>
            </a:r>
            <a:endParaRPr lang="en-US" altLang="zh-CN" sz="36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牛最易感染发病，被称为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预警器；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羊患病时表现较轻易被忽视，可在羊群中长期传播，被称为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贮存器；</a:t>
            </a:r>
          </a:p>
          <a:p>
            <a:pPr lvl="2" eaLnBrk="1" hangingPunct="1">
              <a:lnSpc>
                <a:spcPts val="4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猪数量最多，流动大，传播最快，对本病的传播具有重要作用，被称为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放大器。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defRPr/>
            </a:pPr>
            <a:endParaRPr lang="zh-CN" altLang="en-US" sz="36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0243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3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诗情画意">
  <a:themeElements>
    <a:clrScheme name="诗情画意 1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765"/>
      </a:accent4>
      <a:accent5>
        <a:srgbClr val="F3FAFF"/>
      </a:accent5>
      <a:accent6>
        <a:srgbClr val="2D5CE7"/>
      </a:accent6>
      <a:hlink>
        <a:srgbClr val="DC5900"/>
      </a:hlink>
      <a:folHlink>
        <a:srgbClr val="7979A5"/>
      </a:folHlink>
    </a:clrScheme>
    <a:fontScheme name="诗情画意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诗情画意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1337</TotalTime>
  <Words>1520</Words>
  <Application>Microsoft Office PowerPoint</Application>
  <PresentationFormat>全屏显示(4:3)</PresentationFormat>
  <Paragraphs>128</Paragraphs>
  <Slides>25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黑体</vt:lpstr>
      <vt:lpstr>隶书</vt:lpstr>
      <vt:lpstr>宋体</vt:lpstr>
      <vt:lpstr>Arial</vt:lpstr>
      <vt:lpstr>Times New Roman</vt:lpstr>
      <vt:lpstr>Wingdings</vt:lpstr>
      <vt:lpstr>诗情画意</vt:lpstr>
      <vt:lpstr>任务3 口蹄疫防控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lizuwen</dc:creator>
  <cp:lastModifiedBy>1025237925@qq.com</cp:lastModifiedBy>
  <cp:revision>124</cp:revision>
  <cp:lastPrinted>1601-01-01T00:00:00Z</cp:lastPrinted>
  <dcterms:created xsi:type="dcterms:W3CDTF">1601-01-01T00:00:00Z</dcterms:created>
  <dcterms:modified xsi:type="dcterms:W3CDTF">2020-12-15T12:57:52Z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