
<file path=[Content_Types].xml><?xml version="1.0" encoding="utf-8"?>
<Types xmlns="http://schemas.openxmlformats.org/package/2006/content-types">
  <Default Extension="jpeg" ContentType="image/jpeg"/>
  <Default Extension="gif" ContentType="image/gif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4"/>
  </p:notesMasterIdLst>
  <p:sldIdLst>
    <p:sldId id="632" r:id="rId3"/>
    <p:sldId id="633" r:id="rId4"/>
    <p:sldId id="634" r:id="rId5"/>
    <p:sldId id="635" r:id="rId6"/>
    <p:sldId id="636" r:id="rId7"/>
    <p:sldId id="637" r:id="rId8"/>
    <p:sldId id="638" r:id="rId9"/>
    <p:sldId id="639" r:id="rId10"/>
    <p:sldId id="640" r:id="rId11"/>
    <p:sldId id="641" r:id="rId12"/>
    <p:sldId id="642" r:id="rId13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illgates" initials="B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commentAuthors" Target="commentAuthors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notesMaster" Target="notesMasters/notesMaster1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A48B96-639E-45A3-A0BA-2464DFDB1FAA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837353-30EB-4A48-80EB-173D804AEFBD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PhAnim="0">
  <p:cSld name="标题幻灯片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140290" name="标题 140289"/>
          <p:cNvSpPr>
            <a:spLocks noGrp="1" noRot="1"/>
          </p:cNvSpPr>
          <p:nvPr>
            <p:ph type="ctrTitle"/>
          </p:nvPr>
        </p:nvSpPr>
        <p:spPr>
          <a:xfrm>
            <a:off x="5283200" y="1066800"/>
            <a:ext cx="6197600" cy="19812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>
            <a:lvl1pPr lvl="0">
              <a:defRPr/>
            </a:lvl1pPr>
          </a:lstStyle>
          <a:p>
            <a:pPr lvl="0" fontAlgn="base"/>
            <a:r>
              <a:rPr lang="zh-CN" altLang="en-US" strike="noStrike" noProof="1" dirty="0"/>
              <a:t>单击此处编辑母版标题样式</a:t>
            </a:r>
            <a:endParaRPr lang="zh-CN" altLang="en-US" strike="noStrike" noProof="1" dirty="0"/>
          </a:p>
        </p:txBody>
      </p:sp>
      <p:sp>
        <p:nvSpPr>
          <p:cNvPr id="140291" name="副标题 140290"/>
          <p:cNvSpPr>
            <a:spLocks noGrp="1" noRot="1"/>
          </p:cNvSpPr>
          <p:nvPr>
            <p:ph type="subTitle" idx="1"/>
          </p:nvPr>
        </p:nvSpPr>
        <p:spPr>
          <a:xfrm>
            <a:off x="5283200" y="3657600"/>
            <a:ext cx="6096000" cy="16764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marL="0" lvl="0" indent="0" algn="ctr">
              <a:buNone/>
              <a:defRPr/>
            </a:lvl1pPr>
            <a:lvl2pPr marL="342900" lvl="1" indent="0" algn="ctr">
              <a:buNone/>
              <a:defRPr/>
            </a:lvl2pPr>
            <a:lvl3pPr marL="685800" lvl="2" indent="0" algn="ctr">
              <a:buNone/>
              <a:defRPr/>
            </a:lvl3pPr>
            <a:lvl4pPr marL="1028700" lvl="3" indent="0" algn="ctr">
              <a:buNone/>
              <a:defRPr/>
            </a:lvl4pPr>
            <a:lvl5pPr marL="1371600" lvl="4" indent="0" algn="ctr">
              <a:buNone/>
              <a:defRPr/>
            </a:lvl5pPr>
          </a:lstStyle>
          <a:p>
            <a:pPr lvl="0" fontAlgn="base"/>
            <a:r>
              <a:rPr lang="zh-CN" altLang="en-US" strike="noStrike" noProof="1" dirty="0"/>
              <a:t>单击此处编辑母版副标题样式</a:t>
            </a:r>
            <a:endParaRPr lang="zh-CN" altLang="en-US" strike="noStrike" noProof="1" dirty="0"/>
          </a:p>
        </p:txBody>
      </p:sp>
      <p:sp>
        <p:nvSpPr>
          <p:cNvPr id="140292" name="日期占位符 140291"/>
          <p:cNvSpPr>
            <a:spLocks noGrp="1"/>
          </p:cNvSpPr>
          <p:nvPr>
            <p:ph type="dt" sz="half" idx="2"/>
          </p:nvPr>
        </p:nvSpPr>
        <p:spPr>
          <a:xfrm>
            <a:off x="402167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>
              <a:defRPr sz="105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3" name="页脚占位符 140292"/>
          <p:cNvSpPr>
            <a:spLocks noGrp="1"/>
          </p:cNvSpPr>
          <p:nvPr>
            <p:ph type="ftr" sz="quarter" idx="3"/>
          </p:nvPr>
        </p:nvSpPr>
        <p:spPr>
          <a:xfrm>
            <a:off x="4165600" y="607695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ctr">
              <a:defRPr sz="1050"/>
            </a:lvl1pPr>
          </a:lstStyle>
          <a:p>
            <a:pPr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0294" name="灯片编号占位符 140293"/>
          <p:cNvSpPr>
            <a:spLocks noGrp="1"/>
          </p:cNvSpPr>
          <p:nvPr>
            <p:ph type="sldNum" sz="quarter" idx="4"/>
          </p:nvPr>
        </p:nvSpPr>
        <p:spPr>
          <a:xfrm>
            <a:off x="8737600" y="607695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>
            <a:lvl1pPr algn="r">
              <a:defRPr sz="1050"/>
            </a:lvl1pPr>
          </a:lstStyle>
          <a:p>
            <a:pPr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946092" y="685800"/>
            <a:ext cx="2847975" cy="5181600"/>
          </a:xfrm>
        </p:spPr>
        <p:txBody>
          <a:bodyPr vert="eaVert"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02167" y="685800"/>
            <a:ext cx="8378825" cy="5181600"/>
          </a:xfrm>
        </p:spPr>
        <p:txBody>
          <a:bodyPr vert="eaVert"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3375"/>
            </a:lvl1pPr>
          </a:lstStyle>
          <a:p>
            <a:pPr fontAlgn="base"/>
            <a:r>
              <a:rPr lang="zh-CN" altLang="en-US" sz="3375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5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z="1350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06400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14111" y="1981200"/>
            <a:ext cx="5579957" cy="3886200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5" y="1778438"/>
            <a:ext cx="4873575" cy="82391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z="1575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5" y="2665379"/>
            <a:ext cx="4873575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9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1575"/>
            </a:lvl1pPr>
            <a:lvl2pPr marL="257175" indent="0">
              <a:buNone/>
              <a:defRPr sz="1350"/>
            </a:lvl2pPr>
            <a:lvl3pPr marL="514350" indent="0">
              <a:buNone/>
              <a:defRPr sz="1125"/>
            </a:lvl3pPr>
            <a:lvl4pPr marL="771525" indent="0">
              <a:buNone/>
              <a:defRPr sz="1015"/>
            </a:lvl4pPr>
            <a:lvl5pPr marL="1028700" indent="0">
              <a:buNone/>
              <a:defRPr sz="1015"/>
            </a:lvl5pPr>
            <a:lvl6pPr marL="1285875" indent="0">
              <a:buNone/>
              <a:defRPr sz="1015"/>
            </a:lvl6pPr>
            <a:lvl7pPr marL="1543050" indent="0">
              <a:buNone/>
              <a:defRPr sz="1015"/>
            </a:lvl7pPr>
            <a:lvl8pPr marL="1800225" indent="0">
              <a:buNone/>
              <a:defRPr sz="1015"/>
            </a:lvl8pPr>
            <a:lvl9pPr marL="2057400" indent="0">
              <a:buNone/>
              <a:defRPr sz="1015"/>
            </a:lvl9pPr>
          </a:lstStyle>
          <a:p>
            <a:pPr lvl="0" fontAlgn="base"/>
            <a:r>
              <a:rPr lang="zh-CN" altLang="en-US" sz="1575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9" y="2665379"/>
            <a:ext cx="4897576" cy="3524284"/>
          </a:xfrm>
        </p:spPr>
        <p:txBody>
          <a:bodyPr/>
          <a:lstStyle/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  <a:p>
            <a:pPr lvl="1" fontAlgn="base"/>
            <a:r>
              <a:rPr lang="zh-CN" altLang="en-US" sz="1575" strike="noStrike" noProof="1" smtClean="0"/>
              <a:t>第二级</a:t>
            </a:r>
            <a:endParaRPr lang="zh-CN" altLang="en-US" strike="noStrike" noProof="1" smtClean="0"/>
          </a:p>
          <a:p>
            <a:pPr lvl="2" fontAlgn="base"/>
            <a:r>
              <a:rPr lang="zh-CN" altLang="en-US" sz="1350" strike="noStrike" noProof="1" smtClean="0"/>
              <a:t>第三级</a:t>
            </a:r>
            <a:endParaRPr lang="zh-CN" altLang="en-US" strike="noStrike" noProof="1" smtClean="0"/>
          </a:p>
          <a:p>
            <a:pPr lvl="3" fontAlgn="base"/>
            <a:r>
              <a:rPr lang="zh-CN" altLang="en-US" sz="1125" strike="noStrike" noProof="1" smtClean="0"/>
              <a:t>第四级</a:t>
            </a:r>
            <a:endParaRPr lang="zh-CN" altLang="en-US" strike="noStrike" noProof="1" smtClean="0"/>
          </a:p>
          <a:p>
            <a:pPr lvl="4" fontAlgn="base"/>
            <a:r>
              <a:rPr lang="zh-CN" altLang="en-US" sz="1125" strike="noStrike" noProof="1" smtClean="0"/>
              <a:t>第五级</a:t>
            </a:r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900"/>
            </a:lvl1pPr>
            <a:lvl2pPr marL="257175" indent="0">
              <a:buNone/>
              <a:defRPr sz="790"/>
            </a:lvl2pPr>
            <a:lvl3pPr marL="514350" indent="0">
              <a:buNone/>
              <a:defRPr sz="675"/>
            </a:lvl3pPr>
            <a:lvl4pPr marL="771525" indent="0">
              <a:buNone/>
              <a:defRPr sz="565"/>
            </a:lvl4pPr>
            <a:lvl5pPr marL="1028700" indent="0">
              <a:buNone/>
              <a:defRPr sz="565"/>
            </a:lvl5pPr>
            <a:lvl6pPr marL="1285875" indent="0">
              <a:buNone/>
              <a:defRPr sz="565"/>
            </a:lvl6pPr>
            <a:lvl7pPr marL="1543050" indent="0">
              <a:buNone/>
              <a:defRPr sz="565"/>
            </a:lvl7pPr>
            <a:lvl8pPr marL="1800225" indent="0">
              <a:buNone/>
              <a:defRPr sz="565"/>
            </a:lvl8pPr>
            <a:lvl9pPr marL="2057400" indent="0">
              <a:buNone/>
              <a:defRPr sz="565"/>
            </a:lvl9pPr>
          </a:lstStyle>
          <a:p>
            <a:pPr lvl="0" fontAlgn="base"/>
            <a:r>
              <a:rPr lang="zh-CN" altLang="en-US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1800"/>
            </a:lvl1pPr>
          </a:lstStyle>
          <a:p>
            <a:pPr fontAlgn="base"/>
            <a:r>
              <a:rPr lang="zh-CN" altLang="en-US" strike="noStrike" noProof="1" smtClean="0"/>
              <a:t>单击此处编辑母版标题样式</a:t>
            </a:r>
            <a:endParaRPr lang="zh-CN" altLang="en-US" strike="noStrike" noProof="1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pPr fontAlgn="base"/>
            <a:endParaRPr lang="zh-CN" altLang="en-US" strike="noStrike" noProof="1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1125"/>
            </a:lvl1pPr>
            <a:lvl2pPr marL="257175" indent="0">
              <a:buNone/>
              <a:defRPr sz="1015"/>
            </a:lvl2pPr>
            <a:lvl3pPr marL="514350" indent="0">
              <a:buNone/>
              <a:defRPr sz="900"/>
            </a:lvl3pPr>
            <a:lvl4pPr marL="771525" indent="0">
              <a:buNone/>
              <a:defRPr sz="790"/>
            </a:lvl4pPr>
            <a:lvl5pPr marL="1028700" indent="0">
              <a:buNone/>
              <a:defRPr sz="790"/>
            </a:lvl5pPr>
            <a:lvl6pPr marL="1285875" indent="0">
              <a:buNone/>
              <a:defRPr sz="790"/>
            </a:lvl6pPr>
            <a:lvl7pPr marL="1543050" indent="0">
              <a:buNone/>
              <a:defRPr sz="790"/>
            </a:lvl7pPr>
            <a:lvl8pPr marL="1800225" indent="0">
              <a:buNone/>
              <a:defRPr sz="790"/>
            </a:lvl8pPr>
            <a:lvl9pPr marL="2057400" indent="0">
              <a:buNone/>
              <a:defRPr sz="790"/>
            </a:lvl9pPr>
          </a:lstStyle>
          <a:p>
            <a:pPr lvl="0" fontAlgn="base"/>
            <a:r>
              <a:rPr lang="zh-CN" altLang="en-US" sz="1125" strike="noStrike" noProof="1" smtClean="0"/>
              <a:t>单击此处编辑母版文本样式</a:t>
            </a:r>
            <a:endParaRPr lang="zh-CN" altLang="en-US" strike="noStrike" noProof="1" smtClean="0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1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050" name="标题 139265"/>
          <p:cNvSpPr>
            <a:spLocks noGrp="1" noRot="1"/>
          </p:cNvSpPr>
          <p:nvPr>
            <p:ph type="title"/>
          </p:nvPr>
        </p:nvSpPr>
        <p:spPr>
          <a:xfrm>
            <a:off x="402167" y="685800"/>
            <a:ext cx="11387667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p>
            <a:pPr lvl="0"/>
            <a:r>
              <a:rPr lang="zh-CN" altLang="en-US" dirty="0"/>
              <a:t>单击此处编辑母版标题样式</a:t>
            </a:r>
            <a:endParaRPr lang="zh-CN" altLang="en-US" dirty="0"/>
          </a:p>
        </p:txBody>
      </p:sp>
      <p:sp>
        <p:nvSpPr>
          <p:cNvPr id="2051" name="文本占位符 139266"/>
          <p:cNvSpPr>
            <a:spLocks noGrp="1" noRot="1"/>
          </p:cNvSpPr>
          <p:nvPr>
            <p:ph type="body"/>
          </p:nvPr>
        </p:nvSpPr>
        <p:spPr>
          <a:xfrm>
            <a:off x="406400" y="1981200"/>
            <a:ext cx="11387667" cy="3886200"/>
          </a:xfrm>
          <a:prstGeom prst="rect">
            <a:avLst/>
          </a:prstGeom>
          <a:noFill/>
          <a:ln w="9525">
            <a:noFill/>
          </a:ln>
        </p:spPr>
        <p:txBody>
          <a:bodyPr anchor="t"/>
          <a:p>
            <a:pPr lvl="0" indent="-34290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 indent="-285750"/>
            <a:r>
              <a:rPr lang="zh-CN" altLang="en-US" dirty="0"/>
              <a:t>第二级</a:t>
            </a:r>
            <a:endParaRPr lang="zh-CN" altLang="en-US" dirty="0"/>
          </a:p>
          <a:p>
            <a:pPr lvl="2" indent="-228600"/>
            <a:r>
              <a:rPr lang="zh-CN" altLang="en-US" dirty="0"/>
              <a:t>第三级</a:t>
            </a:r>
            <a:endParaRPr lang="zh-CN" altLang="en-US" dirty="0"/>
          </a:p>
          <a:p>
            <a:pPr lvl="3" indent="-228600"/>
            <a:r>
              <a:rPr lang="zh-CN" altLang="en-US" dirty="0"/>
              <a:t>第四级</a:t>
            </a:r>
            <a:endParaRPr lang="zh-CN" altLang="en-US" dirty="0"/>
          </a:p>
          <a:p>
            <a:pPr lvl="4" indent="-228600"/>
            <a:r>
              <a:rPr lang="zh-CN" altLang="en-US" dirty="0"/>
              <a:t>第五级</a:t>
            </a:r>
            <a:endParaRPr lang="zh-CN" altLang="en-US" dirty="0"/>
          </a:p>
        </p:txBody>
      </p:sp>
      <p:sp>
        <p:nvSpPr>
          <p:cNvPr id="139268" name="日期占位符 139267"/>
          <p:cNvSpPr>
            <a:spLocks noGrp="1"/>
          </p:cNvSpPr>
          <p:nvPr>
            <p:ph type="dt" sz="half" idx="2"/>
          </p:nvPr>
        </p:nvSpPr>
        <p:spPr>
          <a:xfrm>
            <a:off x="402167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05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69" name="页脚占位符 139268"/>
          <p:cNvSpPr>
            <a:spLocks noGrp="1"/>
          </p:cNvSpPr>
          <p:nvPr>
            <p:ph type="ftr" sz="quarter" idx="3"/>
          </p:nvPr>
        </p:nvSpPr>
        <p:spPr>
          <a:xfrm>
            <a:off x="4165600" y="6019800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050"/>
            </a:lvl1pPr>
          </a:lstStyle>
          <a:p>
            <a:pPr lvl="0" fontAlgn="base"/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9270" name="灯片编号占位符 139269"/>
          <p:cNvSpPr>
            <a:spLocks noGrp="1"/>
          </p:cNvSpPr>
          <p:nvPr>
            <p:ph type="sldNum" sz="quarter" idx="4"/>
          </p:nvPr>
        </p:nvSpPr>
        <p:spPr>
          <a:xfrm>
            <a:off x="8737600" y="6019800"/>
            <a:ext cx="3052233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050"/>
            </a:lvl1pPr>
          </a:lstStyle>
          <a:p>
            <a:pPr lvl="0" fontAlgn="base"/>
            <a:fld id="{9A0DB2DC-4C9A-4742-B13C-FB6460FD3503}" type="slidenum">
              <a:rPr lang="zh-CN" altLang="en-US" sz="1050" strike="noStrike" noProof="1" dirty="0"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</a:fld>
            <a:endParaRPr lang="zh-CN" altLang="en-US" strike="noStrike" noProof="1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marL="0" lvl="0" indent="0" algn="ctr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33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57175" lvl="0" indent="-257175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v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57530" lvl="1" indent="-213995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accent2"/>
        </a:buClr>
        <a:buSzPct val="85000"/>
        <a:buFont typeface="Wingdings" panose="05000000000000000000" pitchFamily="2" charset="2"/>
        <a:buChar char=""/>
        <a:defRPr sz="21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lvl="2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0000"/>
        <a:buFont typeface="Wingdings" panose="05000000000000000000" pitchFamily="2" charset="2"/>
        <a:buChar char="v"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200150" lvl="3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accent2"/>
        </a:buClr>
        <a:buSzPct val="90000"/>
        <a:buFont typeface="Wingdings" panose="05000000000000000000" pitchFamily="2" charset="2"/>
        <a:buChar char="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1543050" lvl="4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885950" lvl="5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228850" lvl="6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71750" lvl="7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14650" lvl="8" indent="-171450" algn="l" defTabSz="685800" rtl="0" eaLnBrk="1" fontAlgn="base" latinLnBrk="0" hangingPunct="1">
        <a:lnSpc>
          <a:spcPct val="100000"/>
        </a:lnSpc>
        <a:spcBef>
          <a:spcPct val="15000"/>
        </a:spcBef>
        <a:spcAft>
          <a:spcPct val="0"/>
        </a:spcAft>
        <a:buClr>
          <a:schemeClr val="hlink"/>
        </a:buClr>
        <a:buSzPct val="85000"/>
        <a:buFont typeface="Wingdings" panose="05000000000000000000" pitchFamily="2" charset="2"/>
        <a:buChar char="v"/>
        <a:defRPr sz="15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35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342900" lvl="1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685800" lvl="2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028700" lvl="3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371600" lvl="4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1714500" lvl="5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057400" lvl="6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2400300" lvl="7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2743200" lvl="8" indent="0" algn="l" defTabSz="6858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8.GIF"/><Relationship Id="rId2" Type="http://schemas.openxmlformats.org/officeDocument/2006/relationships/image" Target="../media/image7.GIF"/><Relationship Id="rId1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/>
        </p:nvSpPr>
        <p:spPr>
          <a:xfrm>
            <a:off x="2425700" y="1687513"/>
            <a:ext cx="6858000" cy="473075"/>
          </a:xfrm>
          <a:prstGeom prst="rect">
            <a:avLst/>
          </a:prstGeom>
        </p:spPr>
        <p:txBody>
          <a:bodyPr vert="horz" lIns="68580" tIns="34290" rIns="68580" bIns="34290" rtlCol="0" anchor="b">
            <a:normAutofit fontScale="25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ysClr val="windowText" lastClr="000000"/>
                </a:solidFill>
                <a:latin typeface="Calibri" panose="020F0502020204030204" charset="0"/>
                <a:ea typeface="+mn-ea"/>
                <a:cs typeface="+mn-ea"/>
              </a:defRPr>
            </a:lvl1pPr>
          </a:lstStyle>
          <a:p>
            <a:pPr algn="l" fontAlgn="base">
              <a:lnSpc>
                <a:spcPct val="150000"/>
              </a:lnSpc>
            </a:pPr>
            <a:r>
              <a:rPr lang="zh-CN" altLang="en-US" sz="8000" b="1" strike="noStrike" noProof="1" dirty="0">
                <a:solidFill>
                  <a:srgbClr val="3F3F3F"/>
                </a:solidFill>
                <a:latin typeface="Tahoma" panose="020B060403050404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模块二   家畜解剖生理的认知</a:t>
            </a:r>
            <a:endParaRPr lang="zh-CN" altLang="en-US" sz="8000" b="1" strike="noStrike" noProof="1" dirty="0">
              <a:latin typeface="Tahoma" panose="020B0604030504040204" pitchFamily="34" charset="0"/>
              <a:ea typeface="宋体" panose="02010600030101010101" pitchFamily="2" charset="-122"/>
              <a:sym typeface="黑体" panose="02010609060101010101" pitchFamily="49" charset="-122"/>
            </a:endParaRPr>
          </a:p>
          <a:p>
            <a:pPr algn="l" fontAlgn="base">
              <a:lnSpc>
                <a:spcPct val="150000"/>
              </a:lnSpc>
            </a:pPr>
            <a:r>
              <a:rPr lang="zh-CN" altLang="en-US" sz="2400" b="1" strike="noStrike" noProof="1" dirty="0">
                <a:solidFill>
                  <a:srgbClr val="3F3F3F"/>
                </a:solidFill>
                <a:latin typeface="Tahoma" panose="020B060403050404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                           </a:t>
            </a:r>
            <a:endParaRPr lang="zh-CN" altLang="en-US" sz="2100" strike="noStrike" noProof="1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" name="副标题 2"/>
          <p:cNvSpPr>
            <a:spLocks noGrp="1"/>
          </p:cNvSpPr>
          <p:nvPr/>
        </p:nvSpPr>
        <p:spPr>
          <a:xfrm>
            <a:off x="2667000" y="3027363"/>
            <a:ext cx="6858000" cy="1773238"/>
          </a:xfrm>
          <a:prstGeom prst="rect">
            <a:avLst/>
          </a:prstGeom>
        </p:spPr>
        <p:txBody>
          <a:bodyPr vert="horz" lIns="68580" tIns="34290" rIns="68580" bIns="34290" rtlCol="0">
            <a:normAutofit fontScale="900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zh-CN" altLang="en-US" sz="2100" b="1" strike="noStrike" noProof="1">
                <a:solidFill>
                  <a:schemeClr val="accent1">
                    <a:lumMod val="10000"/>
                  </a:schemeClr>
                </a:solidFill>
                <a:effectLst/>
                <a:latin typeface="+mn-lt"/>
                <a:ea typeface="+mn-ea"/>
                <a:cs typeface="+mn-cs"/>
              </a:rPr>
              <a:t>项目</a:t>
            </a:r>
            <a:r>
              <a:rPr lang="zh-CN" altLang="en-US" sz="2100" b="1" strike="noStrike" noProof="1" dirty="0">
                <a:solidFill>
                  <a:srgbClr val="3F3F3F"/>
                </a:solidFill>
                <a:latin typeface="Tahoma" panose="020B060403050404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四</a:t>
            </a:r>
            <a:r>
              <a:rPr lang="zh-CN" altLang="en-US" sz="2100" b="1" strike="noStrike" noProof="1" dirty="0">
                <a:solidFill>
                  <a:srgbClr val="3F3F3F"/>
                </a:solidFill>
                <a:latin typeface="Tahoma" panose="020B060403050404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    </a:t>
            </a:r>
            <a:r>
              <a:rPr lang="zh-CN" altLang="en-US" sz="2100" b="1" strike="noStrike" noProof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呼吸</a:t>
            </a:r>
            <a:r>
              <a:rPr lang="zh-CN" altLang="en-US" sz="2100" b="1" strike="noStrike" noProof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系统的</a:t>
            </a:r>
            <a:r>
              <a:rPr lang="zh-CN" altLang="en-US" sz="2100" b="1" strike="noStrike" noProof="1" dirty="0">
                <a:solidFill>
                  <a:srgbClr val="3F3F3F"/>
                </a:solidFill>
                <a:latin typeface="Arial" panose="020B0604020202020204" pitchFamily="34" charset="0"/>
                <a:ea typeface="宋体" panose="02010600030101010101" pitchFamily="2" charset="-122"/>
                <a:cs typeface="+mn-ea"/>
                <a:sym typeface="黑体" panose="02010609060101010101" pitchFamily="49" charset="-122"/>
              </a:rPr>
              <a:t>认识</a:t>
            </a:r>
            <a:endParaRPr lang="zh-CN" altLang="en-US" sz="2100" strike="noStrike" noProof="1">
              <a:solidFill>
                <a:schemeClr val="accent1">
                  <a:lumMod val="1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fontAlgn="base"/>
            <a:endParaRPr lang="zh-CN" altLang="en-US" sz="2100" b="1" strike="noStrike" noProof="1">
              <a:solidFill>
                <a:schemeClr val="accent1">
                  <a:lumMod val="10000"/>
                </a:schemeClr>
              </a:solidFill>
              <a:effectLst/>
            </a:endParaRPr>
          </a:p>
          <a:p>
            <a:pPr fontAlgn="base"/>
            <a:endParaRPr lang="zh-CN" altLang="en-US" sz="2100" b="1" strike="noStrike" noProof="1">
              <a:solidFill>
                <a:schemeClr val="accent1">
                  <a:lumMod val="10000"/>
                </a:schemeClr>
              </a:solidFill>
              <a:effectLst/>
            </a:endParaRPr>
          </a:p>
          <a:p>
            <a:pPr fontAlgn="base"/>
            <a:endParaRPr lang="zh-CN" altLang="en-US" sz="2100" b="1" strike="noStrike" noProof="1">
              <a:solidFill>
                <a:schemeClr val="accent1">
                  <a:lumMod val="10000"/>
                </a:schemeClr>
              </a:solidFill>
              <a:effectLst/>
            </a:endParaRPr>
          </a:p>
          <a:p>
            <a:pPr fontAlgn="base"/>
            <a:r>
              <a:rPr lang="zh-CN" altLang="en-US" sz="2100" b="1" strike="noStrike" noProof="1">
                <a:solidFill>
                  <a:schemeClr val="accent1">
                    <a:lumMod val="10000"/>
                  </a:schemeClr>
                </a:solidFill>
                <a:effectLst/>
                <a:latin typeface="+mn-lt"/>
                <a:ea typeface="+mn-ea"/>
                <a:cs typeface="+mn-cs"/>
              </a:rPr>
              <a:t>任务二       呼吸生理的认识</a:t>
            </a:r>
            <a:endParaRPr lang="zh-CN" altLang="en-US" sz="2100" b="1" strike="noStrike" noProof="1">
              <a:solidFill>
                <a:schemeClr val="accent1">
                  <a:lumMod val="10000"/>
                </a:schemeClr>
              </a:solidFill>
              <a:effectLst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/>
        </p:nvSpPr>
        <p:spPr>
          <a:xfrm>
            <a:off x="838200" y="365126"/>
            <a:ext cx="10515600" cy="9847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solidFill>
                  <a:schemeClr val="accent1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j-cs"/>
              </a:defRPr>
            </a:lvl1pPr>
          </a:lstStyle>
          <a:p>
            <a:r>
              <a:rPr lang="zh-CN" altLang="en-US" sz="28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（三）呼吸运动调节：神经调节和体液调节</a:t>
            </a:r>
            <a:endParaRPr lang="zh-CN" altLang="en-US" sz="28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3" name="内容占位符 2"/>
          <p:cNvSpPr>
            <a:spLocks noGrp="1"/>
          </p:cNvSpPr>
          <p:nvPr/>
        </p:nvSpPr>
        <p:spPr>
          <a:xfrm>
            <a:off x="66675" y="1350010"/>
            <a:ext cx="10140315" cy="55035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>
                  <a:lumMod val="50000"/>
                </a:schemeClr>
              </a:buClr>
              <a:buFont typeface="Webdings" panose="05030102010509060703" pitchFamily="18" charset="2"/>
              <a:buChar char=""/>
              <a:defRPr sz="2400" kern="1200">
                <a:solidFill>
                  <a:schemeClr val="accent3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3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3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3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3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1.</a:t>
            </a:r>
            <a:r>
              <a:rPr lang="zh-CN" altLang="en-US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神经调节</a:t>
            </a:r>
            <a:endParaRPr lang="zh-CN" altLang="en-US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marL="0" indent="0">
              <a:buNone/>
            </a:pPr>
            <a:r>
              <a:rPr lang="zh-CN" altLang="en-US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呼吸中枢  延髓：呼吸基本中枢，分交互抑制的吸气中枢和呼气中枢。</a:t>
            </a:r>
            <a:endParaRPr lang="zh-CN" altLang="en-US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marL="0" indent="0">
              <a:buNone/>
            </a:pPr>
            <a:r>
              <a:rPr lang="zh-CN" altLang="en-US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      脑桥：控制呼吸节律、深度</a:t>
            </a:r>
            <a:endParaRPr lang="zh-CN" altLang="en-US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marL="0" indent="0">
              <a:buNone/>
            </a:pPr>
            <a:r>
              <a:rPr lang="zh-CN" altLang="en-US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      大脑：控制呼吸运动。</a:t>
            </a:r>
            <a:endParaRPr lang="zh-CN" altLang="en-US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marL="0" indent="0">
              <a:buNone/>
            </a:pPr>
            <a:r>
              <a:rPr lang="zh-CN" altLang="en-US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传导神经：肋间神经和膈神经</a:t>
            </a:r>
            <a:endParaRPr lang="zh-CN" altLang="en-US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marL="0" indent="0">
              <a:buNone/>
            </a:pPr>
            <a:endParaRPr lang="zh-CN" altLang="en-US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marL="0" indent="0">
              <a:buNone/>
            </a:pPr>
            <a:r>
              <a:rPr lang="zh-CN" altLang="en-US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感受器：牵张感受器和喉气管支气管的粘膜感受器</a:t>
            </a:r>
            <a:endParaRPr lang="zh-CN" altLang="en-US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marL="0" indent="0">
              <a:buNone/>
            </a:pPr>
            <a:r>
              <a:rPr lang="en-US" altLang="zh-CN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2.</a:t>
            </a:r>
            <a:r>
              <a:rPr lang="zh-CN" altLang="en-US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体液调节</a:t>
            </a:r>
            <a:endParaRPr lang="zh-CN" altLang="en-US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marL="0" indent="0">
              <a:buNone/>
            </a:pPr>
            <a:r>
              <a:rPr lang="zh-CN" altLang="en-US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  敏感度高，浓度高</a:t>
            </a:r>
            <a:r>
              <a:rPr lang="en-US" altLang="zh-CN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,</a:t>
            </a:r>
            <a:r>
              <a:rPr lang="zh-CN" altLang="en-US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呼吸强，反之弱</a:t>
            </a:r>
            <a:endParaRPr lang="zh-CN" altLang="en-US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marL="0" indent="0">
              <a:buNone/>
            </a:pPr>
            <a:r>
              <a:rPr lang="zh-CN" altLang="en-US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因素   缺氧：轻度，呼吸加强；重度，呼吸抑制。</a:t>
            </a:r>
            <a:endParaRPr lang="zh-CN" altLang="en-US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marL="0" indent="0">
              <a:buNone/>
            </a:pPr>
            <a:r>
              <a:rPr lang="zh-CN" altLang="en-US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          </a:t>
            </a:r>
            <a:r>
              <a:rPr lang="en-US" altLang="zh-CN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PH</a:t>
            </a:r>
            <a:r>
              <a:rPr lang="zh-CN" altLang="en-US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值；偏酸，呼吸加强，偏碱，呼吸减弱。</a:t>
            </a:r>
            <a:endParaRPr lang="zh-CN" altLang="en-US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</p:txBody>
      </p:sp>
      <p:sp>
        <p:nvSpPr>
          <p:cNvPr id="5" name="左大括号 4"/>
          <p:cNvSpPr/>
          <p:nvPr/>
        </p:nvSpPr>
        <p:spPr>
          <a:xfrm>
            <a:off x="596265" y="2056765"/>
            <a:ext cx="76200" cy="2310765"/>
          </a:xfrm>
          <a:prstGeom prst="leftBrace">
            <a:avLst/>
          </a:prstGeom>
        </p:spPr>
        <p:style>
          <a:lnRef idx="1">
            <a:srgbClr val="509E4F"/>
          </a:lnRef>
          <a:fillRef idx="0">
            <a:srgbClr val="509E4F"/>
          </a:fillRef>
          <a:effectRef idx="0">
            <a:srgbClr val="509E4F"/>
          </a:effectRef>
          <a:fontRef idx="minor">
            <a:srgbClr val="3F3F3F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" name="左大括号 3"/>
          <p:cNvSpPr/>
          <p:nvPr/>
        </p:nvSpPr>
        <p:spPr>
          <a:xfrm rot="10800000" flipH="1">
            <a:off x="1536700" y="5124450"/>
            <a:ext cx="81915" cy="926465"/>
          </a:xfrm>
          <a:prstGeom prst="leftBrace">
            <a:avLst/>
          </a:prstGeom>
        </p:spPr>
        <p:style>
          <a:lnRef idx="1">
            <a:srgbClr val="509E4F"/>
          </a:lnRef>
          <a:fillRef idx="0">
            <a:srgbClr val="509E4F"/>
          </a:fillRef>
          <a:effectRef idx="0">
            <a:srgbClr val="509E4F"/>
          </a:effectRef>
          <a:fontRef idx="minor">
            <a:srgbClr val="3F3F3F"/>
          </a:fontRef>
        </p:style>
        <p:txBody>
          <a:bodyPr rtlCol="0" anchor="ctr"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1523365" y="847725"/>
            <a:ext cx="9382760" cy="483108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l"/>
            <a:r>
              <a:rPr lang="en-US" altLang="zh-CN" sz="28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+mn-ea"/>
                <a:sym typeface="+mn-ea"/>
              </a:rPr>
              <a:t>                          </a:t>
            </a:r>
            <a:r>
              <a:rPr lang="zh-CN" sz="28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+mn-ea"/>
                <a:sym typeface="+mn-ea"/>
              </a:rPr>
              <a:t>复习思考题</a:t>
            </a:r>
            <a:endParaRPr lang="zh-CN" sz="2800"/>
          </a:p>
          <a:p>
            <a:pPr algn="l"/>
            <a:endParaRPr lang="zh-CN" sz="2800"/>
          </a:p>
          <a:p>
            <a:pPr algn="l"/>
            <a:r>
              <a:rPr lang="zh-CN" sz="28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+mn-ea"/>
                <a:sym typeface="+mn-ea"/>
              </a:rPr>
              <a:t>一、名词解释</a:t>
            </a:r>
            <a:endParaRPr lang="zh-CN" sz="2800"/>
          </a:p>
          <a:p>
            <a:pPr algn="l"/>
            <a:r>
              <a:rPr lang="zh-CN" sz="28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+mn-ea"/>
                <a:sym typeface="+mn-ea"/>
              </a:rPr>
              <a:t>               </a:t>
            </a:r>
            <a:endParaRPr lang="zh-CN" sz="2800">
              <a:solidFill>
                <a:srgbClr val="3F3F3F"/>
              </a:solidFill>
              <a:latin typeface="Arial" panose="020B0604020202020204" pitchFamily="34" charset="0"/>
              <a:ea typeface="+mn-ea"/>
              <a:cs typeface="+mn-ea"/>
              <a:sym typeface="+mn-ea"/>
            </a:endParaRPr>
          </a:p>
          <a:p>
            <a:pPr algn="l"/>
            <a:r>
              <a:rPr lang="zh-CN" sz="28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+mn-ea"/>
                <a:sym typeface="+mn-ea"/>
              </a:rPr>
              <a:t>        </a:t>
            </a:r>
            <a:r>
              <a:rPr lang="zh-CN" sz="28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+mn-ea"/>
                <a:sym typeface="黑体" panose="02010609060101010101" pitchFamily="49" charset="-122"/>
              </a:rPr>
              <a:t>呼吸、呼吸运动、呼吸式、呼吸音、呼吸率</a:t>
            </a:r>
            <a:endParaRPr lang="zh-CN" sz="2800">
              <a:solidFill>
                <a:srgbClr val="3F3F3F"/>
              </a:solidFill>
              <a:latin typeface="Arial" panose="020B0604020202020204" pitchFamily="34" charset="0"/>
              <a:ea typeface="+mn-ea"/>
              <a:cs typeface="+mn-ea"/>
              <a:sym typeface="黑体" panose="02010609060101010101" pitchFamily="49" charset="-122"/>
            </a:endParaRPr>
          </a:p>
          <a:p>
            <a:pPr algn="l"/>
            <a:endParaRPr lang="zh-CN" sz="2800"/>
          </a:p>
          <a:p>
            <a:pPr algn="l"/>
            <a:r>
              <a:rPr lang="zh-CN" sz="28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+mn-ea"/>
                <a:sym typeface="+mn-ea"/>
              </a:rPr>
              <a:t>二、</a:t>
            </a:r>
            <a:r>
              <a:rPr lang="zh-CN" altLang="en-US" sz="28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+mn-ea"/>
                <a:sym typeface="黑体" panose="02010609060101010101" pitchFamily="49" charset="-122"/>
              </a:rPr>
              <a:t>正常猪、牛的呼吸式、呼吸音、呼吸率是多少？</a:t>
            </a:r>
            <a:endParaRPr lang="zh-CN" altLang="en-US" sz="2800"/>
          </a:p>
          <a:p>
            <a:pPr algn="l"/>
            <a:endParaRPr lang="zh-CN" sz="2800"/>
          </a:p>
          <a:p>
            <a:pPr algn="l"/>
            <a:r>
              <a:rPr lang="zh-CN" sz="28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+mn-ea"/>
                <a:sym typeface="+mn-ea"/>
              </a:rPr>
              <a:t>三、简述</a:t>
            </a:r>
            <a:r>
              <a:rPr lang="zh-CN" altLang="en-US" sz="28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+mn-ea"/>
                <a:sym typeface="黑体" panose="02010609060101010101" pitchFamily="49" charset="-122"/>
              </a:rPr>
              <a:t>呼吸过程。</a:t>
            </a:r>
            <a:endParaRPr lang="zh-CN" altLang="en-US" sz="2800"/>
          </a:p>
          <a:p>
            <a:pPr algn="l"/>
            <a:endParaRPr lang="zh-CN" altLang="en-US" sz="2800"/>
          </a:p>
          <a:p>
            <a:pPr algn="l"/>
            <a:r>
              <a:rPr lang="zh-CN" altLang="en-US" sz="28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+mn-ea"/>
                <a:sym typeface="+mn-ea"/>
              </a:rPr>
              <a:t>四、简述</a:t>
            </a:r>
            <a:r>
              <a:rPr lang="zh-CN" altLang="en-US" sz="2800">
                <a:solidFill>
                  <a:srgbClr val="3F3F3F"/>
                </a:solidFill>
                <a:latin typeface="Arial" panose="020B0604020202020204" pitchFamily="34" charset="0"/>
                <a:ea typeface="+mn-ea"/>
                <a:cs typeface="+mn-ea"/>
                <a:sym typeface="黑体" panose="02010609060101010101" pitchFamily="49" charset="-122"/>
              </a:rPr>
              <a:t>气体交换与运输机理。</a:t>
            </a:r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32769" name="标题 1"/>
          <p:cNvSpPr>
            <a:spLocks noGrp="1"/>
          </p:cNvSpPr>
          <p:nvPr/>
        </p:nvSpPr>
        <p:spPr>
          <a:xfrm>
            <a:off x="2425700" y="1687513"/>
            <a:ext cx="6858000" cy="473075"/>
          </a:xfrm>
          <a:prstGeom prst="rect">
            <a:avLst/>
          </a:prstGeom>
          <a:noFill/>
          <a:ln w="9525">
            <a:noFill/>
          </a:ln>
        </p:spPr>
        <p:txBody>
          <a:bodyPr lIns="68580" tIns="34290" rIns="68580" bIns="34290" anchor="b"/>
          <a:p>
            <a:pPr>
              <a:lnSpc>
                <a:spcPct val="90000"/>
              </a:lnSpc>
            </a:pPr>
            <a:r>
              <a:rPr lang="zh-CN" altLang="en-US" sz="21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教学</a:t>
            </a:r>
            <a:r>
              <a:rPr lang="zh-CN" altLang="en-US" sz="2400">
                <a:solidFill>
                  <a:srgbClr val="00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目标</a:t>
            </a:r>
            <a:endParaRPr lang="zh-CN" altLang="en-US" sz="2400">
              <a:solidFill>
                <a:srgbClr val="00000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32770" name="文本框 99"/>
          <p:cNvSpPr txBox="1"/>
          <p:nvPr/>
        </p:nvSpPr>
        <p:spPr>
          <a:xfrm>
            <a:off x="2225675" y="2816225"/>
            <a:ext cx="7702550" cy="1753235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606060"/>
                </a:solidFill>
                <a:latin typeface="宋体" panose="02010600030101010101" pitchFamily="2" charset="-122"/>
              </a:rPr>
              <a:t>1.</a:t>
            </a:r>
            <a:r>
              <a:rPr lang="zh-CN" altLang="en-US" sz="2400">
                <a:solidFill>
                  <a:srgbClr val="606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了解呼吸过程</a:t>
            </a:r>
            <a:endParaRPr lang="zh-CN" altLang="en-US" sz="2400">
              <a:solidFill>
                <a:srgbClr val="606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606060"/>
                </a:solidFill>
                <a:latin typeface="宋体" panose="02010600030101010101" pitchFamily="2" charset="-122"/>
              </a:rPr>
              <a:t>2.</a:t>
            </a:r>
            <a:r>
              <a:rPr lang="zh-CN" altLang="zh-CN" sz="2400">
                <a:solidFill>
                  <a:srgbClr val="606060"/>
                </a:solidFill>
                <a:latin typeface="宋体" panose="02010600030101010101" pitchFamily="2" charset="-122"/>
                <a:ea typeface="宋体" panose="02010600030101010101" pitchFamily="2" charset="-122"/>
                <a:sym typeface="黑体" panose="02010609060101010101" pitchFamily="49" charset="-122"/>
              </a:rPr>
              <a:t>熟识呼吸运动机理</a:t>
            </a:r>
            <a:endParaRPr lang="zh-CN" altLang="zh-CN" sz="2400">
              <a:solidFill>
                <a:srgbClr val="606060"/>
              </a:solidFill>
              <a:latin typeface="宋体" panose="02010600030101010101" pitchFamily="2" charset="-122"/>
              <a:ea typeface="宋体" panose="02010600030101010101" pitchFamily="2" charset="-122"/>
              <a:sym typeface="黑体" panose="02010609060101010101" pitchFamily="49" charset="-122"/>
            </a:endParaRPr>
          </a:p>
          <a:p>
            <a:pPr>
              <a:lnSpc>
                <a:spcPct val="150000"/>
              </a:lnSpc>
            </a:pPr>
            <a:r>
              <a:rPr lang="en-US" altLang="zh-CN" sz="2400">
                <a:solidFill>
                  <a:srgbClr val="606060"/>
                </a:solidFill>
                <a:latin typeface="宋体" panose="02010600030101010101" pitchFamily="2" charset="-122"/>
              </a:rPr>
              <a:t>3.</a:t>
            </a:r>
            <a:r>
              <a:rPr lang="zh-CN" altLang="en-US" sz="2400">
                <a:solidFill>
                  <a:srgbClr val="60606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能检查呼吸式、测定呼吸率、听取呼吸音</a:t>
            </a:r>
            <a:endParaRPr lang="zh-CN" altLang="en-US" sz="2400">
              <a:solidFill>
                <a:srgbClr val="606060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左大括号 1"/>
          <p:cNvSpPr/>
          <p:nvPr/>
        </p:nvSpPr>
        <p:spPr>
          <a:xfrm>
            <a:off x="834390" y="1612900"/>
            <a:ext cx="75565" cy="112141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0" name="文本框 99"/>
          <p:cNvSpPr txBox="1"/>
          <p:nvPr/>
        </p:nvSpPr>
        <p:spPr>
          <a:xfrm>
            <a:off x="890905" y="814705"/>
            <a:ext cx="12035790" cy="32302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marL="0" indent="0" algn="l"/>
            <a:r>
              <a:rPr lang="zh-CN" altLang="en-US" sz="2400" u="none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一、呼吸生理：</a:t>
            </a:r>
            <a:endParaRPr lang="zh-CN" altLang="en-US" sz="2400" u="none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l"/>
            <a:r>
              <a:rPr lang="zh-CN" altLang="en-US" sz="2400" u="none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呼吸过程：包括</a:t>
            </a:r>
            <a:endParaRPr lang="zh-CN" altLang="en-US" sz="2400" u="none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l" fontAlgn="auto">
              <a:lnSpc>
                <a:spcPct val="150000"/>
              </a:lnSpc>
            </a:pP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外（肺）呼吸： 外界     </a:t>
            </a:r>
            <a:r>
              <a:rPr lang="zh-CN" altLang="en-US" sz="2400" u="none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肺。</a:t>
            </a:r>
            <a:endParaRPr lang="zh-CN" altLang="en-US" sz="2400" u="none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l" fontAlgn="auto">
              <a:lnSpc>
                <a:spcPct val="150000"/>
              </a:lnSpc>
            </a:pP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气体运输：气体在</a:t>
            </a:r>
            <a:r>
              <a:rPr lang="zh-CN" altLang="en-US" sz="2400" u="none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血液内运行 </a:t>
            </a:r>
            <a:endParaRPr lang="zh-CN" altLang="en-US" sz="2400" u="none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l" fontAlgn="auto">
              <a:lnSpc>
                <a:spcPct val="150000"/>
              </a:lnSpc>
            </a:pP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内（组织）呼吸： 血液     细胞 </a:t>
            </a:r>
            <a:endParaRPr lang="zh-CN" altLang="en-US" sz="240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 algn="l"/>
            <a:endParaRPr lang="zh-CN" altLang="en-US" sz="240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endParaRPr lang="zh-CN" altLang="en-US" sz="240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3" name="左大括号 2"/>
          <p:cNvSpPr/>
          <p:nvPr/>
        </p:nvSpPr>
        <p:spPr>
          <a:xfrm>
            <a:off x="1322705" y="1644650"/>
            <a:ext cx="75565" cy="1121410"/>
          </a:xfrm>
          <a:prstGeom prst="leftBrace">
            <a:avLst/>
          </a:prstGeom>
        </p:spPr>
        <p:style>
          <a:lnRef idx="1">
            <a:srgbClr val="509E4F"/>
          </a:lnRef>
          <a:fillRef idx="0">
            <a:srgbClr val="509E4F"/>
          </a:fillRef>
          <a:effectRef idx="0">
            <a:srgbClr val="509E4F"/>
          </a:effectRef>
          <a:fontRef idx="minor">
            <a:srgbClr val="3F3F3F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21507" name="图片 21506" descr="1-呼吸全过程 "/>
          <p:cNvPicPr>
            <a:picLocks noChangeAspect="1"/>
          </p:cNvPicPr>
          <p:nvPr/>
        </p:nvPicPr>
        <p:blipFill>
          <a:blip r:embed="rId1"/>
          <a:srcRect l="8890" t="-521" r="9851"/>
          <a:stretch>
            <a:fillRect/>
          </a:stretch>
        </p:blipFill>
        <p:spPr>
          <a:xfrm>
            <a:off x="6177915" y="694055"/>
            <a:ext cx="5377180" cy="5341620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4" name="肘形连接符 3"/>
          <p:cNvCxnSpPr/>
          <p:nvPr/>
        </p:nvCxnSpPr>
        <p:spPr>
          <a:xfrm>
            <a:off x="4670425" y="3030220"/>
            <a:ext cx="729615" cy="3175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1">
            <a:srgbClr val="509E4F"/>
          </a:lnRef>
          <a:fillRef idx="0">
            <a:srgbClr val="509E4F"/>
          </a:fillRef>
          <a:effectRef idx="0">
            <a:srgbClr val="509E4F"/>
          </a:effectRef>
          <a:fontRef idx="minor">
            <a:srgbClr val="3F3F3F"/>
          </a:fontRef>
        </p:style>
      </p:cxnSp>
      <p:cxnSp>
        <p:nvCxnSpPr>
          <p:cNvPr id="5" name="肘形连接符 4"/>
          <p:cNvCxnSpPr/>
          <p:nvPr/>
        </p:nvCxnSpPr>
        <p:spPr>
          <a:xfrm>
            <a:off x="4356735" y="1930400"/>
            <a:ext cx="729615" cy="3175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1">
            <a:srgbClr val="509E4F"/>
          </a:lnRef>
          <a:fillRef idx="0">
            <a:srgbClr val="509E4F"/>
          </a:fillRef>
          <a:effectRef idx="0">
            <a:srgbClr val="509E4F"/>
          </a:effectRef>
          <a:fontRef idx="minor">
            <a:srgbClr val="3F3F3F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760095" y="804545"/>
            <a:ext cx="11353165" cy="26765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l"/>
            <a:r>
              <a:rPr lang="en-US" altLang="zh-CN" sz="2400" b="1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(</a:t>
            </a:r>
            <a:r>
              <a:rPr lang="zh-CN" altLang="en-US" sz="2400" b="1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一</a:t>
            </a:r>
            <a:r>
              <a:rPr lang="en-US" altLang="zh-CN" sz="2400" b="1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)</a:t>
            </a:r>
            <a:r>
              <a:rPr lang="zh-CN" altLang="en-US" sz="2400" b="1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呼吸运动（肺通气发生的原动力）</a:t>
            </a:r>
            <a:endParaRPr lang="zh-CN" altLang="en-US" sz="2400" b="1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 algn="l"/>
            <a:r>
              <a:rPr lang="zh-CN" altLang="en-US" sz="2400" b="1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概念：呼吸肌舒缩引起胸肺扩张和回缩的过程。</a:t>
            </a:r>
            <a:endParaRPr lang="zh-CN" altLang="en-US" sz="2400" b="1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 algn="l"/>
            <a:r>
              <a:rPr lang="zh-CN" altLang="en-US" sz="2400" b="1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吸气和呼气的产生</a:t>
            </a:r>
            <a:r>
              <a:rPr lang="en-US" altLang="zh-CN" sz="2400" b="1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lang="zh-CN" altLang="en-US" sz="2400" b="1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动力：呼吸肌舒缩</a:t>
            </a:r>
            <a:endParaRPr lang="zh-CN" altLang="en-US" sz="2400" b="1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 algn="l"/>
            <a:r>
              <a:rPr lang="zh-CN" altLang="en-US" sz="2400" b="1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         机理：肺内外间压力差</a:t>
            </a:r>
            <a:endParaRPr lang="zh-CN" altLang="en-US" sz="2400" b="1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 algn="l"/>
            <a:r>
              <a:rPr lang="zh-CN" altLang="en-US" sz="2400" b="1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         去向：高压→低压 </a:t>
            </a:r>
            <a:endParaRPr lang="zh-CN" altLang="en-US" sz="2400" b="1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 algn="l"/>
            <a:r>
              <a:rPr lang="en-US" altLang="zh-CN" sz="2400" b="1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1.</a:t>
            </a:r>
            <a:r>
              <a:rPr lang="zh-CN" altLang="en-US" sz="2400" b="1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吸气呼气发生</a:t>
            </a:r>
            <a:endParaRPr lang="zh-CN" altLang="en-US" sz="2400" b="1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 algn="l"/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endParaRPr lang="zh-CN" altLang="en-US" sz="240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sp>
        <p:nvSpPr>
          <p:cNvPr id="4" name="左大括号 3"/>
          <p:cNvSpPr/>
          <p:nvPr/>
        </p:nvSpPr>
        <p:spPr>
          <a:xfrm>
            <a:off x="1044575" y="6043295"/>
            <a:ext cx="207010" cy="509905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48133" name="图片 48132" descr="00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681720" y="398780"/>
            <a:ext cx="3274060" cy="299339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文本框 5"/>
          <p:cNvSpPr txBox="1"/>
          <p:nvPr/>
        </p:nvSpPr>
        <p:spPr>
          <a:xfrm>
            <a:off x="8027670" y="1021080"/>
            <a:ext cx="125539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r>
              <a:rPr lang="zh-CN" altLang="en-US" sz="2800" b="1" dirty="0">
                <a:solidFill>
                  <a:srgbClr val="FF0000"/>
                </a:solidFill>
                <a:sym typeface="+mn-ea"/>
              </a:rPr>
              <a:t>肋间肌</a:t>
            </a:r>
            <a:endParaRPr lang="zh-CN" altLang="en-US" sz="2800" b="1" dirty="0">
              <a:solidFill>
                <a:srgbClr val="FF0000"/>
              </a:solidFill>
              <a:sym typeface="+mn-ea"/>
            </a:endParaRPr>
          </a:p>
        </p:txBody>
      </p:sp>
      <p:sp>
        <p:nvSpPr>
          <p:cNvPr id="12289" name="矩形 64514"/>
          <p:cNvSpPr/>
          <p:nvPr/>
        </p:nvSpPr>
        <p:spPr>
          <a:xfrm>
            <a:off x="5433695" y="4850448"/>
            <a:ext cx="2621280" cy="645160"/>
          </a:xfrm>
          <a:prstGeom prst="rect">
            <a:avLst/>
          </a:prstGeom>
          <a:solidFill>
            <a:srgbClr val="CDFFD4"/>
          </a:solidFill>
          <a:ln w="9525" cap="flat" cmpd="sng">
            <a:solidFill>
              <a:srgbClr val="000099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p>
            <a:pPr>
              <a:lnSpc>
                <a:spcPct val="75000"/>
              </a:lnSpc>
              <a:buClrTx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肺内压＞大气压，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75000"/>
              </a:lnSpc>
              <a:buClrTx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气体经呼吸道出肺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290" name="矩形 64515"/>
          <p:cNvSpPr/>
          <p:nvPr/>
        </p:nvSpPr>
        <p:spPr>
          <a:xfrm>
            <a:off x="5151914" y="4312920"/>
            <a:ext cx="3688080" cy="368300"/>
          </a:xfrm>
          <a:prstGeom prst="rect">
            <a:avLst/>
          </a:prstGeom>
          <a:solidFill>
            <a:srgbClr val="CDFFD4"/>
          </a:solidFill>
          <a:ln w="9525" cap="flat" cmpd="sng">
            <a:solidFill>
              <a:srgbClr val="000099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none" anchor="t">
            <a:spAutoFit/>
          </a:bodyPr>
          <a:p>
            <a:pPr algn="ctr">
              <a:lnSpc>
                <a:spcPct val="75000"/>
              </a:lnSpc>
              <a:buClrTx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胸廓容积缩小</a:t>
            </a:r>
            <a:r>
              <a:rPr lang="en-US" altLang="zh-CN" sz="240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肺被动缩小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291" name="矩形 64516"/>
          <p:cNvSpPr/>
          <p:nvPr/>
        </p:nvSpPr>
        <p:spPr>
          <a:xfrm>
            <a:off x="5593080" y="2612390"/>
            <a:ext cx="3093720" cy="1565910"/>
          </a:xfrm>
          <a:prstGeom prst="rect">
            <a:avLst/>
          </a:prstGeom>
          <a:solidFill>
            <a:srgbClr val="CDFFD4"/>
          </a:solidFill>
          <a:ln w="9525" cap="flat" cmpd="sng">
            <a:solidFill>
              <a:srgbClr val="000099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p>
            <a:pPr>
              <a:lnSpc>
                <a:spcPct val="80000"/>
              </a:lnSpc>
              <a:buClrTx/>
            </a:pPr>
            <a:r>
              <a:rPr lang="zh-CN" altLang="en-US" sz="2400" dirty="0">
                <a:latin typeface="隶书" pitchFamily="49" charset="-122"/>
                <a:ea typeface="隶书" pitchFamily="49" charset="-122"/>
              </a:rPr>
              <a:t>膈肌和肋间外肌舒张，</a:t>
            </a:r>
            <a:endParaRPr lang="zh-CN" altLang="en-US" sz="2400" dirty="0">
              <a:latin typeface="隶书" pitchFamily="49" charset="-122"/>
              <a:ea typeface="隶书" pitchFamily="49" charset="-122"/>
            </a:endParaRPr>
          </a:p>
          <a:p>
            <a:pPr>
              <a:lnSpc>
                <a:spcPct val="80000"/>
              </a:lnSpc>
              <a:buClrTx/>
            </a:pPr>
            <a:endParaRPr lang="zh-CN" altLang="en-US" sz="2400" dirty="0">
              <a:latin typeface="隶书" pitchFamily="49" charset="-122"/>
              <a:ea typeface="隶书" pitchFamily="49" charset="-122"/>
            </a:endParaRPr>
          </a:p>
          <a:p>
            <a:pPr>
              <a:lnSpc>
                <a:spcPct val="80000"/>
              </a:lnSpc>
              <a:buClrTx/>
            </a:pPr>
            <a:r>
              <a:rPr lang="zh-CN" altLang="en-US" sz="2400" dirty="0">
                <a:latin typeface="隶书" pitchFamily="49" charset="-122"/>
                <a:ea typeface="隶书" pitchFamily="49" charset="-122"/>
              </a:rPr>
              <a:t>膈肌和肋骨回位，</a:t>
            </a:r>
            <a:endParaRPr lang="zh-CN" altLang="en-US" sz="2400" dirty="0">
              <a:latin typeface="隶书" pitchFamily="49" charset="-122"/>
              <a:ea typeface="隶书" pitchFamily="49" charset="-122"/>
            </a:endParaRPr>
          </a:p>
          <a:p>
            <a:pPr>
              <a:lnSpc>
                <a:spcPct val="80000"/>
              </a:lnSpc>
              <a:buClrTx/>
            </a:pPr>
            <a:endParaRPr lang="zh-CN" altLang="en-US" sz="2400" dirty="0">
              <a:latin typeface="隶书" pitchFamily="49" charset="-122"/>
              <a:ea typeface="隶书" pitchFamily="49" charset="-122"/>
            </a:endParaRPr>
          </a:p>
          <a:p>
            <a:pPr>
              <a:lnSpc>
                <a:spcPct val="80000"/>
              </a:lnSpc>
              <a:buClrTx/>
            </a:pPr>
            <a:r>
              <a:rPr lang="zh-CN" altLang="en-US" sz="2400" dirty="0">
                <a:latin typeface="隶书" pitchFamily="49" charset="-122"/>
                <a:ea typeface="隶书" pitchFamily="49" charset="-122"/>
              </a:rPr>
              <a:t>缩小胸廓</a:t>
            </a:r>
            <a:endParaRPr lang="zh-CN" altLang="en-US" sz="2400" dirty="0">
              <a:latin typeface="隶书" pitchFamily="49" charset="-122"/>
              <a:ea typeface="隶书" pitchFamily="49" charset="-122"/>
            </a:endParaRPr>
          </a:p>
        </p:txBody>
      </p:sp>
      <p:sp>
        <p:nvSpPr>
          <p:cNvPr id="12292" name="矩形 64517"/>
          <p:cNvSpPr/>
          <p:nvPr/>
        </p:nvSpPr>
        <p:spPr>
          <a:xfrm>
            <a:off x="857250" y="4788535"/>
            <a:ext cx="3168650" cy="922020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rgbClr val="990033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>
            <a:spAutoFit/>
          </a:bodyPr>
          <a:p>
            <a:pPr>
              <a:lnSpc>
                <a:spcPct val="75000"/>
              </a:lnSpc>
              <a:buClrTx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肺内压＜大气压，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75000"/>
              </a:lnSpc>
              <a:buClrTx/>
            </a:pP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>
              <a:lnSpc>
                <a:spcPct val="75000"/>
              </a:lnSpc>
              <a:buClrTx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气体经呼吸道入肺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294" name="矩形 64519"/>
          <p:cNvSpPr/>
          <p:nvPr/>
        </p:nvSpPr>
        <p:spPr>
          <a:xfrm>
            <a:off x="384810" y="2974023"/>
            <a:ext cx="4554538" cy="1568450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rgbClr val="990033"/>
            </a:solidFill>
            <a:prstDash val="solid"/>
            <a:miter/>
            <a:headEnd type="none" w="med" len="med"/>
            <a:tailEnd type="none" w="med" len="med"/>
          </a:ln>
        </p:spPr>
        <p:txBody>
          <a:bodyPr wrap="square" anchor="t">
            <a:spAutoFit/>
          </a:bodyPr>
          <a:p>
            <a:pPr algn="ctr" fontAlgn="auto">
              <a:lnSpc>
                <a:spcPct val="100000"/>
              </a:lnSpc>
              <a:buClrTx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膈肌收缩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 fontAlgn="auto">
              <a:lnSpc>
                <a:spcPct val="100000"/>
              </a:lnSpc>
              <a:buClrTx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膈顶下移，胸廓上下径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sym typeface="黑体" panose="02010609060101010101" pitchFamily="49" charset="-122"/>
              </a:rPr>
              <a:t>增大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 fontAlgn="auto">
              <a:lnSpc>
                <a:spcPct val="100000"/>
              </a:lnSpc>
              <a:buClrTx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肋间外肌收缩使肋骨上提</a:t>
            </a:r>
            <a:r>
              <a:rPr lang="en-US" altLang="zh-CN" sz="2400" dirty="0">
                <a:latin typeface="宋体" panose="02010600030101010101" pitchFamily="2" charset="-122"/>
                <a:ea typeface="宋体" panose="02010600030101010101" pitchFamily="2" charset="-122"/>
              </a:rPr>
              <a:t>,</a:t>
            </a:r>
            <a:endParaRPr lang="en-US" altLang="zh-CN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  <a:p>
            <a:pPr algn="ctr" fontAlgn="auto">
              <a:lnSpc>
                <a:spcPct val="100000"/>
              </a:lnSpc>
              <a:buClrTx/>
            </a:pP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扩大胸廓前后、左右径</a:t>
            </a:r>
            <a:endParaRPr lang="zh-CN" altLang="en-US" sz="2400" dirty="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299" name="文本框 64524"/>
          <p:cNvSpPr txBox="1"/>
          <p:nvPr/>
        </p:nvSpPr>
        <p:spPr>
          <a:xfrm>
            <a:off x="1378903" y="5914708"/>
            <a:ext cx="1905000" cy="460375"/>
          </a:xfrm>
          <a:prstGeom prst="rect">
            <a:avLst/>
          </a:prstGeom>
          <a:solidFill>
            <a:srgbClr val="FFFFCC"/>
          </a:solidFill>
          <a:ln w="9525" cap="flat" cmpd="sng">
            <a:solidFill>
              <a:srgbClr val="80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>
            <a:spAutoFit/>
          </a:bodyPr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US" altLang="zh-CN" sz="2400" dirty="0">
                <a:solidFill>
                  <a:srgbClr val="9900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吸    气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300" name="文本框 64525"/>
          <p:cNvSpPr txBox="1"/>
          <p:nvPr/>
        </p:nvSpPr>
        <p:spPr>
          <a:xfrm>
            <a:off x="5703570" y="5734050"/>
            <a:ext cx="1905000" cy="460375"/>
          </a:xfrm>
          <a:prstGeom prst="rect">
            <a:avLst/>
          </a:prstGeom>
          <a:solidFill>
            <a:srgbClr val="CCFFFF"/>
          </a:solidFill>
          <a:ln w="9525" cap="flat" cmpd="sng">
            <a:solidFill>
              <a:srgbClr val="00008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>
            <a:spAutoFit/>
          </a:bodyPr>
          <a:p>
            <a:pPr>
              <a:lnSpc>
                <a:spcPct val="100000"/>
              </a:lnSpc>
              <a:spcBef>
                <a:spcPct val="50000"/>
              </a:spcBef>
              <a:buClrTx/>
            </a:pPr>
            <a:r>
              <a:rPr lang="en-US" altLang="zh-CN" sz="2400" dirty="0">
                <a:solidFill>
                  <a:srgbClr val="990033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</a:rPr>
              <a:t>呼    气</a:t>
            </a:r>
            <a:endParaRPr lang="zh-CN" altLang="en-US" sz="2400"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12303" name="标题 64530"/>
          <p:cNvSpPr>
            <a:spLocks noGrp="1"/>
          </p:cNvSpPr>
          <p:nvPr/>
        </p:nvSpPr>
        <p:spPr>
          <a:xfrm>
            <a:off x="4767580" y="6256020"/>
            <a:ext cx="2072005" cy="7023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0" kern="1200">
                <a:solidFill>
                  <a:srgbClr val="509E4F"/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ea"/>
              </a:defRPr>
            </a:lvl1pPr>
          </a:lstStyle>
          <a:p>
            <a:r>
              <a:rPr lang="zh-CN" altLang="en-US" sz="3200" b="1" dirty="0">
                <a:solidFill>
                  <a:srgbClr val="FF0000"/>
                </a:solidFill>
              </a:rPr>
              <a:t>呼吸过程</a:t>
            </a:r>
            <a:r>
              <a:rPr lang="zh-CN" altLang="en-US" dirty="0">
                <a:solidFill>
                  <a:srgbClr val="FF0000"/>
                </a:solidFill>
              </a:rPr>
              <a:t> </a:t>
            </a:r>
            <a:endParaRPr lang="zh-CN" altLang="en-US" dirty="0">
              <a:solidFill>
                <a:srgbClr val="FF0000"/>
              </a:solidFill>
            </a:endParaRPr>
          </a:p>
        </p:txBody>
      </p:sp>
      <p:sp>
        <p:nvSpPr>
          <p:cNvPr id="7" name="直接连接符 64523"/>
          <p:cNvSpPr/>
          <p:nvPr/>
        </p:nvSpPr>
        <p:spPr>
          <a:xfrm>
            <a:off x="2379980" y="4473575"/>
            <a:ext cx="635" cy="252730"/>
          </a:xfrm>
          <a:prstGeom prst="line">
            <a:avLst/>
          </a:prstGeom>
          <a:ln w="38100" cap="flat" cmpd="sng">
            <a:solidFill>
              <a:srgbClr val="990033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9" name="直接连接符 64523"/>
          <p:cNvSpPr/>
          <p:nvPr/>
        </p:nvSpPr>
        <p:spPr>
          <a:xfrm>
            <a:off x="2333943" y="5606733"/>
            <a:ext cx="0" cy="457200"/>
          </a:xfrm>
          <a:prstGeom prst="line">
            <a:avLst/>
          </a:prstGeom>
          <a:ln w="38100" cap="flat" cmpd="sng">
            <a:solidFill>
              <a:srgbClr val="990033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1" name="直接连接符 64523"/>
          <p:cNvSpPr/>
          <p:nvPr/>
        </p:nvSpPr>
        <p:spPr>
          <a:xfrm>
            <a:off x="6851015" y="4129405"/>
            <a:ext cx="635" cy="221615"/>
          </a:xfrm>
          <a:prstGeom prst="line">
            <a:avLst/>
          </a:prstGeom>
          <a:ln w="38100" cap="flat" cmpd="sng">
            <a:solidFill>
              <a:srgbClr val="990033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2" name="直接连接符 64523"/>
          <p:cNvSpPr/>
          <p:nvPr/>
        </p:nvSpPr>
        <p:spPr>
          <a:xfrm>
            <a:off x="6851650" y="4665345"/>
            <a:ext cx="635" cy="269240"/>
          </a:xfrm>
          <a:prstGeom prst="line">
            <a:avLst/>
          </a:prstGeom>
          <a:ln w="38100" cap="flat" cmpd="sng">
            <a:solidFill>
              <a:srgbClr val="990033"/>
            </a:solidFill>
            <a:prstDash val="solid"/>
            <a:round/>
            <a:headEnd type="none" w="med" len="med"/>
            <a:tailEnd type="triangle" w="med" len="med"/>
          </a:ln>
        </p:spPr>
      </p:sp>
      <p:sp>
        <p:nvSpPr>
          <p:cNvPr id="13" name="直接连接符 64523"/>
          <p:cNvSpPr/>
          <p:nvPr/>
        </p:nvSpPr>
        <p:spPr>
          <a:xfrm>
            <a:off x="6727190" y="5484495"/>
            <a:ext cx="635" cy="284480"/>
          </a:xfrm>
          <a:prstGeom prst="line">
            <a:avLst/>
          </a:prstGeom>
          <a:ln w="38100" cap="flat" cmpd="sng">
            <a:solidFill>
              <a:srgbClr val="990033"/>
            </a:solidFill>
            <a:prstDash val="solid"/>
            <a:round/>
            <a:headEnd type="none" w="med" len="med"/>
            <a:tailEnd type="triangle" w="med" len="med"/>
          </a:ln>
        </p:spPr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5538" name="内容占位符 65537"/>
          <p:cNvSpPr>
            <a:spLocks noGrp="1"/>
          </p:cNvSpPr>
          <p:nvPr/>
        </p:nvSpPr>
        <p:spPr>
          <a:xfrm>
            <a:off x="935990" y="925195"/>
            <a:ext cx="8014970" cy="528066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3">
                  <a:lumMod val="50000"/>
                </a:schemeClr>
              </a:buClr>
              <a:buFont typeface="Webdings" panose="05030102010509060703" pitchFamily="18" charset="2"/>
              <a:buChar char=""/>
              <a:defRPr sz="2400" kern="1200">
                <a:solidFill>
                  <a:schemeClr val="accent3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accent3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3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3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accent3">
                    <a:lumMod val="50000"/>
                  </a:schemeClr>
                </a:solidFill>
                <a:latin typeface="黑体" panose="02010609060101010101" pitchFamily="49" charset="-122"/>
                <a:ea typeface="黑体" panose="02010609060101010101" pitchFamily="49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2.</a:t>
            </a:r>
            <a:r>
              <a:rPr lang="zh-CN" altLang="en-US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肺内压与胸膜腔内压</a:t>
            </a:r>
            <a:endParaRPr lang="zh-CN" altLang="en-US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肺内压：</a:t>
            </a:r>
            <a:r>
              <a:rPr lang="zh-CN" altLang="en-US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肺内压是指肺泡内的压力</a:t>
            </a:r>
            <a:endParaRPr lang="zh-CN" altLang="en-US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fontAlgn="auto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胸膜腔内压</a:t>
            </a:r>
            <a:r>
              <a:rPr lang="zh-CN" altLang="en-US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：胸膜腔内压力，低于大气压为负压。</a:t>
            </a:r>
            <a:endParaRPr lang="zh-CN" altLang="en-US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fontAlgn="auto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      </a:t>
            </a:r>
            <a:r>
              <a:rPr lang="en-US" altLang="zh-CN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=</a:t>
            </a:r>
            <a:r>
              <a:rPr lang="zh-CN" altLang="en-US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大气压</a:t>
            </a:r>
            <a:r>
              <a:rPr lang="en-US" altLang="zh-CN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--</a:t>
            </a:r>
            <a:r>
              <a:rPr lang="zh-CN" altLang="en-US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弹性回缩力</a:t>
            </a:r>
            <a:endParaRPr lang="zh-CN" altLang="en-US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fontAlgn="auto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    作用：</a:t>
            </a:r>
            <a:r>
              <a:rPr lang="zh-CN" altLang="en-US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助换气和心血液回流及</a:t>
            </a:r>
            <a:r>
              <a:rPr lang="zh-CN" altLang="en-US" b="1">
                <a:solidFill>
                  <a:schemeClr val="bg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逆呕和</a:t>
            </a:r>
            <a:r>
              <a:rPr lang="zh-CN" altLang="en-US" b="1" dirty="0">
                <a:solidFill>
                  <a:schemeClr val="bg1">
                    <a:lumMod val="5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反刍。</a:t>
            </a:r>
            <a:endParaRPr lang="zh-CN" altLang="en-US" b="1" dirty="0">
              <a:solidFill>
                <a:schemeClr val="bg1">
                  <a:lumMod val="50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fontAlgn="auto">
              <a:lnSpc>
                <a:spcPct val="150000"/>
              </a:lnSpc>
              <a:spcBef>
                <a:spcPct val="0"/>
              </a:spcBef>
              <a:buNone/>
            </a:pPr>
            <a:r>
              <a:rPr lang="zh-CN" altLang="en-US" b="1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气胸：胸膜腔有气体进入，胸内负压消失。</a:t>
            </a:r>
            <a:endParaRPr lang="zh-CN" altLang="en-US" b="1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fontAlgn="auto">
              <a:lnSpc>
                <a:spcPct val="150000"/>
              </a:lnSpc>
              <a:spcBef>
                <a:spcPct val="0"/>
              </a:spcBef>
              <a:buNone/>
            </a:pPr>
            <a:endParaRPr lang="zh-CN" altLang="en-US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None/>
            </a:pPr>
            <a:endParaRPr lang="zh-CN" altLang="en-US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文本框 1"/>
          <p:cNvSpPr txBox="1"/>
          <p:nvPr/>
        </p:nvSpPr>
        <p:spPr>
          <a:xfrm>
            <a:off x="905510" y="742950"/>
            <a:ext cx="11751945" cy="79705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marL="0" indent="0" algn="l"/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3.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呼吸式、呼吸频率和呼吸音</a:t>
            </a:r>
            <a:endParaRPr lang="zh-CN" altLang="en-US" sz="2400" b="1" u="none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l"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）呼吸式：呼吸运动的表现形式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 algn="l"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病理性</a:t>
            </a:r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--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胸式呼吸：胸壁起伏为主。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 algn="l"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       腹式呼吸：腹壁起伏为主。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 algn="l"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生理性</a:t>
            </a:r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--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胸腹式呼吸：正常呼吸，胸廓和腹部起伏程度一致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 algn="l"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）呼吸频率：每分钟的呼吸次数（次</a:t>
            </a:r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/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分）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 algn="l"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牛：</a:t>
            </a:r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10-30    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猪：</a:t>
            </a:r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15-24    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羊：</a:t>
            </a:r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10-20</a:t>
            </a:r>
            <a:endParaRPr lang="en-US" altLang="zh-CN" sz="2400" b="1" u="none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l"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影响因素：动物种类、生理情况、环境和疾病等</a:t>
            </a:r>
            <a:endParaRPr lang="zh-CN" altLang="en-US" sz="2400" b="1" u="none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l"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）呼吸音：气体通过呼吸道及出入肺泡时产生的声音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 algn="l"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生理性</a:t>
            </a:r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--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肺泡呼吸音、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支气管呼吸音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 algn="l" fontAlgn="auto">
              <a:lnSpc>
                <a:spcPct val="150000"/>
              </a:lnSpc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    病理性</a:t>
            </a:r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--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：支气管肺泡音</a:t>
            </a:r>
            <a:endParaRPr lang="zh-CN" altLang="en-US" sz="2400" b="1" u="none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l" fontAlgn="auto">
              <a:lnSpc>
                <a:spcPct val="150000"/>
              </a:lnSpc>
            </a:pP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 algn="l" fontAlgn="auto">
              <a:lnSpc>
                <a:spcPct val="150000"/>
              </a:lnSpc>
            </a:pPr>
            <a:endParaRPr lang="zh-CN" altLang="en-US" sz="3200" b="1" dirty="0"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marL="0" indent="0" algn="l"/>
            <a:r>
              <a:rPr lang="zh-CN" altLang="en-US" sz="3200" b="1" dirty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 </a:t>
            </a:r>
            <a:endParaRPr lang="zh-CN" altLang="en-US" sz="3200" dirty="0"/>
          </a:p>
        </p:txBody>
      </p:sp>
      <p:sp>
        <p:nvSpPr>
          <p:cNvPr id="5" name="左中括号 4"/>
          <p:cNvSpPr/>
          <p:nvPr/>
        </p:nvSpPr>
        <p:spPr>
          <a:xfrm>
            <a:off x="1148715" y="2062480"/>
            <a:ext cx="224155" cy="939800"/>
          </a:xfrm>
          <a:prstGeom prst="leftBracket">
            <a:avLst/>
          </a:prstGeom>
        </p:spPr>
        <p:style>
          <a:lnRef idx="1">
            <a:srgbClr val="509E4F"/>
          </a:lnRef>
          <a:fillRef idx="0">
            <a:srgbClr val="509E4F"/>
          </a:fillRef>
          <a:effectRef idx="0">
            <a:srgbClr val="509E4F"/>
          </a:effectRef>
          <a:fontRef idx="minor">
            <a:srgbClr val="3F3F3F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3" name="左中括号 2"/>
          <p:cNvSpPr/>
          <p:nvPr/>
        </p:nvSpPr>
        <p:spPr>
          <a:xfrm>
            <a:off x="2737485" y="1983740"/>
            <a:ext cx="82550" cy="578485"/>
          </a:xfrm>
          <a:prstGeom prst="leftBracket">
            <a:avLst/>
          </a:prstGeom>
        </p:spPr>
        <p:style>
          <a:lnRef idx="1">
            <a:srgbClr val="509E4F"/>
          </a:lnRef>
          <a:fillRef idx="0">
            <a:srgbClr val="509E4F"/>
          </a:fillRef>
          <a:effectRef idx="0">
            <a:srgbClr val="509E4F"/>
          </a:effectRef>
          <a:fontRef idx="minor">
            <a:srgbClr val="3F3F3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左中括号 3"/>
          <p:cNvSpPr/>
          <p:nvPr/>
        </p:nvSpPr>
        <p:spPr>
          <a:xfrm rot="11040000" flipH="1">
            <a:off x="1608455" y="5948045"/>
            <a:ext cx="76200" cy="515620"/>
          </a:xfrm>
          <a:prstGeom prst="leftBracket">
            <a:avLst/>
          </a:prstGeom>
        </p:spPr>
        <p:style>
          <a:lnRef idx="1">
            <a:srgbClr val="509E4F"/>
          </a:lnRef>
          <a:fillRef idx="0">
            <a:srgbClr val="509E4F"/>
          </a:fillRef>
          <a:effectRef idx="0">
            <a:srgbClr val="509E4F"/>
          </a:effectRef>
          <a:fontRef idx="minor">
            <a:srgbClr val="3F3F3F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11621" name="矩形 111620"/>
          <p:cNvSpPr/>
          <p:nvPr/>
        </p:nvSpPr>
        <p:spPr>
          <a:xfrm>
            <a:off x="1405890" y="2764155"/>
            <a:ext cx="7298055" cy="304609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lvl="0" fontAlgn="auto">
              <a:lnSpc>
                <a:spcPct val="150000"/>
              </a:lnSpc>
              <a:buClr>
                <a:srgbClr val="000000"/>
              </a:buClr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结果：</a:t>
            </a:r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o2      co2</a:t>
            </a:r>
            <a:endParaRPr lang="en-US" altLang="zh-CN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l" fontAlgn="auto">
              <a:lnSpc>
                <a:spcPct val="150000"/>
              </a:lnSpc>
            </a:pPr>
            <a:r>
              <a:rPr lang="zh-CN" altLang="en-US" sz="2400" b="1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肺换气：外界     肺泡腔     血液</a:t>
            </a:r>
            <a:endParaRPr lang="zh-CN" altLang="en-US" sz="2400" b="1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marL="0" indent="0" algn="l" fontAlgn="auto">
              <a:lnSpc>
                <a:spcPct val="150000"/>
              </a:lnSpc>
            </a:pPr>
            <a:r>
              <a:rPr lang="zh-CN" altLang="en-US" sz="2400" b="1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组织换气：血液      组织液（细胞）</a:t>
            </a:r>
            <a:endParaRPr lang="zh-CN" altLang="en-US" sz="2400" b="1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marL="0" indent="0" algn="l" fontAlgn="auto">
              <a:lnSpc>
                <a:spcPct val="150000"/>
              </a:lnSpc>
            </a:pPr>
            <a:r>
              <a:rPr lang="zh-CN" altLang="en-US" sz="2400" b="1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黑体" panose="02010609060101010101" pitchFamily="49" charset="-122"/>
              </a:rPr>
              <a:t>障碍→细胞窒息→死亡。</a:t>
            </a:r>
            <a:endParaRPr lang="zh-CN" altLang="en-US" sz="2400" b="1" u="none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marL="0" indent="0" algn="l"/>
            <a:endParaRPr lang="zh-CN" altLang="en-US" sz="2400" b="1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  <a:p>
            <a:pPr marL="0" indent="0" algn="l"/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黑体" panose="02010609060101010101" pitchFamily="49" charset="-122"/>
            </a:endParaRPr>
          </a:p>
        </p:txBody>
      </p:sp>
      <p:sp>
        <p:nvSpPr>
          <p:cNvPr id="111620" name="文本框 111619"/>
          <p:cNvSpPr txBox="1"/>
          <p:nvPr/>
        </p:nvSpPr>
        <p:spPr>
          <a:xfrm>
            <a:off x="1511300" y="1162685"/>
            <a:ext cx="6781800" cy="156845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p>
            <a:pPr lvl="0">
              <a:lnSpc>
                <a:spcPct val="100000"/>
              </a:lnSpc>
              <a:buClr>
                <a:srgbClr val="000000"/>
              </a:buClr>
            </a:pPr>
            <a:r>
              <a:rPr lang="zh-CN" altLang="en-US" sz="2400" b="1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（二）气体交换</a:t>
            </a:r>
            <a:r>
              <a:rPr lang="zh-CN" altLang="en-US" sz="2400" b="1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与气体运输：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分压高</a:t>
            </a:r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→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分压低</a:t>
            </a:r>
            <a:endParaRPr lang="zh-CN" altLang="en-US" sz="240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lvl="0">
              <a:lnSpc>
                <a:spcPct val="100000"/>
              </a:lnSpc>
              <a:buClr>
                <a:srgbClr val="000000"/>
              </a:buClr>
            </a:pPr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1.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肺换气与组织换气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lvl="0">
              <a:lnSpc>
                <a:spcPct val="100000"/>
              </a:lnSpc>
              <a:buClr>
                <a:srgbClr val="000000"/>
              </a:buClr>
            </a:pPr>
            <a:r>
              <a:rPr lang="zh-CN" altLang="en-US" sz="2400" b="1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机理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：分压差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sym typeface="+mn-ea"/>
            </a:endParaRPr>
          </a:p>
          <a:p>
            <a:pPr lvl="0">
              <a:lnSpc>
                <a:spcPct val="100000"/>
              </a:lnSpc>
              <a:buClr>
                <a:srgbClr val="000000"/>
              </a:buClr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方向：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高气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压</a:t>
            </a:r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→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低气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压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   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cxnSp>
        <p:nvCxnSpPr>
          <p:cNvPr id="5" name="肘形连接符 4"/>
          <p:cNvCxnSpPr/>
          <p:nvPr/>
        </p:nvCxnSpPr>
        <p:spPr>
          <a:xfrm>
            <a:off x="2875473" y="3197391"/>
            <a:ext cx="729615" cy="3175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1">
            <a:srgbClr val="509E4F"/>
          </a:lnRef>
          <a:fillRef idx="0">
            <a:srgbClr val="509E4F"/>
          </a:fillRef>
          <a:effectRef idx="0">
            <a:srgbClr val="509E4F"/>
          </a:effectRef>
          <a:fontRef idx="minor">
            <a:srgbClr val="3F3F3F"/>
          </a:fontRef>
        </p:style>
      </p:cxnSp>
      <p:cxnSp>
        <p:nvCxnSpPr>
          <p:cNvPr id="2" name="肘形连接符 1"/>
          <p:cNvCxnSpPr/>
          <p:nvPr/>
        </p:nvCxnSpPr>
        <p:spPr>
          <a:xfrm>
            <a:off x="3347913" y="3653956"/>
            <a:ext cx="729615" cy="3175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1">
            <a:srgbClr val="509E4F"/>
          </a:lnRef>
          <a:fillRef idx="0">
            <a:srgbClr val="509E4F"/>
          </a:fillRef>
          <a:effectRef idx="0">
            <a:srgbClr val="509E4F"/>
          </a:effectRef>
          <a:fontRef idx="minor">
            <a:srgbClr val="3F3F3F"/>
          </a:fontRef>
        </p:style>
      </p:cxnSp>
      <p:cxnSp>
        <p:nvCxnSpPr>
          <p:cNvPr id="3" name="肘形连接符 2"/>
          <p:cNvCxnSpPr/>
          <p:nvPr/>
        </p:nvCxnSpPr>
        <p:spPr>
          <a:xfrm>
            <a:off x="5047173" y="3718091"/>
            <a:ext cx="729615" cy="3175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1">
            <a:srgbClr val="509E4F"/>
          </a:lnRef>
          <a:fillRef idx="0">
            <a:srgbClr val="509E4F"/>
          </a:fillRef>
          <a:effectRef idx="0">
            <a:srgbClr val="509E4F"/>
          </a:effectRef>
          <a:fontRef idx="minor">
            <a:srgbClr val="3F3F3F"/>
          </a:fontRef>
        </p:style>
      </p:cxnSp>
      <p:cxnSp>
        <p:nvCxnSpPr>
          <p:cNvPr id="4" name="肘形连接符 3"/>
          <p:cNvCxnSpPr/>
          <p:nvPr/>
        </p:nvCxnSpPr>
        <p:spPr>
          <a:xfrm>
            <a:off x="3724468" y="4234981"/>
            <a:ext cx="729615" cy="3175"/>
          </a:xfrm>
          <a:prstGeom prst="bentConnector2">
            <a:avLst/>
          </a:prstGeom>
          <a:ln>
            <a:headEnd type="arrow"/>
            <a:tailEnd type="arrow"/>
          </a:ln>
        </p:spPr>
        <p:style>
          <a:lnRef idx="1">
            <a:srgbClr val="509E4F"/>
          </a:lnRef>
          <a:fillRef idx="0">
            <a:srgbClr val="509E4F"/>
          </a:fillRef>
          <a:effectRef idx="0">
            <a:srgbClr val="509E4F"/>
          </a:effectRef>
          <a:fontRef idx="minor">
            <a:srgbClr val="3F3F3F"/>
          </a:fontRef>
        </p:style>
      </p:cxn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813040" y="273050"/>
            <a:ext cx="3808095" cy="6038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116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1000"/>
                                        <p:tgtEl>
                                          <p:spTgt spid="1116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1621" grpId="0"/>
      <p:bldP spid="11162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1631" name="图片 111630" descr="graft0510 copy"/>
          <p:cNvPicPr>
            <a:picLocks noChangeAspect="1"/>
          </p:cNvPicPr>
          <p:nvPr/>
        </p:nvPicPr>
        <p:blipFill>
          <a:blip r:embed="rId1">
            <a:lum bright="-59998" contrast="100000"/>
          </a:blip>
          <a:stretch>
            <a:fillRect/>
          </a:stretch>
        </p:blipFill>
        <p:spPr>
          <a:xfrm>
            <a:off x="763905" y="657860"/>
            <a:ext cx="5379720" cy="5775325"/>
          </a:xfrm>
          <a:prstGeom prst="rect">
            <a:avLst/>
          </a:prstGeom>
          <a:noFill/>
          <a:ln w="9525" cap="flat" cmpd="sng">
            <a:solidFill>
              <a:srgbClr val="509E4F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11636" name="图片 111635" descr="0506-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31610" y="502285"/>
            <a:ext cx="4587240" cy="225742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111632" name="组合 111631"/>
          <p:cNvGrpSpPr/>
          <p:nvPr/>
        </p:nvGrpSpPr>
        <p:grpSpPr>
          <a:xfrm>
            <a:off x="6454140" y="3146425"/>
            <a:ext cx="4563110" cy="2992755"/>
            <a:chOff x="2799" y="527"/>
            <a:chExt cx="2848" cy="1588"/>
          </a:xfrm>
        </p:grpSpPr>
        <p:pic>
          <p:nvPicPr>
            <p:cNvPr id="111633" name="图片 111632" descr="0505-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 flipH="1" flipV="1">
              <a:off x="2799" y="527"/>
              <a:ext cx="2848" cy="1588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11634" name="矩形 111633"/>
            <p:cNvSpPr/>
            <p:nvPr/>
          </p:nvSpPr>
          <p:spPr>
            <a:xfrm>
              <a:off x="4105" y="1434"/>
              <a:ext cx="327" cy="24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>
              <a:spAutoFit/>
            </a:bodyPr>
            <a:p>
              <a:pPr lvl="0">
                <a:lnSpc>
                  <a:spcPct val="100000"/>
                </a:lnSpc>
                <a:buClr>
                  <a:srgbClr val="000000"/>
                </a:buClr>
              </a:pPr>
              <a:r>
                <a:rPr lang="en-US" altLang="zh-CN" sz="2400" b="1">
                  <a:latin typeface="Times New Roman" panose="02020603050405020304" pitchFamily="18" charset="0"/>
                  <a:ea typeface="宋体" panose="02010600030101010101" pitchFamily="2" charset="-122"/>
                </a:rPr>
                <a:t>O</a:t>
              </a:r>
              <a:r>
                <a:rPr lang="en-US" altLang="zh-CN" sz="2400" b="1" baseline="-25000">
                  <a:latin typeface="Times New Roman" panose="02020603050405020304" pitchFamily="18" charset="0"/>
                  <a:ea typeface="宋体" panose="02010600030101010101" pitchFamily="2" charset="-122"/>
                </a:rPr>
                <a:t>2</a:t>
              </a:r>
              <a:endParaRPr lang="en-US" altLang="zh-CN" sz="2400" b="1" baseline="-25000">
                <a:latin typeface="Times New Roman" panose="02020603050405020304" pitchFamily="18" charset="0"/>
                <a:ea typeface="宋体" panose="02010600030101010101" pitchFamily="2" charset="-122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116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16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16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24953" name="矩形 124952"/>
          <p:cNvSpPr/>
          <p:nvPr/>
        </p:nvSpPr>
        <p:spPr>
          <a:xfrm>
            <a:off x="721995" y="4514215"/>
            <a:ext cx="6977380" cy="175006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>
            <a:spAutoFit/>
          </a:bodyPr>
          <a:p>
            <a:pPr lvl="0">
              <a:lnSpc>
                <a:spcPct val="130000"/>
              </a:lnSpc>
              <a:buClr>
                <a:srgbClr val="000000"/>
              </a:buClr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</a:t>
            </a:r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1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）可溶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lvl="0">
              <a:lnSpc>
                <a:spcPct val="130000"/>
              </a:lnSpc>
              <a:buClr>
                <a:srgbClr val="000000"/>
              </a:buClr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2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</a:t>
            </a:r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NaHCO</a:t>
            </a:r>
            <a:r>
              <a:rPr lang="en-US" altLang="zh-CN" sz="2400" b="1" baseline="-25000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3</a:t>
            </a:r>
            <a:r>
              <a:rPr lang="zh-CN" altLang="en-US" sz="2400" b="1" baseline="-25000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（主要）</a:t>
            </a:r>
            <a:endParaRPr lang="en-US" altLang="zh-CN" sz="2400" b="1" baseline="-250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  <a:p>
            <a:pPr lvl="0">
              <a:lnSpc>
                <a:spcPct val="130000"/>
              </a:lnSpc>
              <a:buClr>
                <a:srgbClr val="000000"/>
              </a:buClr>
            </a:pP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</a:t>
            </a:r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3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）氨基甲酰血红蛋白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>
              <a:lnSpc>
                <a:spcPct val="130000"/>
              </a:lnSpc>
              <a:buClr>
                <a:srgbClr val="000000"/>
              </a:buClr>
            </a:pPr>
            <a:endParaRPr lang="zh-CN" altLang="en-US" sz="2400" b="1" baseline="-25000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</p:txBody>
      </p:sp>
      <p:grpSp>
        <p:nvGrpSpPr>
          <p:cNvPr id="116740" name="组合 116739"/>
          <p:cNvGrpSpPr/>
          <p:nvPr/>
        </p:nvGrpSpPr>
        <p:grpSpPr>
          <a:xfrm>
            <a:off x="4120515" y="1767840"/>
            <a:ext cx="7751445" cy="2837815"/>
            <a:chOff x="113" y="1233"/>
            <a:chExt cx="3439" cy="1647"/>
          </a:xfrm>
        </p:grpSpPr>
        <p:grpSp>
          <p:nvGrpSpPr>
            <p:cNvPr id="116741" name="组合 116740"/>
            <p:cNvGrpSpPr/>
            <p:nvPr/>
          </p:nvGrpSpPr>
          <p:grpSpPr>
            <a:xfrm>
              <a:off x="384" y="1233"/>
              <a:ext cx="3168" cy="1647"/>
              <a:chOff x="2592" y="753"/>
              <a:chExt cx="3168" cy="1647"/>
            </a:xfrm>
          </p:grpSpPr>
          <p:sp>
            <p:nvSpPr>
              <p:cNvPr id="116742" name="直接连接符 116741"/>
              <p:cNvSpPr/>
              <p:nvPr/>
            </p:nvSpPr>
            <p:spPr>
              <a:xfrm>
                <a:off x="3648" y="1056"/>
                <a:ext cx="1296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</p:sp>
          <p:sp>
            <p:nvSpPr>
              <p:cNvPr id="116743" name="直接连接符 116742"/>
              <p:cNvSpPr/>
              <p:nvPr/>
            </p:nvSpPr>
            <p:spPr>
              <a:xfrm flipH="1">
                <a:off x="3648" y="1152"/>
                <a:ext cx="1296" cy="0"/>
              </a:xfrm>
              <a:prstGeom prst="line">
                <a:avLst/>
              </a:prstGeom>
              <a:ln w="9525" cap="flat" cmpd="sng">
                <a:solidFill>
                  <a:schemeClr val="tx1"/>
                </a:solidFill>
                <a:prstDash val="solid"/>
                <a:headEnd type="none" w="med" len="med"/>
                <a:tailEnd type="triangle" w="med" len="med"/>
              </a:ln>
            </p:spPr>
          </p:sp>
          <p:sp>
            <p:nvSpPr>
              <p:cNvPr id="116744" name="矩形 116743"/>
              <p:cNvSpPr/>
              <p:nvPr/>
            </p:nvSpPr>
            <p:spPr>
              <a:xfrm>
                <a:off x="3624" y="753"/>
                <a:ext cx="1032" cy="26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p>
                <a:pPr lvl="0">
                  <a:lnSpc>
                    <a:spcPct val="100000"/>
                  </a:lnSpc>
                  <a:buClr>
                    <a:srgbClr val="000000"/>
                  </a:buClr>
                </a:pPr>
                <a:r>
                  <a:rPr lang="en-US" altLang="zh-CN" sz="2400" b="1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    P</a:t>
                </a:r>
                <a:r>
                  <a:rPr lang="en-US" altLang="zh-CN" sz="2400" b="1" baseline="-25000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O2</a:t>
                </a:r>
                <a:r>
                  <a:rPr lang="en-US" altLang="zh-CN" sz="2400" b="1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↑(</a:t>
                </a:r>
                <a:r>
                  <a:rPr lang="zh-CN" altLang="en-US" sz="2400" b="1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氧合</a:t>
                </a:r>
                <a:r>
                  <a:rPr lang="en-US" altLang="zh-CN" sz="2400" b="1">
                    <a:latin typeface="宋体" panose="02010600030101010101" pitchFamily="2" charset="-122"/>
                    <a:ea typeface="宋体" panose="02010600030101010101" pitchFamily="2" charset="-122"/>
                  </a:rPr>
                  <a:t>)</a:t>
                </a:r>
                <a:endParaRPr lang="en-US" altLang="zh-CN" sz="2400" b="1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16745" name="矩形 116744"/>
              <p:cNvSpPr/>
              <p:nvPr/>
            </p:nvSpPr>
            <p:spPr>
              <a:xfrm>
                <a:off x="3624" y="1185"/>
                <a:ext cx="1032" cy="26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p>
                <a:pPr lvl="0">
                  <a:lnSpc>
                    <a:spcPct val="100000"/>
                  </a:lnSpc>
                  <a:buClr>
                    <a:srgbClr val="000000"/>
                  </a:buClr>
                </a:pPr>
                <a:r>
                  <a:rPr lang="en-US" altLang="zh-CN" sz="2400" b="1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    P</a:t>
                </a:r>
                <a:r>
                  <a:rPr lang="en-US" altLang="zh-CN" sz="2400" b="1" baseline="-25000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O2</a:t>
                </a:r>
                <a:r>
                  <a:rPr lang="en-US" altLang="zh-CN" sz="2400" b="1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↓(</a:t>
                </a:r>
                <a:r>
                  <a:rPr lang="zh-CN" altLang="en-US" sz="2400" b="1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氧离</a:t>
                </a:r>
                <a:r>
                  <a:rPr lang="en-US" altLang="zh-CN" sz="2400" b="1">
                    <a:latin typeface="宋体" panose="02010600030101010101" pitchFamily="2" charset="-122"/>
                    <a:ea typeface="宋体" panose="02010600030101010101" pitchFamily="2" charset="-122"/>
                  </a:rPr>
                  <a:t>)</a:t>
                </a:r>
                <a:endParaRPr lang="en-US" altLang="zh-CN" sz="2400" b="1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16746" name="矩形 116745"/>
              <p:cNvSpPr/>
              <p:nvPr/>
            </p:nvSpPr>
            <p:spPr>
              <a:xfrm>
                <a:off x="4896" y="912"/>
                <a:ext cx="864" cy="267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>
                <a:spAutoFit/>
              </a:bodyPr>
              <a:p>
                <a:pPr lvl="0">
                  <a:lnSpc>
                    <a:spcPct val="100000"/>
                  </a:lnSpc>
                  <a:buClr>
                    <a:srgbClr val="000000"/>
                  </a:buClr>
                </a:pPr>
                <a:r>
                  <a:rPr lang="en-US" altLang="zh-CN" sz="2400" b="1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 HbO</a:t>
                </a:r>
                <a:r>
                  <a:rPr lang="en-US" altLang="zh-CN" sz="2400" b="1" baseline="-25000" dirty="0">
                    <a:latin typeface="宋体" panose="02010600030101010101" pitchFamily="2" charset="-122"/>
                    <a:ea typeface="宋体" panose="02010600030101010101" pitchFamily="2" charset="-122"/>
                  </a:rPr>
                  <a:t>2</a:t>
                </a:r>
                <a:endParaRPr lang="en-US" altLang="zh-CN" sz="2400" b="1"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16747" name="矩形 116746"/>
              <p:cNvSpPr/>
              <p:nvPr/>
            </p:nvSpPr>
            <p:spPr>
              <a:xfrm>
                <a:off x="4825" y="1344"/>
                <a:ext cx="545" cy="55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p>
                <a:pPr lvl="0">
                  <a:lnSpc>
                    <a:spcPct val="100000"/>
                  </a:lnSpc>
                  <a:buClr>
                    <a:srgbClr val="000000"/>
                  </a:buClr>
                </a:pPr>
                <a:r>
                  <a:rPr lang="zh-CN" altLang="en-US" sz="2800" b="1" dirty="0">
                    <a:solidFill>
                      <a:srgbClr val="FF0000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鲜红色</a:t>
                </a:r>
                <a:endParaRPr lang="zh-CN" altLang="en-US" sz="2800" b="1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sp>
            <p:nvSpPr>
              <p:cNvPr id="116748" name="矩形 116747"/>
              <p:cNvSpPr/>
              <p:nvPr/>
            </p:nvSpPr>
            <p:spPr>
              <a:xfrm>
                <a:off x="2640" y="1344"/>
                <a:ext cx="857" cy="553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>
                <a:spAutoFit/>
              </a:bodyPr>
              <a:p>
                <a:pPr lvl="0">
                  <a:lnSpc>
                    <a:spcPct val="100000"/>
                  </a:lnSpc>
                  <a:buClr>
                    <a:srgbClr val="000000"/>
                  </a:buClr>
                </a:pPr>
                <a:r>
                  <a:rPr lang="en-US" altLang="zh-CN" sz="2800" b="1" dirty="0">
                    <a:solidFill>
                      <a:srgbClr val="990033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    </a:t>
                </a:r>
                <a:r>
                  <a:rPr lang="zh-CN" altLang="en-US" sz="2800" b="1" dirty="0">
                    <a:solidFill>
                      <a:srgbClr val="990033"/>
                    </a:solidFill>
                    <a:latin typeface="宋体" panose="02010600030101010101" pitchFamily="2" charset="-122"/>
                    <a:ea typeface="宋体" panose="02010600030101010101" pitchFamily="2" charset="-122"/>
                  </a:rPr>
                  <a:t>暗红色</a:t>
                </a:r>
                <a:endParaRPr lang="zh-CN" altLang="en-US" sz="2800" b="1" dirty="0">
                  <a:solidFill>
                    <a:srgbClr val="990033"/>
                  </a:solidFill>
                  <a:latin typeface="宋体" panose="02010600030101010101" pitchFamily="2" charset="-122"/>
                  <a:ea typeface="宋体" panose="02010600030101010101" pitchFamily="2" charset="-122"/>
                </a:endParaRPr>
              </a:p>
            </p:txBody>
          </p:sp>
          <p:pic>
            <p:nvPicPr>
              <p:cNvPr id="116749" name="图片 116748" descr="03008"/>
              <p:cNvPicPr>
                <a:picLocks noChangeAspect="1"/>
              </p:cNvPicPr>
              <p:nvPr/>
            </p:nvPicPr>
            <p:blipFill>
              <a:blip r:embed="rId1">
                <a:lum bright="-47998" contrast="36000"/>
              </a:blip>
              <a:srcRect l="6586" t="11829" r="21291" b="11549"/>
              <a:stretch>
                <a:fillRect/>
              </a:stretch>
            </p:blipFill>
            <p:spPr>
              <a:xfrm>
                <a:off x="2592" y="1632"/>
                <a:ext cx="1200" cy="768"/>
              </a:xfrm>
              <a:prstGeom prst="rect">
                <a:avLst/>
              </a:prstGeom>
              <a:noFill/>
              <a:ln w="9525" cap="flat" cmpd="sng">
                <a:solidFill>
                  <a:srgbClr val="00FF00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pic>
          <p:pic>
            <p:nvPicPr>
              <p:cNvPr id="116750" name="图片 116749" descr="未标题-16' 副本"/>
              <p:cNvPicPr>
                <a:picLocks noChangeAspect="1"/>
              </p:cNvPicPr>
              <p:nvPr/>
            </p:nvPicPr>
            <p:blipFill>
              <a:blip r:embed="rId2">
                <a:lum bright="-35999" contrast="78000"/>
              </a:blip>
              <a:srcRect l="2531" t="45833" r="29655"/>
              <a:stretch>
                <a:fillRect/>
              </a:stretch>
            </p:blipFill>
            <p:spPr>
              <a:xfrm>
                <a:off x="4560" y="1680"/>
                <a:ext cx="1200" cy="720"/>
              </a:xfrm>
              <a:prstGeom prst="rect">
                <a:avLst/>
              </a:prstGeom>
              <a:noFill/>
              <a:ln w="9525" cap="flat" cmpd="sng">
                <a:solidFill>
                  <a:schemeClr val="accent1"/>
                </a:solidFill>
                <a:prstDash val="solid"/>
                <a:miter/>
                <a:headEnd type="none" w="med" len="med"/>
                <a:tailEnd type="none" w="med" len="med"/>
              </a:ln>
            </p:spPr>
          </p:pic>
        </p:grpSp>
        <p:sp>
          <p:nvSpPr>
            <p:cNvPr id="116751" name="文本框 116750"/>
            <p:cNvSpPr txBox="1"/>
            <p:nvPr/>
          </p:nvSpPr>
          <p:spPr>
            <a:xfrm>
              <a:off x="113" y="1389"/>
              <a:ext cx="1316" cy="26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lvl="0" algn="ctr">
                <a:lnSpc>
                  <a:spcPct val="100000"/>
                </a:lnSpc>
                <a:spcBef>
                  <a:spcPct val="50000"/>
                </a:spcBef>
                <a:buClr>
                  <a:srgbClr val="000000"/>
                </a:buClr>
              </a:pPr>
              <a:r>
                <a:rPr lang="en-US" altLang="zh-CN" sz="2400" b="1" dirty="0">
                  <a:latin typeface="Times New Roman" panose="02020603050405020304" pitchFamily="18" charset="0"/>
                  <a:ea typeface="楷体_GB2312" panose="02010609030101010101" pitchFamily="49" charset="-122"/>
                </a:rPr>
                <a:t>              Hb(Fe</a:t>
              </a:r>
              <a:r>
                <a:rPr lang="en-US" altLang="zh-CN" sz="2400" b="1" baseline="30000" dirty="0">
                  <a:latin typeface="Times New Roman" panose="02020603050405020304" pitchFamily="18" charset="0"/>
                  <a:ea typeface="楷体_GB2312" panose="02010609030101010101" pitchFamily="49" charset="-122"/>
                </a:rPr>
                <a:t>2</a:t>
              </a:r>
              <a:r>
                <a:rPr lang="en-US" altLang="zh-CN" sz="2400" b="1" baseline="30000">
                  <a:latin typeface="Times New Roman" panose="02020603050405020304" pitchFamily="18" charset="0"/>
                  <a:ea typeface="楷体_GB2312" panose="02010609030101010101" pitchFamily="49" charset="-122"/>
                </a:rPr>
                <a:t>+</a:t>
              </a:r>
              <a:r>
                <a:rPr lang="en-US" altLang="zh-CN" sz="2400" b="1">
                  <a:latin typeface="Times New Roman" panose="02020603050405020304" pitchFamily="18" charset="0"/>
                  <a:ea typeface="楷体_GB2312" panose="02010609030101010101" pitchFamily="49" charset="-122"/>
                </a:rPr>
                <a:t>)+O</a:t>
              </a:r>
              <a:r>
                <a:rPr lang="en-US" altLang="zh-CN" sz="2400" b="1" baseline="-25000" dirty="0">
                  <a:latin typeface="Times New Roman" panose="02020603050405020304" pitchFamily="18" charset="0"/>
                  <a:ea typeface="楷体_GB2312" panose="02010609030101010101" pitchFamily="49" charset="-122"/>
                </a:rPr>
                <a:t>2</a:t>
              </a:r>
              <a:endParaRPr lang="en-US" altLang="zh-CN" sz="2400" b="1" baseline="-25000" dirty="0">
                <a:latin typeface="Times New Roman" panose="02020603050405020304" pitchFamily="18" charset="0"/>
                <a:ea typeface="楷体_GB2312" panose="02010609030101010101" pitchFamily="49" charset="-122"/>
              </a:endParaRPr>
            </a:p>
          </p:txBody>
        </p:sp>
      </p:grpSp>
      <p:sp>
        <p:nvSpPr>
          <p:cNvPr id="116752" name="矩形 116751"/>
          <p:cNvSpPr/>
          <p:nvPr/>
        </p:nvSpPr>
        <p:spPr>
          <a:xfrm>
            <a:off x="765810" y="664845"/>
            <a:ext cx="11483975" cy="1107440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>
            <a:spAutoFit/>
          </a:bodyPr>
          <a:p>
            <a:pPr lvl="0" algn="l">
              <a:lnSpc>
                <a:spcPct val="150000"/>
              </a:lnSpc>
              <a:buClr>
                <a:srgbClr val="000000"/>
              </a:buClr>
            </a:pP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三、气体运输</a:t>
            </a:r>
            <a:r>
              <a:rPr lang="en-US" altLang="zh-CN" sz="24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:</a:t>
            </a: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以结合态形式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运输为主（易合易分）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  <a:sym typeface="+mn-ea"/>
            </a:endParaRPr>
          </a:p>
          <a:p>
            <a:pPr lvl="0" algn="l">
              <a:lnSpc>
                <a:spcPct val="150000"/>
              </a:lnSpc>
              <a:buClr>
                <a:srgbClr val="000000"/>
              </a:buClr>
            </a:pPr>
            <a:r>
              <a:rPr lang="zh-CN" altLang="en-US" sz="240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  <a:sym typeface="+mn-ea"/>
              </a:rPr>
              <a:t>（一）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氧的运输 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16753" name="矩形 116752"/>
          <p:cNvSpPr/>
          <p:nvPr/>
        </p:nvSpPr>
        <p:spPr>
          <a:xfrm>
            <a:off x="718820" y="1986280"/>
            <a:ext cx="4081780" cy="553720"/>
          </a:xfrm>
          <a:prstGeom prst="rect">
            <a:avLst/>
          </a:prstGeom>
          <a:noFill/>
          <a:ln w="9525">
            <a:noFill/>
          </a:ln>
        </p:spPr>
        <p:txBody>
          <a:bodyPr wrap="none" lIns="0" tIns="0" rIns="0" bIns="0" anchor="t">
            <a:spAutoFit/>
          </a:bodyPr>
          <a:p>
            <a:pPr lvl="0">
              <a:lnSpc>
                <a:spcPct val="150000"/>
              </a:lnSpc>
            </a:pPr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可溶氧、</a:t>
            </a:r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O</a:t>
            </a:r>
            <a:r>
              <a:rPr lang="en-US" altLang="zh-CN" sz="2400" b="1" baseline="-25000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与</a:t>
            </a:r>
            <a:r>
              <a:rPr lang="en-US" altLang="zh-CN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Hb</a:t>
            </a:r>
            <a:r>
              <a:rPr lang="zh-CN" altLang="en-US" sz="2400" b="1" dirty="0">
                <a:solidFill>
                  <a:schemeClr val="bg1">
                    <a:lumMod val="50000"/>
                  </a:scheme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的可逆性结合 </a:t>
            </a:r>
            <a:endParaRPr lang="zh-CN" altLang="en-US" sz="2400" b="1" dirty="0">
              <a:solidFill>
                <a:schemeClr val="bg1">
                  <a:lumMod val="50000"/>
                </a:scheme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24950" name="矩形 124949"/>
          <p:cNvSpPr/>
          <p:nvPr/>
        </p:nvSpPr>
        <p:spPr>
          <a:xfrm>
            <a:off x="355600" y="3874135"/>
            <a:ext cx="4363085" cy="479425"/>
          </a:xfrm>
          <a:prstGeom prst="rect">
            <a:avLst/>
          </a:prstGeom>
          <a:noFill/>
          <a:ln w="9525">
            <a:noFill/>
          </a:ln>
        </p:spPr>
        <p:txBody>
          <a:bodyPr wrap="square" lIns="0" tIns="0" rIns="0" bIns="0" anchor="t">
            <a:spAutoFit/>
          </a:bodyPr>
          <a:p>
            <a:pPr lvl="0">
              <a:lnSpc>
                <a:spcPct val="130000"/>
              </a:lnSpc>
              <a:buClr>
                <a:srgbClr val="000000"/>
              </a:buClr>
            </a:pP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（二）</a:t>
            </a:r>
            <a:r>
              <a:rPr lang="en-US" altLang="zh-CN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CO</a:t>
            </a:r>
            <a:r>
              <a:rPr lang="en-US" altLang="zh-CN" sz="2400" b="1" baseline="-25000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2</a:t>
            </a:r>
            <a:r>
              <a:rPr lang="zh-CN" altLang="en-US" sz="2400" b="1" dirty="0">
                <a:solidFill>
                  <a:sysClr val="window" lastClr="FFFFFF">
                    <a:lumMod val="50000"/>
                  </a:sysClr>
                </a:solidFill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的运输：</a:t>
            </a:r>
            <a:endParaRPr lang="zh-CN" altLang="en-US" sz="2400" b="1" dirty="0">
              <a:solidFill>
                <a:sysClr val="window" lastClr="FFFFFF">
                  <a:lumMod val="50000"/>
                </a:sysClr>
              </a:solidFill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558800" y="5985510"/>
            <a:ext cx="5354955" cy="65087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p>
            <a:pPr lvl="0">
              <a:lnSpc>
                <a:spcPct val="130000"/>
              </a:lnSpc>
              <a:buClr>
                <a:srgbClr val="000000"/>
              </a:buClr>
            </a:pP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sym typeface="黑体" panose="02010609060101010101" pitchFamily="49" charset="-122"/>
              </a:rPr>
              <a:t>注意：</a:t>
            </a:r>
            <a:r>
              <a:rPr lang="en-US" altLang="zh-CN" sz="28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O</a:t>
            </a:r>
            <a:r>
              <a:rPr lang="en-US" altLang="zh-CN" sz="2800" b="1" baseline="-250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2</a:t>
            </a:r>
            <a:r>
              <a:rPr lang="zh-CN" altLang="en-US" sz="2800" b="1" baseline="-25000" dirty="0">
                <a:latin typeface="宋体" panose="02010600030101010101" pitchFamily="2" charset="-122"/>
                <a:ea typeface="宋体" panose="02010600030101010101" pitchFamily="2" charset="-122"/>
                <a:sym typeface="黑体" panose="02010609060101010101" pitchFamily="49" charset="-122"/>
              </a:rPr>
              <a:t>、</a:t>
            </a:r>
            <a:r>
              <a:rPr lang="en-US" altLang="zh-CN" sz="28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CO</a:t>
            </a:r>
            <a:r>
              <a:rPr lang="en-US" altLang="zh-CN" sz="2800" b="1" baseline="-25000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2</a:t>
            </a:r>
            <a:r>
              <a:rPr lang="zh-CN" altLang="en-US" sz="2800" b="1" baseline="-25000" dirty="0">
                <a:latin typeface="宋体" panose="02010600030101010101" pitchFamily="2" charset="-122"/>
                <a:ea typeface="宋体" panose="02010600030101010101" pitchFamily="2" charset="-122"/>
                <a:sym typeface="黑体" panose="02010609060101010101" pitchFamily="49" charset="-122"/>
              </a:rPr>
              <a:t>、</a:t>
            </a:r>
            <a:r>
              <a:rPr lang="en-US" altLang="zh-CN" sz="2800" b="1" dirty="0">
                <a:latin typeface="宋体" panose="02010600030101010101" pitchFamily="2" charset="-122"/>
                <a:ea typeface="宋体" panose="02010600030101010101" pitchFamily="2" charset="-122"/>
                <a:sym typeface="+mn-ea"/>
              </a:rPr>
              <a:t>CO</a:t>
            </a:r>
            <a:r>
              <a:rPr lang="zh-CN" altLang="en-US" sz="2800" b="1" dirty="0">
                <a:latin typeface="宋体" panose="02010600030101010101" pitchFamily="2" charset="-122"/>
                <a:ea typeface="宋体" panose="02010600030101010101" pitchFamily="2" charset="-122"/>
                <a:sym typeface="黑体" panose="02010609060101010101" pitchFamily="49" charset="-122"/>
              </a:rPr>
              <a:t>间的竞争关系。</a:t>
            </a:r>
            <a:endParaRPr lang="zh-CN" altLang="en-US" sz="28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1249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3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out)">
                                      <p:cBhvr>
                                        <p:cTn id="11" dur="1000"/>
                                        <p:tgtEl>
                                          <p:spTgt spid="1167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5" dur="1000"/>
                                        <p:tgtEl>
                                          <p:spTgt spid="1167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0" dur="1000"/>
                                        <p:tgtEl>
                                          <p:spTgt spid="1167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4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9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1000"/>
                                        <p:tgtEl>
                                          <p:spTgt spid="1249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4953" grpId="0"/>
      <p:bldP spid="116752" grpId="0"/>
      <p:bldP spid="116753" grpId="0"/>
      <p:bldP spid="124950" grpId="0"/>
    </p:bldLst>
  </p:timing>
</p:sld>
</file>

<file path=ppt/tags/tag1.xml><?xml version="1.0" encoding="utf-8"?>
<p:tagLst xmlns:p="http://schemas.openxmlformats.org/presentationml/2006/main">
  <p:tag name="KSO_WM_SPECIAL_SOURCE" val="bdnull"/>
</p:tagLst>
</file>

<file path=ppt/tags/tag2.xml><?xml version="1.0" encoding="utf-8"?>
<p:tagLst xmlns:p="http://schemas.openxmlformats.org/presentationml/2006/main">
  <p:tag name="KSO_WM_SPECIAL_SOURCE" val="bdnull"/>
</p:tagLst>
</file>

<file path=ppt/theme/theme1.xml><?xml version="1.0" encoding="utf-8"?>
<a:theme xmlns:a="http://schemas.openxmlformats.org/drawingml/2006/main" name="2_古瓶荷花">
  <a:themeElements>
    <a:clrScheme name="">
      <a:dk1>
        <a:srgbClr val="0033CC"/>
      </a:dk1>
      <a:lt1>
        <a:srgbClr val="FFFFFF"/>
      </a:lt1>
      <a:dk2>
        <a:srgbClr val="007572"/>
      </a:dk2>
      <a:lt2>
        <a:srgbClr val="C0C0C0"/>
      </a:lt2>
      <a:accent1>
        <a:srgbClr val="CCECFF"/>
      </a:accent1>
      <a:accent2>
        <a:srgbClr val="3399FF"/>
      </a:accent2>
      <a:accent3>
        <a:srgbClr val="FFFFFF"/>
      </a:accent3>
      <a:accent4>
        <a:srgbClr val="002AAF"/>
      </a:accent4>
      <a:accent5>
        <a:srgbClr val="E2F4FF"/>
      </a:accent5>
      <a:accent6>
        <a:srgbClr val="2D89E5"/>
      </a:accent6>
      <a:hlink>
        <a:srgbClr val="CC0066"/>
      </a:hlink>
      <a:folHlink>
        <a:srgbClr val="7D7DA9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raClrSchemeLst>
    <a:extraClrScheme>
      <a:clrScheme name="">
        <a:dk1>
          <a:srgbClr val="0033CC"/>
        </a:dk1>
        <a:lt1>
          <a:srgbClr val="FFFFFF"/>
        </a:lt1>
        <a:dk2>
          <a:srgbClr val="007572"/>
        </a:dk2>
        <a:lt2>
          <a:srgbClr val="C0C0C0"/>
        </a:lt2>
        <a:accent1>
          <a:srgbClr val="CCECFF"/>
        </a:accent1>
        <a:accent2>
          <a:srgbClr val="3399FF"/>
        </a:accent2>
        <a:accent3>
          <a:srgbClr val="FFFFFF"/>
        </a:accent3>
        <a:accent4>
          <a:srgbClr val="002AAF"/>
        </a:accent4>
        <a:accent5>
          <a:srgbClr val="E2F4FF"/>
        </a:accent5>
        <a:accent6>
          <a:srgbClr val="2D89E5"/>
        </a:accent6>
        <a:hlink>
          <a:srgbClr val="CC0066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7A77"/>
        </a:dk1>
        <a:lt1>
          <a:srgbClr val="EFF6EE"/>
        </a:lt1>
        <a:dk2>
          <a:srgbClr val="0066CC"/>
        </a:dk2>
        <a:lt2>
          <a:srgbClr val="C0C0C0"/>
        </a:lt2>
        <a:accent1>
          <a:srgbClr val="E7EEE6"/>
        </a:accent1>
        <a:accent2>
          <a:srgbClr val="FF9933"/>
        </a:accent2>
        <a:accent3>
          <a:srgbClr val="F5FAF5"/>
        </a:accent3>
        <a:accent4>
          <a:srgbClr val="006866"/>
        </a:accent4>
        <a:accent5>
          <a:srgbClr val="F1F5F0"/>
        </a:accent5>
        <a:accent6>
          <a:srgbClr val="E5892D"/>
        </a:accent6>
        <a:hlink>
          <a:srgbClr val="636395"/>
        </a:hlink>
        <a:folHlink>
          <a:srgbClr val="CC33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CCFFCC"/>
        </a:lt1>
        <a:dk2>
          <a:srgbClr val="E88A00"/>
        </a:dk2>
        <a:lt2>
          <a:srgbClr val="C0C0C0"/>
        </a:lt2>
        <a:accent1>
          <a:srgbClr val="CCECFF"/>
        </a:accent1>
        <a:accent2>
          <a:srgbClr val="336600"/>
        </a:accent2>
        <a:accent3>
          <a:srgbClr val="E2FFE2"/>
        </a:accent3>
        <a:accent4>
          <a:srgbClr val="000000"/>
        </a:accent4>
        <a:accent5>
          <a:srgbClr val="E2F4FF"/>
        </a:accent5>
        <a:accent6>
          <a:srgbClr val="2D5B00"/>
        </a:accent6>
        <a:hlink>
          <a:srgbClr val="3333CC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CC"/>
        </a:lt1>
        <a:dk2>
          <a:srgbClr val="CC3300"/>
        </a:dk2>
        <a:lt2>
          <a:srgbClr val="C0C0C0"/>
        </a:lt2>
        <a:accent1>
          <a:srgbClr val="FFFFCC"/>
        </a:accent1>
        <a:accent2>
          <a:srgbClr val="339933"/>
        </a:accent2>
        <a:accent3>
          <a:srgbClr val="FFFFE2"/>
        </a:accent3>
        <a:accent4>
          <a:srgbClr val="000000"/>
        </a:accent4>
        <a:accent5>
          <a:srgbClr val="FFFFE2"/>
        </a:accent5>
        <a:accent6>
          <a:srgbClr val="2D892D"/>
        </a:accent6>
        <a:hlink>
          <a:srgbClr val="0066FF"/>
        </a:hlink>
        <a:folHlink>
          <a:srgbClr val="6F6F9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36395"/>
        </a:dk1>
        <a:lt1>
          <a:srgbClr val="FFE2C5"/>
        </a:lt1>
        <a:dk2>
          <a:srgbClr val="000000"/>
        </a:dk2>
        <a:lt2>
          <a:srgbClr val="C0C0C0"/>
        </a:lt2>
        <a:accent1>
          <a:srgbClr val="FFE1E1"/>
        </a:accent1>
        <a:accent2>
          <a:srgbClr val="FF9933"/>
        </a:accent2>
        <a:accent3>
          <a:srgbClr val="FFEEDE"/>
        </a:accent3>
        <a:accent4>
          <a:srgbClr val="545480"/>
        </a:accent4>
        <a:accent5>
          <a:srgbClr val="FFEDED"/>
        </a:accent5>
        <a:accent6>
          <a:srgbClr val="E5892D"/>
        </a:accent6>
        <a:hlink>
          <a:srgbClr val="008080"/>
        </a:hlink>
        <a:folHlink>
          <a:srgbClr val="33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626292"/>
        </a:dk1>
        <a:lt1>
          <a:srgbClr val="CCECFF"/>
        </a:lt1>
        <a:dk2>
          <a:srgbClr val="3333CC"/>
        </a:dk2>
        <a:lt2>
          <a:srgbClr val="C0C0C0"/>
        </a:lt2>
        <a:accent1>
          <a:srgbClr val="D9F1FF"/>
        </a:accent1>
        <a:accent2>
          <a:srgbClr val="FF9900"/>
        </a:accent2>
        <a:accent3>
          <a:srgbClr val="E2F4FF"/>
        </a:accent3>
        <a:accent4>
          <a:srgbClr val="53537D"/>
        </a:accent4>
        <a:accent5>
          <a:srgbClr val="E9F7FF"/>
        </a:accent5>
        <a:accent6>
          <a:srgbClr val="E58900"/>
        </a:accent6>
        <a:hlink>
          <a:srgbClr val="CC0066"/>
        </a:hlink>
        <a:folHlink>
          <a:srgbClr val="0099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66CC"/>
        </a:dk1>
        <a:lt1>
          <a:srgbClr val="FFE1E1"/>
        </a:lt1>
        <a:dk2>
          <a:srgbClr val="006600"/>
        </a:dk2>
        <a:lt2>
          <a:srgbClr val="C0C0C0"/>
        </a:lt2>
        <a:accent1>
          <a:srgbClr val="FFFFCC"/>
        </a:accent1>
        <a:accent2>
          <a:srgbClr val="009999"/>
        </a:accent2>
        <a:accent3>
          <a:srgbClr val="FFEDED"/>
        </a:accent3>
        <a:accent4>
          <a:srgbClr val="0057AF"/>
        </a:accent4>
        <a:accent5>
          <a:srgbClr val="FFFFE2"/>
        </a:accent5>
        <a:accent6>
          <a:srgbClr val="008989"/>
        </a:accent6>
        <a:hlink>
          <a:srgbClr val="EC0000"/>
        </a:hlink>
        <a:folHlink>
          <a:srgbClr val="00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292929"/>
        </a:dk1>
        <a:lt1>
          <a:srgbClr val="DDDDDD"/>
        </a:lt1>
        <a:dk2>
          <a:srgbClr val="0066CC"/>
        </a:dk2>
        <a:lt2>
          <a:srgbClr val="B2B2B2"/>
        </a:lt2>
        <a:accent1>
          <a:srgbClr val="CACADC"/>
        </a:accent1>
        <a:accent2>
          <a:srgbClr val="FFCC00"/>
        </a:accent2>
        <a:accent3>
          <a:srgbClr val="EBEBEB"/>
        </a:accent3>
        <a:accent4>
          <a:srgbClr val="222222"/>
        </a:accent4>
        <a:accent5>
          <a:srgbClr val="E1E1EA"/>
        </a:accent5>
        <a:accent6>
          <a:srgbClr val="E5B700"/>
        </a:accent6>
        <a:hlink>
          <a:srgbClr val="008080"/>
        </a:hlink>
        <a:folHlink>
          <a:srgbClr val="7D7DA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1471</Words>
  <Application>WPS 演示</Application>
  <PresentationFormat>宽屏</PresentationFormat>
  <Paragraphs>149</Paragraphs>
  <Slides>11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5" baseType="lpstr">
      <vt:lpstr>Arial</vt:lpstr>
      <vt:lpstr>宋体</vt:lpstr>
      <vt:lpstr>Wingdings</vt:lpstr>
      <vt:lpstr>Calibri</vt:lpstr>
      <vt:lpstr>Tahoma</vt:lpstr>
      <vt:lpstr>黑体</vt:lpstr>
      <vt:lpstr>隶书</vt:lpstr>
      <vt:lpstr>微软雅黑</vt:lpstr>
      <vt:lpstr>Webdings</vt:lpstr>
      <vt:lpstr>Times New Roman</vt:lpstr>
      <vt:lpstr>楷体_GB2312</vt:lpstr>
      <vt:lpstr>新宋体</vt:lpstr>
      <vt:lpstr>Arial Unicode MS</vt:lpstr>
      <vt:lpstr>2_古瓶荷花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周生生</cp:lastModifiedBy>
  <cp:revision>47</cp:revision>
  <dcterms:created xsi:type="dcterms:W3CDTF">2015-05-05T08:02:00Z</dcterms:created>
  <dcterms:modified xsi:type="dcterms:W3CDTF">2020-11-21T15:13:25Z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2052-11.1.0.9998</vt:lpwstr>
  </property>
</Properties>
</file>