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60" r:id="rId2"/>
    <p:sldId id="523" r:id="rId3"/>
    <p:sldId id="542" r:id="rId4"/>
    <p:sldId id="476" r:id="rId5"/>
    <p:sldId id="418" r:id="rId6"/>
    <p:sldId id="477" r:id="rId7"/>
    <p:sldId id="420" r:id="rId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865B1BA1-A17B-4224-96AA-77A1D55AAF3E}">
          <p14:sldIdLst>
            <p14:sldId id="260"/>
            <p14:sldId id="523"/>
            <p14:sldId id="542"/>
            <p14:sldId id="476"/>
            <p14:sldId id="418"/>
            <p14:sldId id="477"/>
            <p14:sldId id="42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 玉丹" initials="李"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8" d="100"/>
          <a:sy n="48" d="100"/>
        </p:scale>
        <p:origin x="64"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A9CECE-8AB8-4E16-AB54-82B0AEC0EB5C}" type="datetimeFigureOut">
              <a:rPr lang="zh-CN" altLang="en-US" smtClean="0"/>
              <a:t>2020/11/22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0E0D64-AB5A-4A28-87CE-E5BEAD012ED0}"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44257D9-AFC3-4A65-A4A4-ED3F9CE12E4F}"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44257D9-AFC3-4A65-A4A4-ED3F9CE12E4F}"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44257D9-AFC3-4A65-A4A4-ED3F9CE12E4F}" type="slidenum">
              <a:rPr lang="zh-CN" altLang="en-US" smtClean="0"/>
              <a:t>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2020/11/22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2020/11/22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2020/11/22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2020/11/22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2020/11/22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2020/11/22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03800394-109B-444A-88AE-4CEFFED04FFA}" type="datetimeFigureOut">
              <a:rPr lang="zh-CN" altLang="en-US" smtClean="0"/>
              <a:t>2020/11/22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3800394-109B-444A-88AE-4CEFFED04FFA}" type="datetimeFigureOut">
              <a:rPr lang="zh-CN" altLang="en-US" smtClean="0"/>
              <a:t>2020/11/22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3800394-109B-444A-88AE-4CEFFED04FFA}" type="datetimeFigureOut">
              <a:rPr lang="zh-CN" altLang="en-US" smtClean="0"/>
              <a:t>2020/11/22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2020/11/22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2020/11/22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3000" b="-1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00394-109B-444A-88AE-4CEFFED04FFA}" type="datetimeFigureOut">
              <a:rPr lang="zh-CN" altLang="en-US" smtClean="0"/>
              <a:t>2020/11/22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11B37-4316-4BB0-B8CE-E2E085AA07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324324" y="-1122089"/>
            <a:ext cx="688932" cy="901874"/>
          </a:xfrm>
          <a:prstGeom prst="rect">
            <a:avLst/>
          </a:prstGeom>
          <a:solidFill>
            <a:srgbClr val="2EA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2013256" y="-1122089"/>
            <a:ext cx="688932" cy="901874"/>
          </a:xfrm>
          <a:prstGeom prst="rect">
            <a:avLst/>
          </a:prstGeom>
          <a:solidFill>
            <a:srgbClr val="2280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2702188" y="-1122089"/>
            <a:ext cx="688932" cy="901874"/>
          </a:xfrm>
          <a:prstGeom prst="rect">
            <a:avLst/>
          </a:prstGeom>
          <a:solidFill>
            <a:srgbClr val="585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391120" y="-1122089"/>
            <a:ext cx="688932" cy="901874"/>
          </a:xfrm>
          <a:prstGeom prst="rect">
            <a:avLst/>
          </a:prstGeom>
          <a:solidFill>
            <a:srgbClr val="873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4080052" y="-1122089"/>
            <a:ext cx="688932" cy="901874"/>
          </a:xfrm>
          <a:prstGeom prst="rect">
            <a:avLst/>
          </a:prstGeom>
          <a:solidFill>
            <a:srgbClr val="DA5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logo"/>
          <p:cNvPicPr>
            <a:picLocks noChangeAspect="1"/>
          </p:cNvPicPr>
          <p:nvPr/>
        </p:nvPicPr>
        <p:blipFill>
          <a:blip r:embed="rId3"/>
          <a:stretch>
            <a:fillRect/>
          </a:stretch>
        </p:blipFill>
        <p:spPr>
          <a:xfrm>
            <a:off x="6435725" y="31750"/>
            <a:ext cx="5724525" cy="895350"/>
          </a:xfrm>
          <a:prstGeom prst="rect">
            <a:avLst/>
          </a:prstGeom>
        </p:spPr>
      </p:pic>
      <p:pic>
        <p:nvPicPr>
          <p:cNvPr id="5" name="图片 4"/>
          <p:cNvPicPr>
            <a:picLocks noChangeAspect="1"/>
          </p:cNvPicPr>
          <p:nvPr/>
        </p:nvPicPr>
        <p:blipFill>
          <a:blip r:embed="rId4"/>
          <a:stretch>
            <a:fillRect/>
          </a:stretch>
        </p:blipFill>
        <p:spPr>
          <a:xfrm>
            <a:off x="1601987" y="1815888"/>
            <a:ext cx="4267881" cy="4338134"/>
          </a:xfrm>
          <a:prstGeom prst="rect">
            <a:avLst/>
          </a:prstGeom>
          <a:effectLst>
            <a:outerShdw blurRad="127000" dist="63500" dir="2700000" algn="tl" rotWithShape="0">
              <a:prstClr val="black">
                <a:alpha val="40000"/>
              </a:prstClr>
            </a:outerShdw>
          </a:effectLst>
        </p:spPr>
      </p:pic>
      <p:sp>
        <p:nvSpPr>
          <p:cNvPr id="6" name="文本框 5"/>
          <p:cNvSpPr txBox="1"/>
          <p:nvPr/>
        </p:nvSpPr>
        <p:spPr>
          <a:xfrm>
            <a:off x="2412138" y="3984955"/>
            <a:ext cx="2646878" cy="1569660"/>
          </a:xfrm>
          <a:prstGeom prst="rect">
            <a:avLst/>
          </a:prstGeom>
          <a:noFill/>
        </p:spPr>
        <p:txBody>
          <a:bodyPr wrap="none" rtlCol="0">
            <a:spAutoFit/>
          </a:bodyPr>
          <a:lstStyle/>
          <a:p>
            <a:pPr algn="ctr" defTabSz="1218565">
              <a:defRPr/>
            </a:pPr>
            <a:r>
              <a:rPr lang="zh-CN" altLang="en-US" sz="4800" kern="0" dirty="0">
                <a:solidFill>
                  <a:srgbClr val="AE5DAC"/>
                </a:solidFill>
                <a:latin typeface="微软雅黑" panose="020B0503020204020204" charset="-122"/>
                <a:ea typeface="微软雅黑" panose="020B0503020204020204" charset="-122"/>
              </a:rPr>
              <a:t>发情鉴定</a:t>
            </a:r>
            <a:endParaRPr lang="en-US" altLang="zh-CN" sz="4800" kern="0" dirty="0">
              <a:solidFill>
                <a:srgbClr val="AE5DAC"/>
              </a:solidFill>
              <a:latin typeface="微软雅黑" panose="020B0503020204020204" charset="-122"/>
              <a:ea typeface="微软雅黑" panose="020B0503020204020204" charset="-122"/>
            </a:endParaRPr>
          </a:p>
          <a:p>
            <a:pPr algn="ctr" defTabSz="1218565">
              <a:defRPr/>
            </a:pPr>
            <a:r>
              <a:rPr lang="zh-CN" altLang="en-US" sz="4800" kern="0" dirty="0">
                <a:solidFill>
                  <a:srgbClr val="AE5DAC"/>
                </a:solidFill>
                <a:latin typeface="微软雅黑" panose="020B0503020204020204" charset="-122"/>
                <a:ea typeface="微软雅黑" panose="020B0503020204020204" charset="-122"/>
              </a:rPr>
              <a:t>技术</a:t>
            </a:r>
            <a:endParaRPr lang="en-US" altLang="zh-CN" sz="4800" kern="0" dirty="0">
              <a:solidFill>
                <a:srgbClr val="AE5DAC"/>
              </a:solidFill>
              <a:latin typeface="微软雅黑" panose="020B0503020204020204" charset="-122"/>
              <a:ea typeface="微软雅黑" panose="020B0503020204020204" charset="-122"/>
            </a:endParaRPr>
          </a:p>
        </p:txBody>
      </p:sp>
      <p:sp>
        <p:nvSpPr>
          <p:cNvPr id="9" name="文本框 8"/>
          <p:cNvSpPr txBox="1"/>
          <p:nvPr/>
        </p:nvSpPr>
        <p:spPr>
          <a:xfrm>
            <a:off x="2479424" y="2634841"/>
            <a:ext cx="2723823" cy="1107996"/>
          </a:xfrm>
          <a:prstGeom prst="rect">
            <a:avLst/>
          </a:prstGeom>
          <a:noFill/>
        </p:spPr>
        <p:txBody>
          <a:bodyPr wrap="none" rtlCol="0">
            <a:spAutoFit/>
          </a:bodyPr>
          <a:lstStyle/>
          <a:p>
            <a:pPr algn="ctr"/>
            <a:r>
              <a:rPr lang="zh-CN" altLang="en-US" sz="6600" b="1" dirty="0">
                <a:solidFill>
                  <a:srgbClr val="2B60A5"/>
                </a:solidFill>
                <a:latin typeface="方正兰亭超细黑简体" panose="02000000000000000000" pitchFamily="2" charset="-122"/>
                <a:ea typeface="方正兰亭超细黑简体" panose="02000000000000000000" pitchFamily="2" charset="-122"/>
                <a:cs typeface="+mn-ea"/>
              </a:rPr>
              <a:t>项目一</a:t>
            </a:r>
          </a:p>
        </p:txBody>
      </p:sp>
      <p:sp>
        <p:nvSpPr>
          <p:cNvPr id="10" name="文本框 9"/>
          <p:cNvSpPr txBox="1"/>
          <p:nvPr/>
        </p:nvSpPr>
        <p:spPr>
          <a:xfrm>
            <a:off x="7209363" y="1791950"/>
            <a:ext cx="4475905" cy="646331"/>
          </a:xfrm>
          <a:prstGeom prst="rect">
            <a:avLst/>
          </a:prstGeom>
          <a:noFill/>
        </p:spPr>
        <p:txBody>
          <a:bodyPr wrap="none" rtlCol="0">
            <a:spAutoFit/>
          </a:bodyPr>
          <a:lstStyle/>
          <a:p>
            <a:r>
              <a:rPr lang="zh-CN" altLang="en-US" sz="3600" dirty="0">
                <a:latin typeface="微软雅黑" panose="020B0503020204020204" charset="-122"/>
                <a:ea typeface="微软雅黑" panose="020B0503020204020204" charset="-122"/>
              </a:rPr>
              <a:t>任务一 母畜发情生理</a:t>
            </a:r>
          </a:p>
        </p:txBody>
      </p:sp>
      <p:sp>
        <p:nvSpPr>
          <p:cNvPr id="16" name="文本框 15"/>
          <p:cNvSpPr txBox="1"/>
          <p:nvPr/>
        </p:nvSpPr>
        <p:spPr>
          <a:xfrm>
            <a:off x="7209363" y="2782669"/>
            <a:ext cx="4937570" cy="646331"/>
          </a:xfrm>
          <a:prstGeom prst="rect">
            <a:avLst/>
          </a:prstGeom>
          <a:noFill/>
        </p:spPr>
        <p:txBody>
          <a:bodyPr wrap="none" rtlCol="0">
            <a:spAutoFit/>
          </a:bodyPr>
          <a:lstStyle/>
          <a:p>
            <a:r>
              <a:rPr lang="zh-CN" altLang="en-US" sz="3600" dirty="0">
                <a:latin typeface="微软雅黑" panose="020B0503020204020204" charset="-122"/>
                <a:ea typeface="微软雅黑" panose="020B0503020204020204" charset="-122"/>
              </a:rPr>
              <a:t>任务二 母畜的发情鉴定</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 fill="hold"/>
                                        <p:tgtEl>
                                          <p:spTgt spid="5"/>
                                        </p:tgtEl>
                                        <p:attrNameLst>
                                          <p:attrName>ppt_w</p:attrName>
                                        </p:attrNameLst>
                                      </p:cBhvr>
                                      <p:tavLst>
                                        <p:tav tm="0">
                                          <p:val>
                                            <p:fltVal val="0"/>
                                          </p:val>
                                        </p:tav>
                                        <p:tav tm="100000">
                                          <p:val>
                                            <p:strVal val="#ppt_w"/>
                                          </p:val>
                                        </p:tav>
                                      </p:tavLst>
                                    </p:anim>
                                    <p:anim calcmode="lin" valueType="num">
                                      <p:cBhvr>
                                        <p:cTn id="8" dur="100" fill="hold"/>
                                        <p:tgtEl>
                                          <p:spTgt spid="5"/>
                                        </p:tgtEl>
                                        <p:attrNameLst>
                                          <p:attrName>ppt_h</p:attrName>
                                        </p:attrNameLst>
                                      </p:cBhvr>
                                      <p:tavLst>
                                        <p:tav tm="0">
                                          <p:val>
                                            <p:fltVal val="0"/>
                                          </p:val>
                                        </p:tav>
                                        <p:tav tm="100000">
                                          <p:val>
                                            <p:strVal val="#ppt_h"/>
                                          </p:val>
                                        </p:tav>
                                      </p:tavLst>
                                    </p:anim>
                                    <p:animEffect transition="in" filter="fade">
                                      <p:cBhvr>
                                        <p:cTn id="9" dur="100"/>
                                        <p:tgtEl>
                                          <p:spTgt spid="5"/>
                                        </p:tgtEl>
                                      </p:cBhvr>
                                    </p:animEffect>
                                  </p:childTnLst>
                                </p:cTn>
                              </p:par>
                              <p:par>
                                <p:cTn id="10" presetID="6" presetClass="emph" presetSubtype="0" fill="hold" nodeType="withEffect">
                                  <p:stCondLst>
                                    <p:cond delay="100"/>
                                  </p:stCondLst>
                                  <p:childTnLst>
                                    <p:animScale>
                                      <p:cBhvr>
                                        <p:cTn id="11" dur="100" fill="hold"/>
                                        <p:tgtEl>
                                          <p:spTgt spid="5"/>
                                        </p:tgtEl>
                                      </p:cBhvr>
                                      <p:by x="120000" y="120000"/>
                                    </p:animScale>
                                  </p:childTnLst>
                                </p:cTn>
                              </p:par>
                              <p:par>
                                <p:cTn id="12" presetID="6" presetClass="emph" presetSubtype="0" fill="hold" nodeType="withEffect">
                                  <p:stCondLst>
                                    <p:cond delay="200"/>
                                  </p:stCondLst>
                                  <p:childTnLst>
                                    <p:animScale>
                                      <p:cBhvr>
                                        <p:cTn id="13" dur="200" fill="hold"/>
                                        <p:tgtEl>
                                          <p:spTgt spid="5"/>
                                        </p:tgtEl>
                                      </p:cBhvr>
                                      <p:by x="80000" y="80000"/>
                                    </p:animScale>
                                  </p:childTnLst>
                                </p:cTn>
                              </p:par>
                              <p:par>
                                <p:cTn id="14" presetID="6" presetClass="emph" presetSubtype="0" fill="hold" nodeType="withEffect">
                                  <p:stCondLst>
                                    <p:cond delay="400"/>
                                  </p:stCondLst>
                                  <p:childTnLst>
                                    <p:animScale>
                                      <p:cBhvr>
                                        <p:cTn id="15" dur="100" fill="hold"/>
                                        <p:tgtEl>
                                          <p:spTgt spid="5"/>
                                        </p:tgtEl>
                                      </p:cBhvr>
                                      <p:by x="115000" y="115000"/>
                                    </p:animScale>
                                  </p:childTnLst>
                                </p:cTn>
                              </p:par>
                              <p:par>
                                <p:cTn id="16" presetID="6" presetClass="emph" presetSubtype="0" fill="hold" nodeType="withEffect">
                                  <p:stCondLst>
                                    <p:cond delay="500"/>
                                  </p:stCondLst>
                                  <p:childTnLst>
                                    <p:animScale>
                                      <p:cBhvr>
                                        <p:cTn id="17" dur="200" fill="hold"/>
                                        <p:tgtEl>
                                          <p:spTgt spid="5"/>
                                        </p:tgtEl>
                                      </p:cBhvr>
                                      <p:by x="95000" y="95000"/>
                                    </p:animScale>
                                  </p:childTnLst>
                                </p:cTn>
                              </p:par>
                            </p:childTnLst>
                          </p:cTn>
                        </p:par>
                        <p:par>
                          <p:cTn id="18" fill="hold">
                            <p:stCondLst>
                              <p:cond delay="500"/>
                            </p:stCondLst>
                            <p:childTnLst>
                              <p:par>
                                <p:cTn id="19" presetID="16" presetClass="entr" presetSubtype="37"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outVertical)">
                                      <p:cBhvr>
                                        <p:cTn id="21" dur="500"/>
                                        <p:tgtEl>
                                          <p:spTgt spid="6"/>
                                        </p:tgtEl>
                                      </p:cBhvr>
                                    </p:animEffect>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324324" y="-1122089"/>
            <a:ext cx="688932" cy="901874"/>
          </a:xfrm>
          <a:prstGeom prst="rect">
            <a:avLst/>
          </a:prstGeom>
          <a:solidFill>
            <a:srgbClr val="2EA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2013256" y="-1122089"/>
            <a:ext cx="688932" cy="901874"/>
          </a:xfrm>
          <a:prstGeom prst="rect">
            <a:avLst/>
          </a:prstGeom>
          <a:solidFill>
            <a:srgbClr val="2280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2702188" y="-1122089"/>
            <a:ext cx="688932" cy="901874"/>
          </a:xfrm>
          <a:prstGeom prst="rect">
            <a:avLst/>
          </a:prstGeom>
          <a:solidFill>
            <a:srgbClr val="585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391120" y="-1122089"/>
            <a:ext cx="688932" cy="901874"/>
          </a:xfrm>
          <a:prstGeom prst="rect">
            <a:avLst/>
          </a:prstGeom>
          <a:solidFill>
            <a:srgbClr val="873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4080052" y="-1122089"/>
            <a:ext cx="688932" cy="901874"/>
          </a:xfrm>
          <a:prstGeom prst="rect">
            <a:avLst/>
          </a:prstGeom>
          <a:solidFill>
            <a:srgbClr val="DA5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logo"/>
          <p:cNvPicPr>
            <a:picLocks noChangeAspect="1"/>
          </p:cNvPicPr>
          <p:nvPr/>
        </p:nvPicPr>
        <p:blipFill>
          <a:blip r:embed="rId3"/>
          <a:stretch>
            <a:fillRect/>
          </a:stretch>
        </p:blipFill>
        <p:spPr>
          <a:xfrm>
            <a:off x="6435725" y="31750"/>
            <a:ext cx="5724525" cy="895350"/>
          </a:xfrm>
          <a:prstGeom prst="rect">
            <a:avLst/>
          </a:prstGeom>
        </p:spPr>
      </p:pic>
      <p:pic>
        <p:nvPicPr>
          <p:cNvPr id="4" name="图形 3" descr="河马"/>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43321" y="1791949"/>
            <a:ext cx="2709029" cy="2709029"/>
          </a:xfrm>
          <a:prstGeom prst="rect">
            <a:avLst/>
          </a:prstGeom>
        </p:spPr>
      </p:pic>
      <p:sp>
        <p:nvSpPr>
          <p:cNvPr id="7" name="矩形: 圆角 6"/>
          <p:cNvSpPr/>
          <p:nvPr/>
        </p:nvSpPr>
        <p:spPr>
          <a:xfrm>
            <a:off x="5801699" y="1451775"/>
            <a:ext cx="5375287" cy="1083076"/>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lvl="0"/>
            <a:r>
              <a:rPr lang="zh-CN" altLang="en-US" sz="3600" dirty="0">
                <a:solidFill>
                  <a:prstClr val="black"/>
                </a:solidFill>
                <a:latin typeface="微软雅黑" panose="020B0503020204020204" charset="-122"/>
                <a:ea typeface="微软雅黑" panose="020B0503020204020204" charset="-122"/>
              </a:rPr>
              <a:t>一、发情</a:t>
            </a:r>
          </a:p>
        </p:txBody>
      </p:sp>
      <p:sp>
        <p:nvSpPr>
          <p:cNvPr id="17" name="矩形: 圆角 16"/>
          <p:cNvSpPr/>
          <p:nvPr/>
        </p:nvSpPr>
        <p:spPr>
          <a:xfrm>
            <a:off x="5801699" y="2647499"/>
            <a:ext cx="5375287" cy="1083076"/>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r>
              <a:rPr lang="zh-CN" altLang="en-US" sz="3600" dirty="0">
                <a:latin typeface="微软雅黑" panose="020B0503020204020204" charset="-122"/>
                <a:ea typeface="微软雅黑" panose="020B0503020204020204" charset="-122"/>
              </a:rPr>
              <a:t>二、排卵</a:t>
            </a:r>
          </a:p>
        </p:txBody>
      </p:sp>
      <p:sp>
        <p:nvSpPr>
          <p:cNvPr id="24" name="矩形: 圆角 23"/>
          <p:cNvSpPr/>
          <p:nvPr/>
        </p:nvSpPr>
        <p:spPr>
          <a:xfrm>
            <a:off x="5801698" y="3843223"/>
            <a:ext cx="5375288" cy="1083076"/>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lvl="0"/>
            <a:r>
              <a:rPr lang="zh-CN" altLang="en-US" sz="3600" dirty="0">
                <a:solidFill>
                  <a:prstClr val="black"/>
                </a:solidFill>
                <a:latin typeface="微软雅黑" panose="020B0503020204020204" charset="-122"/>
                <a:ea typeface="微软雅黑" panose="020B0503020204020204" charset="-122"/>
              </a:rPr>
              <a:t>三、发情排卵的激素调节</a:t>
            </a:r>
          </a:p>
        </p:txBody>
      </p:sp>
      <p:sp>
        <p:nvSpPr>
          <p:cNvPr id="25" name="文本框 24"/>
          <p:cNvSpPr txBox="1"/>
          <p:nvPr/>
        </p:nvSpPr>
        <p:spPr>
          <a:xfrm>
            <a:off x="808701" y="4061595"/>
            <a:ext cx="4475905" cy="646331"/>
          </a:xfrm>
          <a:prstGeom prst="rect">
            <a:avLst/>
          </a:prstGeom>
          <a:noFill/>
        </p:spPr>
        <p:txBody>
          <a:bodyPr wrap="none" rtlCol="0">
            <a:spAutoFit/>
          </a:bodyPr>
          <a:lstStyle/>
          <a:p>
            <a:r>
              <a:rPr lang="zh-CN" altLang="en-US" sz="3600" dirty="0">
                <a:latin typeface="微软雅黑" panose="020B0503020204020204" charset="-122"/>
                <a:ea typeface="微软雅黑" panose="020B0503020204020204" charset="-122"/>
              </a:rPr>
              <a:t>任务一 母畜发情生理</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324324" y="-1122089"/>
            <a:ext cx="688932" cy="901874"/>
          </a:xfrm>
          <a:prstGeom prst="rect">
            <a:avLst/>
          </a:prstGeom>
          <a:solidFill>
            <a:srgbClr val="2EA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2013256" y="-1122089"/>
            <a:ext cx="688932" cy="901874"/>
          </a:xfrm>
          <a:prstGeom prst="rect">
            <a:avLst/>
          </a:prstGeom>
          <a:solidFill>
            <a:srgbClr val="2280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2702188" y="-1122089"/>
            <a:ext cx="688932" cy="901874"/>
          </a:xfrm>
          <a:prstGeom prst="rect">
            <a:avLst/>
          </a:prstGeom>
          <a:solidFill>
            <a:srgbClr val="585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3391120" y="-1122089"/>
            <a:ext cx="688932" cy="901874"/>
          </a:xfrm>
          <a:prstGeom prst="rect">
            <a:avLst/>
          </a:prstGeom>
          <a:solidFill>
            <a:srgbClr val="873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4080052" y="-1122089"/>
            <a:ext cx="688932" cy="901874"/>
          </a:xfrm>
          <a:prstGeom prst="rect">
            <a:avLst/>
          </a:prstGeom>
          <a:solidFill>
            <a:srgbClr val="DA5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logo"/>
          <p:cNvPicPr>
            <a:picLocks noChangeAspect="1"/>
          </p:cNvPicPr>
          <p:nvPr/>
        </p:nvPicPr>
        <p:blipFill>
          <a:blip r:embed="rId3"/>
          <a:stretch>
            <a:fillRect/>
          </a:stretch>
        </p:blipFill>
        <p:spPr>
          <a:xfrm>
            <a:off x="6435725" y="31750"/>
            <a:ext cx="5724525" cy="895350"/>
          </a:xfrm>
          <a:prstGeom prst="rect">
            <a:avLst/>
          </a:prstGeom>
        </p:spPr>
      </p:pic>
      <p:pic>
        <p:nvPicPr>
          <p:cNvPr id="4" name="图形 3" descr="河马"/>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321" y="1791949"/>
            <a:ext cx="2709029" cy="2709029"/>
          </a:xfrm>
          <a:prstGeom prst="rect">
            <a:avLst/>
          </a:prstGeom>
        </p:spPr>
      </p:pic>
      <p:sp>
        <p:nvSpPr>
          <p:cNvPr id="7" name="矩形: 圆角 6"/>
          <p:cNvSpPr/>
          <p:nvPr/>
        </p:nvSpPr>
        <p:spPr>
          <a:xfrm>
            <a:off x="5801699" y="1451775"/>
            <a:ext cx="5375287" cy="1083076"/>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lvl="0"/>
            <a:r>
              <a:rPr lang="zh-CN" altLang="en-US" sz="3600" dirty="0">
                <a:solidFill>
                  <a:prstClr val="black"/>
                </a:solidFill>
                <a:latin typeface="微软雅黑" panose="020B0503020204020204" charset="-122"/>
                <a:ea typeface="微软雅黑" panose="020B0503020204020204" charset="-122"/>
              </a:rPr>
              <a:t>一、发情鉴定的意义</a:t>
            </a:r>
          </a:p>
        </p:txBody>
      </p:sp>
      <p:sp>
        <p:nvSpPr>
          <p:cNvPr id="17" name="矩形: 圆角 16"/>
          <p:cNvSpPr/>
          <p:nvPr/>
        </p:nvSpPr>
        <p:spPr>
          <a:xfrm>
            <a:off x="5801699" y="2647499"/>
            <a:ext cx="5375287" cy="1083076"/>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r>
              <a:rPr lang="zh-CN" altLang="en-US" sz="3600" dirty="0">
                <a:latin typeface="微软雅黑" panose="020B0503020204020204" charset="-122"/>
                <a:ea typeface="微软雅黑" panose="020B0503020204020204" charset="-122"/>
              </a:rPr>
              <a:t>二、发情鉴定的原则</a:t>
            </a:r>
          </a:p>
        </p:txBody>
      </p:sp>
      <p:sp>
        <p:nvSpPr>
          <p:cNvPr id="24" name="矩形: 圆角 23"/>
          <p:cNvSpPr/>
          <p:nvPr/>
        </p:nvSpPr>
        <p:spPr>
          <a:xfrm>
            <a:off x="5801698" y="3843223"/>
            <a:ext cx="5375288" cy="1083076"/>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lvl="0"/>
            <a:r>
              <a:rPr lang="zh-CN" altLang="en-US" sz="3600" dirty="0">
                <a:solidFill>
                  <a:prstClr val="black"/>
                </a:solidFill>
                <a:latin typeface="微软雅黑" panose="020B0503020204020204" charset="-122"/>
                <a:ea typeface="微软雅黑" panose="020B0503020204020204" charset="-122"/>
              </a:rPr>
              <a:t>三、发情鉴定的常用方法</a:t>
            </a:r>
          </a:p>
        </p:txBody>
      </p:sp>
      <p:sp>
        <p:nvSpPr>
          <p:cNvPr id="25" name="文本框 24"/>
          <p:cNvSpPr txBox="1"/>
          <p:nvPr/>
        </p:nvSpPr>
        <p:spPr>
          <a:xfrm>
            <a:off x="808701" y="4061595"/>
            <a:ext cx="4937570" cy="646331"/>
          </a:xfrm>
          <a:prstGeom prst="rect">
            <a:avLst/>
          </a:prstGeom>
          <a:noFill/>
        </p:spPr>
        <p:txBody>
          <a:bodyPr wrap="none" rtlCol="0">
            <a:spAutoFit/>
          </a:bodyPr>
          <a:lstStyle/>
          <a:p>
            <a:r>
              <a:rPr lang="zh-CN" altLang="en-US" sz="3600" dirty="0">
                <a:latin typeface="微软雅黑" panose="020B0503020204020204" charset="-122"/>
                <a:ea typeface="微软雅黑" panose="020B0503020204020204" charset="-122"/>
              </a:rPr>
              <a:t>任务二 母畜的发情鉴定</a:t>
            </a:r>
          </a:p>
        </p:txBody>
      </p:sp>
      <p:sp>
        <p:nvSpPr>
          <p:cNvPr id="13" name="矩形: 圆角 12"/>
          <p:cNvSpPr/>
          <p:nvPr/>
        </p:nvSpPr>
        <p:spPr>
          <a:xfrm>
            <a:off x="5801698" y="5038947"/>
            <a:ext cx="5375288" cy="1083076"/>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lvl="0"/>
            <a:r>
              <a:rPr lang="zh-CN" altLang="en-US" sz="3600" dirty="0">
                <a:solidFill>
                  <a:prstClr val="black"/>
                </a:solidFill>
                <a:latin typeface="微软雅黑" panose="020B0503020204020204" charset="-122"/>
                <a:ea typeface="微软雅黑" panose="020B0503020204020204" charset="-122"/>
              </a:rPr>
              <a:t>四、各种母畜的发情鉴定</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lang="zh-CN" altLang="en-US" sz="4000" b="1" dirty="0"/>
              <a:t>三、发情排卵的激素调节</a:t>
            </a:r>
          </a:p>
        </p:txBody>
      </p:sp>
      <p:sp>
        <p:nvSpPr>
          <p:cNvPr id="8" name="内容占位符 7"/>
          <p:cNvSpPr>
            <a:spLocks noGrp="1"/>
          </p:cNvSpPr>
          <p:nvPr>
            <p:ph idx="1"/>
          </p:nvPr>
        </p:nvSpPr>
        <p:spPr>
          <a:xfrm>
            <a:off x="1251585" y="2447925"/>
            <a:ext cx="10178415" cy="3800475"/>
          </a:xfrm>
        </p:spPr>
        <p:txBody>
          <a:bodyPr>
            <a:normAutofit lnSpcReduction="10000"/>
          </a:bodyPr>
          <a:lstStyle/>
          <a:p>
            <a:r>
              <a:rPr lang="zh-CN" altLang="en-US"/>
              <a:t>母猪</a:t>
            </a:r>
            <a:r>
              <a:rPr lang="zh-CN" altLang="en-US">
                <a:solidFill>
                  <a:srgbClr val="FF0000"/>
                </a:solidFill>
              </a:rPr>
              <a:t>初情期</a:t>
            </a:r>
            <a:r>
              <a:rPr lang="zh-CN" altLang="en-US"/>
              <a:t>时，由于</a:t>
            </a:r>
            <a:r>
              <a:rPr lang="zh-CN" altLang="en-US">
                <a:solidFill>
                  <a:srgbClr val="FF0000"/>
                </a:solidFill>
              </a:rPr>
              <a:t>促性腺激素</a:t>
            </a:r>
            <a:r>
              <a:rPr lang="zh-CN" altLang="en-US"/>
              <a:t>的分泌量</a:t>
            </a:r>
            <a:r>
              <a:rPr lang="zh-CN" altLang="en-US">
                <a:solidFill>
                  <a:srgbClr val="FF0000"/>
                </a:solidFill>
              </a:rPr>
              <a:t>较少或不恒定</a:t>
            </a:r>
            <a:r>
              <a:rPr lang="zh-CN" altLang="en-US"/>
              <a:t>，不能维持正常的发情和排卵，其受胎率较低且产子数少，</a:t>
            </a:r>
          </a:p>
          <a:p>
            <a:r>
              <a:rPr lang="zh-CN" altLang="en-US"/>
              <a:t>母猪到达</a:t>
            </a:r>
            <a:r>
              <a:rPr lang="zh-CN" altLang="en-US">
                <a:solidFill>
                  <a:srgbClr val="FF0000"/>
                </a:solidFill>
              </a:rPr>
              <a:t>性成熟</a:t>
            </a:r>
            <a:r>
              <a:rPr lang="zh-CN" altLang="en-US"/>
              <a:t>时，下丘脑垂体和卵巢均已成熟，能够分泌</a:t>
            </a:r>
            <a:r>
              <a:rPr lang="zh-CN" altLang="en-US">
                <a:solidFill>
                  <a:srgbClr val="FF0000"/>
                </a:solidFill>
              </a:rPr>
              <a:t>正常量</a:t>
            </a:r>
            <a:r>
              <a:rPr lang="zh-CN" altLang="en-US"/>
              <a:t>的</a:t>
            </a:r>
            <a:r>
              <a:rPr lang="zh-CN" altLang="en-US">
                <a:solidFill>
                  <a:srgbClr val="FF0000"/>
                </a:solidFill>
              </a:rPr>
              <a:t>各种激素</a:t>
            </a:r>
            <a:r>
              <a:rPr lang="zh-CN" altLang="en-US"/>
              <a:t>，维持周期性的发情和正常的妊娠，</a:t>
            </a:r>
          </a:p>
          <a:p>
            <a:r>
              <a:rPr lang="zh-CN" altLang="en-US">
                <a:solidFill>
                  <a:srgbClr val="FF0000"/>
                </a:solidFill>
              </a:rPr>
              <a:t>性成熟</a:t>
            </a:r>
            <a:r>
              <a:rPr lang="zh-CN" altLang="en-US"/>
              <a:t>的个体生殖激素分泌量增加到正常水平，需要一定的</a:t>
            </a:r>
            <a:r>
              <a:rPr lang="zh-CN" altLang="en-US">
                <a:solidFill>
                  <a:srgbClr val="FF0000"/>
                </a:solidFill>
              </a:rPr>
              <a:t>体成熟</a:t>
            </a:r>
            <a:r>
              <a:rPr lang="zh-CN" altLang="en-US"/>
              <a:t>生理条件来保证，如果个体生长发育不良使体成熟延迟就会推迟性成熟和初情期的到来，据此理论在生产上对</a:t>
            </a:r>
            <a:r>
              <a:rPr lang="zh-CN" altLang="en-US">
                <a:solidFill>
                  <a:srgbClr val="FF0000"/>
                </a:solidFill>
              </a:rPr>
              <a:t>接近初情期</a:t>
            </a:r>
            <a:r>
              <a:rPr lang="zh-CN" altLang="en-US"/>
              <a:t>的母猪使用</a:t>
            </a:r>
            <a:r>
              <a:rPr lang="zh-CN" altLang="en-US">
                <a:solidFill>
                  <a:srgbClr val="FF0000"/>
                </a:solidFill>
              </a:rPr>
              <a:t>外源性生殖激素</a:t>
            </a:r>
            <a:r>
              <a:rPr lang="zh-CN" altLang="en-US"/>
              <a:t>，可</a:t>
            </a:r>
            <a:r>
              <a:rPr lang="zh-CN" altLang="en-US">
                <a:solidFill>
                  <a:srgbClr val="FF0000"/>
                </a:solidFill>
              </a:rPr>
              <a:t>提早</a:t>
            </a:r>
            <a:r>
              <a:rPr lang="zh-CN" altLang="en-US"/>
              <a:t>使母畜正常</a:t>
            </a:r>
            <a:r>
              <a:rPr lang="zh-CN" altLang="en-US">
                <a:solidFill>
                  <a:srgbClr val="FF0000"/>
                </a:solidFill>
              </a:rPr>
              <a:t>发情和排卵</a:t>
            </a:r>
            <a:r>
              <a:rPr lang="zh-CN" altLang="en-US"/>
              <a:t>，提早利用。</a:t>
            </a:r>
          </a:p>
        </p:txBody>
      </p:sp>
      <p:sp>
        <p:nvSpPr>
          <p:cNvPr id="5" name="日期占位符 4"/>
          <p:cNvSpPr>
            <a:spLocks noGrp="1"/>
          </p:cNvSpPr>
          <p:nvPr>
            <p:ph type="dt" sz="half" idx="10"/>
          </p:nvPr>
        </p:nvSpPr>
        <p:spPr/>
        <p:txBody>
          <a:bodyPr/>
          <a:lstStyle/>
          <a:p>
            <a:r>
              <a:rPr lang="zh-CN" altLang="en-US"/>
              <a:t>2012/11/05</a:t>
            </a:r>
            <a:endParaRPr lang="en-US" altLang="zh-CN"/>
          </a:p>
        </p:txBody>
      </p:sp>
      <p:sp>
        <p:nvSpPr>
          <p:cNvPr id="6" name="灯片编号占位符 5"/>
          <p:cNvSpPr>
            <a:spLocks noGrp="1"/>
          </p:cNvSpPr>
          <p:nvPr>
            <p:ph type="sldNum" sz="quarter" idx="12"/>
          </p:nvPr>
        </p:nvSpPr>
        <p:spPr/>
        <p:txBody>
          <a:bodyPr/>
          <a:lstStyle/>
          <a:p>
            <a:fld id="{83150105-9413-48DF-864F-9375A8FC5B3C}" type="slidenum">
              <a:rPr lang="en-US" altLang="zh-CN" smtClean="0"/>
              <a:t>4</a:t>
            </a:fld>
            <a:endParaRPr lang="en-US" altLang="zh-CN"/>
          </a:p>
        </p:txBody>
      </p:sp>
      <p:sp>
        <p:nvSpPr>
          <p:cNvPr id="9" name="文本框 8"/>
          <p:cNvSpPr txBox="1"/>
          <p:nvPr/>
        </p:nvSpPr>
        <p:spPr>
          <a:xfrm>
            <a:off x="1110615" y="1539875"/>
            <a:ext cx="3278505" cy="583565"/>
          </a:xfrm>
          <a:prstGeom prst="rect">
            <a:avLst/>
          </a:prstGeom>
          <a:noFill/>
        </p:spPr>
        <p:txBody>
          <a:bodyPr wrap="none" rtlCol="0" anchor="t">
            <a:spAutoFit/>
          </a:bodyPr>
          <a:lstStyle/>
          <a:p>
            <a:r>
              <a:rPr lang="en-US" altLang="zh-CN" sz="3200" b="1"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3200" b="1" dirty="0">
                <a:latin typeface="微软雅黑" panose="020B0503020204020204" pitchFamily="34" charset="-122"/>
                <a:ea typeface="微软雅黑" panose="020B0503020204020204" pitchFamily="34" charset="-122"/>
                <a:cs typeface="微软雅黑" panose="020B0503020204020204" pitchFamily="34" charset="-122"/>
                <a:sym typeface="+mn-ea"/>
              </a:rPr>
              <a:t>、性成熟的调节</a:t>
            </a:r>
            <a:endParaRPr lang="zh-CN" altLang="en-US" sz="32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200" b="1" dirty="0">
                <a:latin typeface="微软雅黑" panose="020B0503020204020204" pitchFamily="34" charset="-122"/>
                <a:ea typeface="微软雅黑" panose="020B0503020204020204" pitchFamily="34" charset="-122"/>
              </a:rPr>
              <a:t>2</a:t>
            </a:r>
            <a:r>
              <a:rPr lang="zh-CN" altLang="en-US" sz="3200" b="1" dirty="0">
                <a:latin typeface="微软雅黑" panose="020B0503020204020204" pitchFamily="34" charset="-122"/>
                <a:ea typeface="微软雅黑" panose="020B0503020204020204" pitchFamily="34" charset="-122"/>
              </a:rPr>
              <a:t>、对繁殖季节的调节</a:t>
            </a:r>
          </a:p>
        </p:txBody>
      </p:sp>
      <p:sp>
        <p:nvSpPr>
          <p:cNvPr id="4" name="日期占位符 3"/>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42EF0F20-42B3-45F7-86A7-660DD5FBA883}" type="slidenum">
              <a:rPr lang="en-US" altLang="zh-CN" smtClean="0"/>
              <a:t>5</a:t>
            </a:fld>
            <a:endParaRPr lang="en-US" altLang="zh-CN"/>
          </a:p>
        </p:txBody>
      </p:sp>
      <p:pic>
        <p:nvPicPr>
          <p:cNvPr id="7" name="图片 6"/>
          <p:cNvPicPr>
            <a:picLocks noChangeAspect="1"/>
          </p:cNvPicPr>
          <p:nvPr/>
        </p:nvPicPr>
        <p:blipFill>
          <a:blip r:embed="rId2"/>
          <a:srcRect l="17046" t="34244" r="12991" b="-321"/>
          <a:stretch>
            <a:fillRect/>
          </a:stretch>
        </p:blipFill>
        <p:spPr>
          <a:xfrm>
            <a:off x="6867525" y="1705610"/>
            <a:ext cx="5324475" cy="3272790"/>
          </a:xfrm>
          <a:prstGeom prst="rect">
            <a:avLst/>
          </a:prstGeom>
        </p:spPr>
      </p:pic>
      <p:sp>
        <p:nvSpPr>
          <p:cNvPr id="8" name="内容占位符 7"/>
          <p:cNvSpPr>
            <a:spLocks noGrp="1"/>
          </p:cNvSpPr>
          <p:nvPr>
            <p:ph idx="1"/>
          </p:nvPr>
        </p:nvSpPr>
        <p:spPr>
          <a:xfrm>
            <a:off x="941070" y="1705610"/>
            <a:ext cx="5926455" cy="3644900"/>
          </a:xfrm>
        </p:spPr>
        <p:txBody>
          <a:bodyPr/>
          <a:lstStyle/>
          <a:p>
            <a:r>
              <a:rPr lang="zh-CN" altLang="en-US"/>
              <a:t>对繁殖季节的调节，具有季节性繁殖的家族，如马驴和羊在</a:t>
            </a:r>
            <a:r>
              <a:rPr lang="zh-CN" altLang="en-US">
                <a:solidFill>
                  <a:srgbClr val="FF0000"/>
                </a:solidFill>
              </a:rPr>
              <a:t>繁殖季节</a:t>
            </a:r>
            <a:r>
              <a:rPr lang="zh-CN" altLang="en-US"/>
              <a:t>中</a:t>
            </a:r>
            <a:r>
              <a:rPr lang="zh-CN" altLang="en-US">
                <a:solidFill>
                  <a:srgbClr val="FF0000"/>
                </a:solidFill>
              </a:rPr>
              <a:t>性腺激素的分泌量增加</a:t>
            </a:r>
            <a:r>
              <a:rPr lang="zh-CN" altLang="en-US"/>
              <a:t>，卵巢能产生正常成熟的卵子，</a:t>
            </a:r>
          </a:p>
          <a:p>
            <a:r>
              <a:rPr lang="zh-CN" altLang="en-US"/>
              <a:t>而在</a:t>
            </a:r>
            <a:r>
              <a:rPr lang="zh-CN" altLang="en-US">
                <a:solidFill>
                  <a:srgbClr val="FF0000"/>
                </a:solidFill>
              </a:rPr>
              <a:t>非繁殖季节</a:t>
            </a:r>
            <a:r>
              <a:rPr lang="zh-CN" altLang="en-US"/>
              <a:t>垂体激素</a:t>
            </a:r>
            <a:r>
              <a:rPr lang="zh-CN" altLang="en-US">
                <a:solidFill>
                  <a:srgbClr val="FF0000"/>
                </a:solidFill>
              </a:rPr>
              <a:t>分泌量很少或停止</a:t>
            </a:r>
            <a:r>
              <a:rPr lang="zh-CN" altLang="en-US"/>
              <a:t>，活性降低，卵巢功能降低或停止活动，如补充外源激素则可表现正常的繁殖能力</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200" b="1" dirty="0">
                <a:latin typeface="微软雅黑" panose="020B0503020204020204" pitchFamily="34" charset="-122"/>
                <a:ea typeface="微软雅黑" panose="020B0503020204020204" pitchFamily="34" charset="-122"/>
              </a:rPr>
              <a:t>3</a:t>
            </a:r>
            <a:r>
              <a:rPr lang="zh-CN" altLang="en-US" sz="3200" b="1" dirty="0">
                <a:latin typeface="微软雅黑" panose="020B0503020204020204" pitchFamily="34" charset="-122"/>
                <a:ea typeface="微软雅黑" panose="020B0503020204020204" pitchFamily="34" charset="-122"/>
              </a:rPr>
              <a:t>、对发情周期的调节</a:t>
            </a:r>
          </a:p>
        </p:txBody>
      </p:sp>
      <p:sp>
        <p:nvSpPr>
          <p:cNvPr id="3" name="内容占位符 2"/>
          <p:cNvSpPr>
            <a:spLocks noGrp="1"/>
          </p:cNvSpPr>
          <p:nvPr>
            <p:ph idx="1"/>
          </p:nvPr>
        </p:nvSpPr>
        <p:spPr>
          <a:xfrm>
            <a:off x="871220" y="1263650"/>
            <a:ext cx="6256655" cy="4343400"/>
          </a:xfrm>
        </p:spPr>
        <p:txBody>
          <a:bodyPr>
            <a:normAutofit/>
          </a:bodyPr>
          <a:lstStyle/>
          <a:p>
            <a:pPr marL="0" indent="0">
              <a:lnSpc>
                <a:spcPct val="100000"/>
              </a:lnSpc>
              <a:spcBef>
                <a:spcPts val="1500"/>
              </a:spcBef>
              <a:buNone/>
            </a:pPr>
            <a:r>
              <a:rPr lang="zh-CN" altLang="en-US" sz="2400"/>
              <a:t>母猪的发情过程：</a:t>
            </a:r>
          </a:p>
          <a:p>
            <a:pPr marL="800100" lvl="2" indent="-342900">
              <a:lnSpc>
                <a:spcPct val="100000"/>
              </a:lnSpc>
              <a:spcBef>
                <a:spcPts val="1500"/>
              </a:spcBef>
              <a:buFont typeface="Wingdings" panose="05000000000000000000" charset="0"/>
              <a:buChar char="p"/>
            </a:pPr>
            <a:r>
              <a:rPr lang="zh-CN" altLang="en-US" sz="2400" b="0"/>
              <a:t>下丘脑分泌的</a:t>
            </a:r>
            <a:r>
              <a:rPr lang="zh-CN" altLang="en-US" sz="2400" b="0">
                <a:solidFill>
                  <a:srgbClr val="FF0000"/>
                </a:solidFill>
              </a:rPr>
              <a:t>促性腺激素释放激素</a:t>
            </a:r>
            <a:r>
              <a:rPr lang="zh-CN" altLang="en-US" sz="2400" b="0"/>
              <a:t>作用于垂体前叶使其分泌</a:t>
            </a:r>
            <a:r>
              <a:rPr lang="zh-CN" altLang="en-US" sz="2400" b="0">
                <a:solidFill>
                  <a:srgbClr val="FF0000"/>
                </a:solidFill>
              </a:rPr>
              <a:t>促卵泡素</a:t>
            </a:r>
            <a:r>
              <a:rPr lang="zh-CN" altLang="en-US" sz="2400" b="0"/>
              <a:t>和少量的</a:t>
            </a:r>
            <a:r>
              <a:rPr lang="zh-CN" altLang="en-US" sz="2400" b="0">
                <a:solidFill>
                  <a:srgbClr val="FF0000"/>
                </a:solidFill>
              </a:rPr>
              <a:t>促黄体素</a:t>
            </a:r>
            <a:r>
              <a:rPr lang="zh-CN" altLang="en-US" sz="2400" b="0"/>
              <a:t>，初始卵泡逐渐成熟，随着卵泡的成熟</a:t>
            </a:r>
            <a:r>
              <a:rPr lang="zh-CN" altLang="en-US" sz="2400" b="0">
                <a:solidFill>
                  <a:srgbClr val="FF0000"/>
                </a:solidFill>
              </a:rPr>
              <a:t>雌激素的分泌量逐渐增多</a:t>
            </a:r>
            <a:r>
              <a:rPr lang="zh-CN" altLang="en-US" sz="2400" b="0"/>
              <a:t>，母畜</a:t>
            </a:r>
            <a:r>
              <a:rPr lang="zh-CN" altLang="en-US" sz="2400" b="0">
                <a:solidFill>
                  <a:srgbClr val="FF0000"/>
                </a:solidFill>
              </a:rPr>
              <a:t>表现发情症状</a:t>
            </a:r>
            <a:endParaRPr lang="zh-CN" altLang="en-US" sz="2400" b="0"/>
          </a:p>
          <a:p>
            <a:pPr marL="800100" lvl="2" indent="-342900">
              <a:lnSpc>
                <a:spcPct val="100000"/>
              </a:lnSpc>
              <a:spcBef>
                <a:spcPts val="1500"/>
              </a:spcBef>
              <a:buFont typeface="Wingdings" panose="05000000000000000000" charset="0"/>
              <a:buChar char="p"/>
            </a:pPr>
            <a:r>
              <a:rPr lang="zh-CN" altLang="en-US" sz="2400" b="0"/>
              <a:t>同时</a:t>
            </a:r>
            <a:r>
              <a:rPr lang="zh-CN" altLang="en-US" sz="2400">
                <a:solidFill>
                  <a:srgbClr val="002060"/>
                </a:solidFill>
              </a:rPr>
              <a:t>大量</a:t>
            </a:r>
            <a:r>
              <a:rPr lang="zh-CN" altLang="en-US" sz="2400" b="0">
                <a:solidFill>
                  <a:srgbClr val="FF0000"/>
                </a:solidFill>
              </a:rPr>
              <a:t>雌激素</a:t>
            </a:r>
            <a:r>
              <a:rPr lang="zh-CN" altLang="en-US" sz="2400" b="0"/>
              <a:t>对下丘脑和垂体具有反馈作用，</a:t>
            </a:r>
            <a:r>
              <a:rPr lang="zh-CN" altLang="en-US" sz="2400"/>
              <a:t>抑制</a:t>
            </a:r>
            <a:r>
              <a:rPr lang="zh-CN" altLang="en-US" sz="2400" b="0"/>
              <a:t>垂体</a:t>
            </a:r>
            <a:r>
              <a:rPr lang="zh-CN" altLang="en-US" sz="2400" b="0">
                <a:solidFill>
                  <a:srgbClr val="FF0000"/>
                </a:solidFill>
              </a:rPr>
              <a:t>促卵泡素</a:t>
            </a:r>
            <a:r>
              <a:rPr lang="zh-CN" altLang="en-US" sz="2400" b="0"/>
              <a:t>的分泌，并促进促</a:t>
            </a:r>
            <a:r>
              <a:rPr lang="zh-CN" altLang="en-US" sz="2400" b="0">
                <a:solidFill>
                  <a:srgbClr val="FF0000"/>
                </a:solidFill>
              </a:rPr>
              <a:t>黄体素</a:t>
            </a:r>
            <a:r>
              <a:rPr lang="zh-CN" altLang="en-US" sz="2400" b="0"/>
              <a:t>的分泌量的增加，两者呈一定比例时候即引起排卵，</a:t>
            </a:r>
          </a:p>
        </p:txBody>
      </p:sp>
      <p:sp>
        <p:nvSpPr>
          <p:cNvPr id="4" name="日期占位符 3"/>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42EF0F20-42B3-45F7-86A7-660DD5FBA883}" type="slidenum">
              <a:rPr lang="en-US" altLang="zh-CN" smtClean="0"/>
              <a:t>6</a:t>
            </a:fld>
            <a:endParaRPr lang="en-US" altLang="zh-CN"/>
          </a:p>
        </p:txBody>
      </p:sp>
      <p:pic>
        <p:nvPicPr>
          <p:cNvPr id="6" name="内容占位符 5"/>
          <p:cNvPicPr>
            <a:picLocks noChangeAspect="1"/>
          </p:cNvPicPr>
          <p:nvPr/>
        </p:nvPicPr>
        <p:blipFill>
          <a:blip r:embed="rId2"/>
          <a:stretch>
            <a:fillRect/>
          </a:stretch>
        </p:blipFill>
        <p:spPr>
          <a:xfrm>
            <a:off x="7257415" y="1277620"/>
            <a:ext cx="4738370" cy="4328795"/>
          </a:xfrm>
          <a:prstGeom prst="rect">
            <a:avLst/>
          </a:prstGeom>
        </p:spPr>
      </p:pic>
      <p:pic>
        <p:nvPicPr>
          <p:cNvPr id="7" name="图片 6"/>
          <p:cNvPicPr>
            <a:picLocks noChangeAspect="1"/>
          </p:cNvPicPr>
          <p:nvPr/>
        </p:nvPicPr>
        <p:blipFill>
          <a:blip r:embed="rId3"/>
          <a:stretch>
            <a:fillRect/>
          </a:stretch>
        </p:blipFill>
        <p:spPr>
          <a:xfrm>
            <a:off x="6803390" y="5707380"/>
            <a:ext cx="5143500" cy="8191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p:txBody>
          <a:bodyPr>
            <a:normAutofit/>
          </a:bodyPr>
          <a:lstStyle/>
          <a:p>
            <a:endParaRPr lang="zh-CN" altLang="en-US"/>
          </a:p>
        </p:txBody>
      </p:sp>
      <p:sp>
        <p:nvSpPr>
          <p:cNvPr id="4" name="日期占位符 3"/>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42EF0F20-42B3-45F7-86A7-660DD5FBA883}" type="slidenum">
              <a:rPr lang="en-US" altLang="zh-CN" smtClean="0"/>
              <a:t>7</a:t>
            </a:fld>
            <a:endParaRPr lang="en-US" altLang="zh-CN"/>
          </a:p>
        </p:txBody>
      </p:sp>
      <p:pic>
        <p:nvPicPr>
          <p:cNvPr id="6" name="内容占位符 5"/>
          <p:cNvPicPr>
            <a:picLocks noGrp="1" noChangeAspect="1"/>
          </p:cNvPicPr>
          <p:nvPr>
            <p:ph idx="1"/>
          </p:nvPr>
        </p:nvPicPr>
        <p:blipFill>
          <a:blip r:embed="rId2"/>
          <a:stretch>
            <a:fillRect/>
          </a:stretch>
        </p:blipFill>
        <p:spPr>
          <a:xfrm>
            <a:off x="6512560" y="978535"/>
            <a:ext cx="5596255" cy="5111750"/>
          </a:xfrm>
          <a:prstGeom prst="rect">
            <a:avLst/>
          </a:prstGeom>
        </p:spPr>
      </p:pic>
      <p:pic>
        <p:nvPicPr>
          <p:cNvPr id="7" name="图片 6"/>
          <p:cNvPicPr>
            <a:picLocks noChangeAspect="1"/>
          </p:cNvPicPr>
          <p:nvPr/>
        </p:nvPicPr>
        <p:blipFill>
          <a:blip r:embed="rId3"/>
          <a:stretch>
            <a:fillRect/>
          </a:stretch>
        </p:blipFill>
        <p:spPr>
          <a:xfrm>
            <a:off x="6654800" y="5904865"/>
            <a:ext cx="5143500" cy="819150"/>
          </a:xfrm>
          <a:prstGeom prst="rect">
            <a:avLst/>
          </a:prstGeom>
        </p:spPr>
      </p:pic>
      <p:sp>
        <p:nvSpPr>
          <p:cNvPr id="3" name="文本框 2"/>
          <p:cNvSpPr txBox="1"/>
          <p:nvPr/>
        </p:nvSpPr>
        <p:spPr>
          <a:xfrm>
            <a:off x="572770" y="1359535"/>
            <a:ext cx="5939790" cy="4730750"/>
          </a:xfrm>
          <a:prstGeom prst="rect">
            <a:avLst/>
          </a:prstGeom>
          <a:noFill/>
        </p:spPr>
        <p:txBody>
          <a:bodyPr wrap="square" rtlCol="0" anchor="t">
            <a:spAutoFit/>
          </a:bodyPr>
          <a:lstStyle/>
          <a:p>
            <a:pPr marL="742950" lvl="1" indent="-285750">
              <a:lnSpc>
                <a:spcPct val="100000"/>
              </a:lnSpc>
              <a:spcBef>
                <a:spcPts val="1500"/>
              </a:spcBef>
              <a:spcAft>
                <a:spcPts val="0"/>
              </a:spcAft>
              <a:buFont typeface="Wingdings" panose="05000000000000000000" charset="0"/>
              <a:buChar char="p"/>
            </a:pPr>
            <a:r>
              <a:rPr lang="zh-CN" altLang="en-US" sz="2400" b="1">
                <a:sym typeface="+mn-ea"/>
              </a:rPr>
              <a:t>排卵后，卵泡内内膜开始形成黄体，在</a:t>
            </a:r>
            <a:r>
              <a:rPr lang="zh-CN" altLang="en-US" sz="2400" b="1">
                <a:solidFill>
                  <a:srgbClr val="FF0000"/>
                </a:solidFill>
                <a:sym typeface="+mn-ea"/>
              </a:rPr>
              <a:t>促乳素</a:t>
            </a:r>
            <a:r>
              <a:rPr lang="zh-CN" altLang="en-US" sz="2400" b="1">
                <a:sym typeface="+mn-ea"/>
              </a:rPr>
              <a:t>的协同下使黄体细胞分泌，</a:t>
            </a:r>
            <a:r>
              <a:rPr lang="zh-CN" altLang="en-US" sz="2400" b="1">
                <a:solidFill>
                  <a:srgbClr val="FF0000"/>
                </a:solidFill>
                <a:sym typeface="+mn-ea"/>
              </a:rPr>
              <a:t>孕酮</a:t>
            </a:r>
            <a:r>
              <a:rPr lang="zh-CN" altLang="en-US" sz="2400" b="1">
                <a:sym typeface="+mn-ea"/>
              </a:rPr>
              <a:t>，</a:t>
            </a:r>
            <a:endParaRPr lang="zh-CN" altLang="en-US" sz="2400" b="1"/>
          </a:p>
          <a:p>
            <a:pPr marL="742950" lvl="1" indent="-285750">
              <a:lnSpc>
                <a:spcPct val="100000"/>
              </a:lnSpc>
              <a:spcBef>
                <a:spcPts val="1500"/>
              </a:spcBef>
              <a:spcAft>
                <a:spcPts val="0"/>
              </a:spcAft>
              <a:buFont typeface="Wingdings" panose="05000000000000000000" charset="0"/>
              <a:buChar char="p"/>
            </a:pPr>
            <a:r>
              <a:rPr lang="zh-CN" altLang="en-US" sz="2400" b="1">
                <a:solidFill>
                  <a:srgbClr val="FF0000"/>
                </a:solidFill>
                <a:sym typeface="+mn-ea"/>
              </a:rPr>
              <a:t>孕酮</a:t>
            </a:r>
            <a:r>
              <a:rPr lang="zh-CN" altLang="en-US" sz="2400" b="1">
                <a:sym typeface="+mn-ea"/>
              </a:rPr>
              <a:t>对下丘脑和垂体具有</a:t>
            </a:r>
            <a:r>
              <a:rPr lang="zh-CN" altLang="en-US" sz="2400" b="1">
                <a:solidFill>
                  <a:srgbClr val="FF0000"/>
                </a:solidFill>
                <a:sym typeface="+mn-ea"/>
              </a:rPr>
              <a:t>负反馈</a:t>
            </a:r>
            <a:r>
              <a:rPr lang="zh-CN" altLang="en-US" sz="2400" b="1">
                <a:sym typeface="+mn-ea"/>
              </a:rPr>
              <a:t>作用，</a:t>
            </a:r>
            <a:r>
              <a:rPr lang="zh-CN" altLang="en-US" sz="2400" b="1">
                <a:solidFill>
                  <a:srgbClr val="002060"/>
                </a:solidFill>
                <a:latin typeface="微软雅黑" panose="020B0503020204020204" pitchFamily="34" charset="-122"/>
                <a:ea typeface="微软雅黑" panose="020B0503020204020204" pitchFamily="34" charset="-122"/>
                <a:sym typeface="+mn-ea"/>
              </a:rPr>
              <a:t>抑制</a:t>
            </a:r>
            <a:r>
              <a:rPr lang="zh-CN" altLang="en-US" sz="2400" b="1">
                <a:solidFill>
                  <a:srgbClr val="FF0000"/>
                </a:solidFill>
                <a:sym typeface="+mn-ea"/>
              </a:rPr>
              <a:t>促性腺激素</a:t>
            </a:r>
            <a:r>
              <a:rPr lang="zh-CN" altLang="en-US" sz="2400" b="1">
                <a:sym typeface="+mn-ea"/>
              </a:rPr>
              <a:t>的分泌，</a:t>
            </a:r>
            <a:endParaRPr lang="zh-CN" altLang="en-US" sz="2400" b="1"/>
          </a:p>
          <a:p>
            <a:pPr marL="742950" lvl="1" indent="-285750">
              <a:lnSpc>
                <a:spcPct val="100000"/>
              </a:lnSpc>
              <a:spcBef>
                <a:spcPts val="1500"/>
              </a:spcBef>
              <a:spcAft>
                <a:spcPts val="0"/>
              </a:spcAft>
              <a:buFont typeface="Wingdings" panose="05000000000000000000" charset="0"/>
              <a:buChar char="p"/>
            </a:pPr>
            <a:r>
              <a:rPr lang="zh-CN" altLang="en-US" sz="2400" b="1">
                <a:sym typeface="+mn-ea"/>
              </a:rPr>
              <a:t>此时排出的卵子如未受精，</a:t>
            </a:r>
            <a:r>
              <a:rPr lang="zh-CN" altLang="en-US" sz="2400" b="1">
                <a:solidFill>
                  <a:srgbClr val="FF0000"/>
                </a:solidFill>
                <a:sym typeface="+mn-ea"/>
              </a:rPr>
              <a:t>促乳素</a:t>
            </a:r>
            <a:r>
              <a:rPr lang="zh-CN" altLang="en-US" sz="2400" b="1">
                <a:sym typeface="+mn-ea"/>
              </a:rPr>
              <a:t>分泌量逐渐消失，使黄体退化萎缩，</a:t>
            </a:r>
            <a:endParaRPr lang="zh-CN" altLang="en-US" sz="2400" b="1"/>
          </a:p>
          <a:p>
            <a:pPr marL="742950" lvl="1" indent="-285750">
              <a:lnSpc>
                <a:spcPct val="100000"/>
              </a:lnSpc>
              <a:spcBef>
                <a:spcPts val="1500"/>
              </a:spcBef>
              <a:spcAft>
                <a:spcPts val="0"/>
              </a:spcAft>
              <a:buFont typeface="Wingdings" panose="05000000000000000000" charset="0"/>
              <a:buChar char="p"/>
            </a:pPr>
            <a:r>
              <a:rPr lang="zh-CN" altLang="en-US" sz="2400" b="1">
                <a:sym typeface="+mn-ea"/>
              </a:rPr>
              <a:t>这时由于</a:t>
            </a:r>
            <a:r>
              <a:rPr lang="zh-CN" altLang="en-US" sz="2400" b="1">
                <a:solidFill>
                  <a:srgbClr val="FF0000"/>
                </a:solidFill>
                <a:sym typeface="+mn-ea"/>
              </a:rPr>
              <a:t>孕酮</a:t>
            </a:r>
            <a:r>
              <a:rPr lang="zh-CN" altLang="en-US" sz="2400" b="1">
                <a:sym typeface="+mn-ea"/>
              </a:rPr>
              <a:t>含量大幅度</a:t>
            </a:r>
            <a:r>
              <a:rPr lang="zh-CN" altLang="en-US" sz="2400" b="1">
                <a:solidFill>
                  <a:srgbClr val="FF0000"/>
                </a:solidFill>
                <a:sym typeface="+mn-ea"/>
              </a:rPr>
              <a:t>下降</a:t>
            </a:r>
            <a:r>
              <a:rPr lang="zh-CN" altLang="en-US" sz="2400" b="1">
                <a:sym typeface="+mn-ea"/>
              </a:rPr>
              <a:t>而</a:t>
            </a:r>
            <a:r>
              <a:rPr lang="zh-CN" altLang="en-US" sz="2400" b="1">
                <a:latin typeface="微软雅黑" panose="020B0503020204020204" pitchFamily="34" charset="-122"/>
                <a:ea typeface="微软雅黑" panose="020B0503020204020204" pitchFamily="34" charset="-122"/>
                <a:sym typeface="+mn-ea"/>
              </a:rPr>
              <a:t>解除</a:t>
            </a:r>
            <a:r>
              <a:rPr lang="zh-CN" altLang="en-US" sz="2400" b="1">
                <a:sym typeface="+mn-ea"/>
              </a:rPr>
              <a:t>了对下丘脑和垂体的</a:t>
            </a:r>
            <a:r>
              <a:rPr lang="zh-CN" altLang="en-US" sz="2400" b="1">
                <a:latin typeface="微软雅黑" panose="020B0503020204020204" pitchFamily="34" charset="-122"/>
                <a:ea typeface="微软雅黑" panose="020B0503020204020204" pitchFamily="34" charset="-122"/>
                <a:sym typeface="+mn-ea"/>
              </a:rPr>
              <a:t>抑制</a:t>
            </a:r>
            <a:r>
              <a:rPr lang="zh-CN" altLang="en-US" sz="2400" b="1">
                <a:sym typeface="+mn-ea"/>
              </a:rPr>
              <a:t>，于是出现</a:t>
            </a:r>
            <a:r>
              <a:rPr lang="zh-CN" altLang="en-US" sz="2400" b="1">
                <a:solidFill>
                  <a:srgbClr val="FF0000"/>
                </a:solidFill>
                <a:sym typeface="+mn-ea"/>
              </a:rPr>
              <a:t>激素的分泌量又开始增加</a:t>
            </a:r>
            <a:r>
              <a:rPr lang="zh-CN" altLang="en-US" sz="2400" b="1">
                <a:sym typeface="+mn-ea"/>
              </a:rPr>
              <a:t>，随之又开始了下一个发情周期</a:t>
            </a:r>
            <a:endParaRPr lang="zh-CN" altLang="en-US" sz="2400" b="1"/>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项目一</Template>
  <TotalTime>2</TotalTime>
  <Words>474</Words>
  <Application>Microsoft Office PowerPoint</Application>
  <PresentationFormat>宽屏</PresentationFormat>
  <Paragraphs>41</Paragraphs>
  <Slides>7</Slides>
  <Notes>3</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7</vt:i4>
      </vt:variant>
    </vt:vector>
  </HeadingPairs>
  <TitlesOfParts>
    <vt:vector size="14" baseType="lpstr">
      <vt:lpstr>等线</vt:lpstr>
      <vt:lpstr>等线 Light</vt:lpstr>
      <vt:lpstr>方正兰亭超细黑简体</vt:lpstr>
      <vt:lpstr>微软雅黑</vt:lpstr>
      <vt:lpstr>Arial</vt:lpstr>
      <vt:lpstr>Wingdings</vt:lpstr>
      <vt:lpstr>Office 主题​​</vt:lpstr>
      <vt:lpstr>PowerPoint 演示文稿</vt:lpstr>
      <vt:lpstr>PowerPoint 演示文稿</vt:lpstr>
      <vt:lpstr>PowerPoint 演示文稿</vt:lpstr>
      <vt:lpstr>三、发情排卵的激素调节</vt:lpstr>
      <vt:lpstr>2、对繁殖季节的调节</vt:lpstr>
      <vt:lpstr>3、对发情周期的调节</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动物繁殖与改良</dc:title>
  <dc:creator>李 玉丹</dc:creator>
  <cp:lastModifiedBy>李 玉丹</cp:lastModifiedBy>
  <cp:revision>107</cp:revision>
  <dcterms:created xsi:type="dcterms:W3CDTF">2019-09-17T02:06:00Z</dcterms:created>
  <dcterms:modified xsi:type="dcterms:W3CDTF">2020-11-22T15:38:18Z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