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2612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01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26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>
              <a:solidFill>
                <a:srgbClr val="575F6D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E8637">
                    <a:lumMod val="7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rgbClr val="FE8637">
                  <a:lumMod val="7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23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FFF39D"/>
                </a:solidFill>
              </a:rPr>
              <a:pPr/>
              <a:t>2021/1/28</a:t>
            </a:fld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2340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9291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18976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86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156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22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604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>
                <a:solidFill>
                  <a:srgbClr val="575F6D"/>
                </a:solidFill>
              </a:rPr>
              <a:pPr/>
              <a:t>2021/1/28</a:t>
            </a:fld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>
              <a:solidFill>
                <a:srgbClr val="575F6D"/>
              </a:solidFill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595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052736"/>
            <a:ext cx="7056784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400" dirty="0" smtClean="0"/>
              <a:t>任务</a:t>
            </a:r>
            <a:r>
              <a:rPr lang="en-US" altLang="zh-CN" sz="4400" dirty="0" smtClean="0"/>
              <a:t>2</a:t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/>
              <a:t>猫</a:t>
            </a:r>
            <a:r>
              <a:rPr lang="zh-CN" altLang="zh-CN" sz="4900" dirty="0"/>
              <a:t>常见传染病</a:t>
            </a:r>
            <a:r>
              <a:rPr lang="zh-CN" altLang="zh-CN" sz="4900" dirty="0" smtClean="0"/>
              <a:t>的防治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3517433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治疗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目前尚缺乏特效疗法，</a:t>
            </a:r>
            <a:r>
              <a:rPr lang="zh-CN" altLang="zh-CN" b="1" dirty="0">
                <a:solidFill>
                  <a:srgbClr val="FF0000"/>
                </a:solidFill>
              </a:rPr>
              <a:t>对症治疗、防止继发感染及增加抵抗力疗法有一定意义</a:t>
            </a:r>
            <a:r>
              <a:rPr lang="zh-CN" altLang="zh-CN" b="1" dirty="0"/>
              <a:t>。如：抗菌素、胸腺肽、免疫球蛋白、地塞米松及静脉补充葡萄糖、氨基酸、维生素等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/>
              <a:t>幼猫患此病时全身症状较为严重，一般表现为</a:t>
            </a:r>
            <a:r>
              <a:rPr lang="zh-CN" altLang="zh-CN" b="1" dirty="0">
                <a:solidFill>
                  <a:srgbClr val="0000FF"/>
                </a:solidFill>
              </a:rPr>
              <a:t>严重的脱水、发烧、不食、结膜炎和鼻气管炎。</a:t>
            </a:r>
            <a:r>
              <a:rPr lang="zh-CN" altLang="zh-CN" b="1" dirty="0"/>
              <a:t>治疗原则是控制</a:t>
            </a:r>
            <a:r>
              <a:rPr lang="zh-CN" altLang="zh-CN" b="1" dirty="0" smtClean="0"/>
              <a:t>继发感染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输液</a:t>
            </a:r>
            <a:r>
              <a:rPr lang="zh-CN" altLang="zh-CN" b="1" dirty="0"/>
              <a:t>支持疗法是极为重要的。幼猫患病后病程较长，一般要</a:t>
            </a:r>
            <a:r>
              <a:rPr lang="en-US" altLang="zh-CN" b="1" dirty="0"/>
              <a:t>1</a:t>
            </a:r>
            <a:r>
              <a:rPr lang="zh-CN" altLang="zh-CN" b="1" dirty="0"/>
              <a:t>个月左右的时间康复。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1663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859216" cy="513318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本病主要采用</a:t>
            </a:r>
            <a:r>
              <a:rPr lang="zh-CN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对症治疗和抗继发感染治疗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为主。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1．</a:t>
            </a:r>
            <a:r>
              <a:rPr lang="zh-CN" altLang="zh-CN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角膜炎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症状明显的，用氧氟沙星眼药水、10%磺醋酰胺、氯霉素眼药水滴眼。</a:t>
            </a:r>
            <a:r>
              <a:rPr lang="zh-CN" altLang="zh-CN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鼻炎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症状明显的，用毛巾经常擦拭鼻腔周围，并用呋麻滴鼻液滴鼻。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2．</a:t>
            </a:r>
            <a:r>
              <a:rPr lang="zh-CN" altLang="zh-CN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咳嗽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明显的，用复方甘草片进行口服，并进行吸氧雾化处理。为</a:t>
            </a:r>
            <a:r>
              <a:rPr lang="zh-CN" altLang="zh-CN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防止继发感染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，可用头孢唑啉钠、或氨苄青霉素及双黄连、射干抗病毒肌肉注射。 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楷体_GB2312" charset="-122"/>
                <a:ea typeface="楷体_GB2312" charset="-122"/>
              </a:rPr>
              <a:t>3．对患病的猫要进行隔离治疗，隔离治疗室要保持恒温，</a:t>
            </a:r>
            <a:r>
              <a:rPr lang="zh-CN" altLang="zh-CN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口腔损害和病程长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的猫，要肌肉注射维生素A。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853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预防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71600" y="1556792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猫三联进行预防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建立</a:t>
            </a:r>
            <a:r>
              <a:rPr lang="zh-CN" altLang="zh-CN" b="1" dirty="0"/>
              <a:t>良好的通风环境和消毒措施，注意环境卫生，降低饲养密度，发现病猫及时隔离、消毒，防止接触传播。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4158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0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5400" dirty="0"/>
              <a:t>猫传染性鼻气管炎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792982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827584" y="16288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猫传染性鼻气管炎是由猫疱疹病毒Ⅰ型（</a:t>
            </a:r>
            <a:r>
              <a:rPr lang="en-US" altLang="zh-CN" b="1" dirty="0"/>
              <a:t>FHV-1</a:t>
            </a:r>
            <a:r>
              <a:rPr lang="zh-CN" altLang="zh-CN" b="1" dirty="0"/>
              <a:t>）引起的猫的一种急性、高度接触性上呼吸道传染病。临床上以</a:t>
            </a:r>
            <a:r>
              <a:rPr lang="zh-CN" altLang="zh-CN" b="1" dirty="0">
                <a:solidFill>
                  <a:srgbClr val="FF0000"/>
                </a:solidFill>
              </a:rPr>
              <a:t>喷嚏、流泪、结膜炎和鼻炎</a:t>
            </a:r>
            <a:r>
              <a:rPr lang="zh-CN" altLang="zh-CN" b="1" dirty="0"/>
              <a:t>为特征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主要</a:t>
            </a:r>
            <a:r>
              <a:rPr lang="zh-CN" altLang="zh-CN" b="1" dirty="0"/>
              <a:t>感染</a:t>
            </a:r>
            <a:r>
              <a:rPr lang="zh-CN" altLang="zh-CN" b="1" dirty="0">
                <a:solidFill>
                  <a:srgbClr val="0000FF"/>
                </a:solidFill>
              </a:rPr>
              <a:t>幼猫，发病率</a:t>
            </a:r>
            <a:r>
              <a:rPr lang="en-US" altLang="zh-CN" b="1" dirty="0">
                <a:solidFill>
                  <a:srgbClr val="0000FF"/>
                </a:solidFill>
              </a:rPr>
              <a:t>100%</a:t>
            </a:r>
            <a:r>
              <a:rPr lang="zh-CN" altLang="zh-CN" b="1" dirty="0">
                <a:solidFill>
                  <a:srgbClr val="0000FF"/>
                </a:solidFill>
              </a:rPr>
              <a:t>，死亡率</a:t>
            </a:r>
            <a:r>
              <a:rPr lang="en-US" altLang="zh-CN" b="1" dirty="0">
                <a:solidFill>
                  <a:srgbClr val="0000FF"/>
                </a:solidFill>
              </a:rPr>
              <a:t>50%</a:t>
            </a:r>
            <a:r>
              <a:rPr lang="zh-CN" altLang="zh-CN" b="1" dirty="0"/>
              <a:t>，成年猫感染后症状较轻。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93135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病原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FHV-1在分类上属</a:t>
            </a:r>
            <a:r>
              <a:rPr lang="zh-CN" altLang="en-US" b="1" dirty="0">
                <a:solidFill>
                  <a:srgbClr val="CC0099"/>
                </a:solidFill>
                <a:latin typeface="楷体_GB2312" charset="-122"/>
                <a:ea typeface="楷体_GB2312" charset="-122"/>
              </a:rPr>
              <a:t>疱疹病毒科，甲型疱疹病毒亚科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，双股RNA病毒，具有疱疹病毒的一般特征。FHV-1仅有1个血清型。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FHV-1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对外界环境抵抗力较弱，对酸、热和脂溶剂敏感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。甲醛和酚易将其杀灭。在-60℃条件下可存活180日，50℃4-5分钟灭活。在干燥条件下，12小时以内即可灭活。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_GB2312" charset="-122"/>
                <a:ea typeface="楷体_GB2312" charset="-122"/>
              </a:rPr>
              <a:t>FHV-1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可吸附和凝集猫红细胞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，可以采用血凝试验及血凝抑制试验检测病毒抗原和抗体。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1917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流行病学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易感动物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：仔猫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传染源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：病猫，康复猫，人工接种的耐过猫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传播途径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：FHV-1主要通过接触传染，病毒经鼻、眼、咽的分泌物排出，易感猫通过鼻与鼻的直接接触及吸入含病毒的飞沫</a:t>
            </a:r>
            <a:r>
              <a:rPr lang="zh-CN" altLang="zh-CN" b="1" dirty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经呼吸道</a:t>
            </a:r>
            <a:r>
              <a:rPr lang="zh-CN" altLang="zh-CN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感染</a:t>
            </a:r>
            <a:r>
              <a:rPr lang="zh-CN" altLang="zh-CN" b="1" dirty="0" smtClean="0"/>
              <a:t>。静止</a:t>
            </a:r>
            <a:r>
              <a:rPr lang="zh-CN" altLang="zh-CN" b="1" dirty="0"/>
              <a:t>空气中，可在</a:t>
            </a:r>
            <a:r>
              <a:rPr lang="en-US" altLang="zh-CN" b="1" dirty="0"/>
              <a:t>1</a:t>
            </a:r>
            <a:r>
              <a:rPr lang="zh-CN" altLang="zh-CN" b="1" dirty="0"/>
              <a:t>米范围内发生飞沫传播。</a:t>
            </a:r>
            <a:r>
              <a:rPr lang="zh-CN" altLang="zh-CN" b="1" dirty="0" smtClean="0">
                <a:latin typeface="楷体_GB2312" charset="-122"/>
                <a:ea typeface="楷体_GB2312" charset="-122"/>
              </a:rPr>
              <a:t>自然</a:t>
            </a:r>
            <a:r>
              <a:rPr lang="zh-CN" altLang="zh-CN" b="1" dirty="0">
                <a:latin typeface="楷体_GB2312" charset="-122"/>
                <a:ea typeface="楷体_GB2312" charset="-122"/>
              </a:rPr>
              <a:t>康复或人工接种的耐过猫，</a:t>
            </a:r>
            <a:r>
              <a:rPr lang="zh-CN" altLang="zh-CN" b="1" dirty="0">
                <a:solidFill>
                  <a:srgbClr val="FF33CC"/>
                </a:solidFill>
                <a:latin typeface="楷体_GB2312" charset="-122"/>
                <a:ea typeface="楷体_GB2312" charset="-122"/>
              </a:rPr>
              <a:t>能长期带毒和排毒，成为危险的传染来源</a:t>
            </a:r>
            <a:r>
              <a:rPr lang="zh-CN" altLang="zh-CN" b="1" dirty="0" smtClean="0">
                <a:latin typeface="楷体_GB2312" charset="-122"/>
                <a:ea typeface="楷体_GB2312" charset="-122"/>
              </a:rPr>
              <a:t>。</a:t>
            </a:r>
            <a:endParaRPr lang="en-US" altLang="zh-CN" b="1" dirty="0" smtClean="0">
              <a:latin typeface="楷体_GB2312" charset="-122"/>
              <a:ea typeface="楷体_GB231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发病</a:t>
            </a:r>
            <a:r>
              <a:rPr lang="zh-CN" altLang="zh-CN" b="1" dirty="0"/>
              <a:t>初期的猫，可通过分泌物大量排毒达</a:t>
            </a:r>
            <a:r>
              <a:rPr lang="en-US" altLang="zh-CN" b="1" dirty="0"/>
              <a:t>14</a:t>
            </a:r>
            <a:r>
              <a:rPr lang="zh-CN" altLang="zh-CN" b="1" dirty="0"/>
              <a:t>天之久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97512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 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本病的潜伏期为</a:t>
            </a:r>
            <a:r>
              <a:rPr lang="en-US" altLang="zh-CN" b="1" dirty="0"/>
              <a:t>2~6</a:t>
            </a:r>
            <a:r>
              <a:rPr lang="zh-CN" altLang="zh-CN" b="1" dirty="0"/>
              <a:t>天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幼</a:t>
            </a:r>
            <a:r>
              <a:rPr lang="zh-CN" altLang="zh-CN" b="1" dirty="0">
                <a:solidFill>
                  <a:srgbClr val="FF0000"/>
                </a:solidFill>
              </a:rPr>
              <a:t>猫比成年猫易感且症状严重</a:t>
            </a:r>
            <a:r>
              <a:rPr lang="zh-CN" altLang="zh-CN" b="1" dirty="0"/>
              <a:t>。患猫突然发病，体温升高</a:t>
            </a:r>
            <a:r>
              <a:rPr lang="en-US" altLang="zh-CN" b="1" dirty="0"/>
              <a:t>40</a:t>
            </a:r>
            <a:r>
              <a:rPr lang="zh-CN" altLang="zh-CN" b="1" dirty="0"/>
              <a:t>℃左右，并且呈稽留热，数天不退，</a:t>
            </a:r>
            <a:r>
              <a:rPr lang="zh-CN" altLang="zh-CN" b="1" dirty="0">
                <a:solidFill>
                  <a:srgbClr val="FF0000"/>
                </a:solidFill>
              </a:rPr>
              <a:t>上呼吸道症状明显</a:t>
            </a:r>
            <a:r>
              <a:rPr lang="zh-CN" altLang="zh-CN" b="1" dirty="0"/>
              <a:t>，阵发性咳嗽和喷嚏，鼻部有浆性和脓性分泌物，结膜炎症状明显，羞明、流泪。精神沉郁、食欲减退或不食、进行性消瘦。</a:t>
            </a:r>
            <a:r>
              <a:rPr lang="zh-CN" altLang="zh-CN" b="1" dirty="0">
                <a:solidFill>
                  <a:srgbClr val="FF0000"/>
                </a:solidFill>
              </a:rPr>
              <a:t>鼻液和泪液的特点，初期为透明液体，随症状发展，变为粘脓性的分泌物。</a:t>
            </a:r>
            <a:r>
              <a:rPr lang="zh-CN" altLang="zh-CN" b="1" dirty="0"/>
              <a:t>约</a:t>
            </a:r>
            <a:r>
              <a:rPr lang="en-US" altLang="zh-CN" b="1" dirty="0"/>
              <a:t>50%</a:t>
            </a:r>
            <a:r>
              <a:rPr lang="zh-CN" altLang="zh-CN" b="1" dirty="0"/>
              <a:t>以上的幼猫死亡，如继发混合感染死亡率更高。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92025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91264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部分患猫可见</a:t>
            </a:r>
            <a:r>
              <a:rPr lang="zh-CN" altLang="zh-CN" b="1" dirty="0">
                <a:solidFill>
                  <a:srgbClr val="FF0000"/>
                </a:solidFill>
              </a:rPr>
              <a:t>角膜树枝状充血结膜水肿</a:t>
            </a:r>
            <a:r>
              <a:rPr lang="zh-CN" altLang="zh-CN" b="1" dirty="0"/>
              <a:t>的</a:t>
            </a:r>
            <a:r>
              <a:rPr lang="zh-CN" altLang="zh-CN" b="1" dirty="0" smtClean="0"/>
              <a:t>变化</a:t>
            </a:r>
            <a:r>
              <a:rPr lang="zh-CN" altLang="en-US" b="1" dirty="0" smtClean="0"/>
              <a:t>。</a:t>
            </a:r>
            <a:r>
              <a:rPr lang="zh-CN" altLang="zh-CN" b="1" dirty="0" smtClean="0"/>
              <a:t>舌</a:t>
            </a:r>
            <a:r>
              <a:rPr lang="zh-CN" altLang="zh-CN" b="1" dirty="0"/>
              <a:t>、硬腭及软腭、口唇可见溃疡，溃疡初期表现为水泡，</a:t>
            </a:r>
            <a:r>
              <a:rPr lang="en-US" altLang="zh-CN" b="1" dirty="0"/>
              <a:t>2~3</a:t>
            </a:r>
            <a:r>
              <a:rPr lang="zh-CN" altLang="zh-CN" b="1" dirty="0"/>
              <a:t>天后破溃，上皮变黄、脱落，出现</a:t>
            </a:r>
            <a:r>
              <a:rPr lang="zh-CN" altLang="zh-CN" b="1" dirty="0">
                <a:solidFill>
                  <a:srgbClr val="FF0000"/>
                </a:solidFill>
              </a:rPr>
              <a:t>典型的溃疡灶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慢性</a:t>
            </a:r>
            <a:r>
              <a:rPr lang="zh-CN" altLang="zh-CN" b="1" dirty="0">
                <a:solidFill>
                  <a:srgbClr val="FF0000"/>
                </a:solidFill>
              </a:rPr>
              <a:t>病例</a:t>
            </a:r>
            <a:r>
              <a:rPr lang="zh-CN" altLang="zh-CN" b="1" dirty="0"/>
              <a:t>，可见有慢性鼻窦炎、溃疡性结膜炎和全眼球炎，</a:t>
            </a:r>
            <a:r>
              <a:rPr lang="zh-CN" altLang="zh-CN" b="1" dirty="0">
                <a:solidFill>
                  <a:srgbClr val="FF0000"/>
                </a:solidFill>
              </a:rPr>
              <a:t>严重者可失明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血象</a:t>
            </a:r>
            <a:r>
              <a:rPr lang="zh-CN" altLang="zh-CN" b="1" dirty="0">
                <a:solidFill>
                  <a:srgbClr val="FF0000"/>
                </a:solidFill>
              </a:rPr>
              <a:t>变化：</a:t>
            </a:r>
            <a:r>
              <a:rPr lang="zh-CN" altLang="zh-CN" b="1" dirty="0"/>
              <a:t>发病初期可见</a:t>
            </a:r>
            <a:r>
              <a:rPr lang="en-US" altLang="zh-CN" b="1" dirty="0"/>
              <a:t>WBC </a:t>
            </a:r>
            <a:r>
              <a:rPr lang="zh-CN" altLang="zh-CN" b="1" dirty="0"/>
              <a:t>低于正常值，淋巴细胞低。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36672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dirty="0"/>
              <a:t>猫病毒性鼻</a:t>
            </a:r>
            <a:r>
              <a:rPr lang="zh-CN" altLang="zh-CN" dirty="0" smtClean="0"/>
              <a:t>气管炎</a:t>
            </a:r>
            <a:r>
              <a:rPr lang="zh-CN" altLang="en-US" dirty="0" smtClean="0"/>
              <a:t>症状</a:t>
            </a:r>
            <a:endParaRPr lang="zh-CN" altLang="en-US" dirty="0"/>
          </a:p>
        </p:txBody>
      </p:sp>
      <p:pic>
        <p:nvPicPr>
          <p:cNvPr id="4" name="图片 3" descr="2010-12-02_77f4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" b="24197"/>
          <a:stretch/>
        </p:blipFill>
        <p:spPr bwMode="auto">
          <a:xfrm>
            <a:off x="827584" y="1700808"/>
            <a:ext cx="7560840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1002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诊断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根据临床症状可进行</a:t>
            </a:r>
            <a:r>
              <a:rPr lang="zh-CN" altLang="zh-CN" b="1" dirty="0">
                <a:solidFill>
                  <a:srgbClr val="FF0000"/>
                </a:solidFill>
              </a:rPr>
              <a:t>初步诊断</a:t>
            </a:r>
            <a:r>
              <a:rPr lang="zh-CN" altLang="zh-CN" b="1" dirty="0"/>
              <a:t>；因为</a:t>
            </a:r>
            <a:r>
              <a:rPr lang="en-US" altLang="zh-CN" b="1" dirty="0"/>
              <a:t>FHV-1</a:t>
            </a:r>
            <a:r>
              <a:rPr lang="zh-CN" altLang="zh-CN" b="1" dirty="0"/>
              <a:t>的症状和另外几种猫的传染病有类似之处，如</a:t>
            </a:r>
            <a:r>
              <a:rPr lang="zh-CN" altLang="zh-CN" b="1" dirty="0">
                <a:solidFill>
                  <a:srgbClr val="0000FF"/>
                </a:solidFill>
              </a:rPr>
              <a:t>猫的杯状病毒病（</a:t>
            </a:r>
            <a:r>
              <a:rPr lang="en-US" altLang="zh-CN" b="1" dirty="0">
                <a:solidFill>
                  <a:srgbClr val="0000FF"/>
                </a:solidFill>
              </a:rPr>
              <a:t>FCV</a:t>
            </a:r>
            <a:r>
              <a:rPr lang="zh-CN" altLang="zh-CN" b="1" dirty="0">
                <a:solidFill>
                  <a:srgbClr val="0000FF"/>
                </a:solidFill>
              </a:rPr>
              <a:t>）、猫瘟热</a:t>
            </a:r>
            <a:r>
              <a:rPr lang="en-US" altLang="zh-CN" b="1" dirty="0">
                <a:solidFill>
                  <a:srgbClr val="0000FF"/>
                </a:solidFill>
              </a:rPr>
              <a:t>(FPV)</a:t>
            </a:r>
            <a:r>
              <a:rPr lang="zh-CN" altLang="zh-CN" b="1" dirty="0">
                <a:solidFill>
                  <a:srgbClr val="0000FF"/>
                </a:solidFill>
              </a:rPr>
              <a:t>和猫肺炎（衣原体感染），</a:t>
            </a:r>
            <a:r>
              <a:rPr lang="zh-CN" altLang="zh-CN" b="1" dirty="0"/>
              <a:t>故临床诊断较困难，但</a:t>
            </a:r>
            <a:r>
              <a:rPr lang="zh-CN" altLang="zh-CN" b="1" dirty="0">
                <a:solidFill>
                  <a:srgbClr val="FF0000"/>
                </a:solidFill>
              </a:rPr>
              <a:t>角膜炎和角膜溃疡具有一定的示病特征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确诊</a:t>
            </a:r>
            <a:r>
              <a:rPr lang="zh-CN" altLang="zh-CN" b="1" dirty="0">
                <a:solidFill>
                  <a:srgbClr val="FF0000"/>
                </a:solidFill>
              </a:rPr>
              <a:t>时需要进行特异性的血清学反应或病毒分离才能做出准确诊断</a:t>
            </a:r>
            <a:r>
              <a:rPr lang="zh-CN" altLang="zh-CN" b="1" dirty="0"/>
              <a:t>。也可用病猫眼结膜和上呼吸道粘膜涂片或做组织切片，用</a:t>
            </a:r>
            <a:r>
              <a:rPr lang="en-US" altLang="zh-CN" b="1" dirty="0"/>
              <a:t>FHV-1</a:t>
            </a:r>
            <a:r>
              <a:rPr lang="zh-CN" altLang="zh-CN" b="1" dirty="0"/>
              <a:t>荧光抗体染色，可做出准确快速诊断。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99939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762</Words>
  <Application>Microsoft Office PowerPoint</Application>
  <PresentationFormat>全屏显示(4:3)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凸显</vt:lpstr>
      <vt:lpstr>任务2  猫常见传染病的防治 </vt:lpstr>
      <vt:lpstr>猫传染性鼻气管炎</vt:lpstr>
      <vt:lpstr>概述</vt:lpstr>
      <vt:lpstr>病原</vt:lpstr>
      <vt:lpstr>流行病学</vt:lpstr>
      <vt:lpstr>症状 </vt:lpstr>
      <vt:lpstr>症状</vt:lpstr>
      <vt:lpstr>猫病毒性鼻气管炎症状</vt:lpstr>
      <vt:lpstr>诊断</vt:lpstr>
      <vt:lpstr>治疗</vt:lpstr>
      <vt:lpstr>PowerPoint 演示文稿</vt:lpstr>
      <vt:lpstr>预防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任务2  猫常见传染病的防治 </dc:title>
  <dc:creator>丁晓</dc:creator>
  <cp:lastModifiedBy>丁晓</cp:lastModifiedBy>
  <cp:revision>1</cp:revision>
  <dcterms:created xsi:type="dcterms:W3CDTF">2021-01-28T04:47:04Z</dcterms:created>
  <dcterms:modified xsi:type="dcterms:W3CDTF">2021-01-28T04:48:05Z</dcterms:modified>
</cp:coreProperties>
</file>