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handoutMasterIdLst>
    <p:handoutMasterId r:id="rId22"/>
  </p:handoutMasterIdLst>
  <p:sldIdLst>
    <p:sldId id="261" r:id="rId2"/>
    <p:sldId id="349" r:id="rId3"/>
    <p:sldId id="260" r:id="rId4"/>
    <p:sldId id="264" r:id="rId5"/>
    <p:sldId id="286" r:id="rId6"/>
    <p:sldId id="287" r:id="rId7"/>
    <p:sldId id="288" r:id="rId8"/>
    <p:sldId id="289" r:id="rId9"/>
    <p:sldId id="266" r:id="rId10"/>
    <p:sldId id="267" r:id="rId11"/>
    <p:sldId id="268" r:id="rId12"/>
    <p:sldId id="269" r:id="rId13"/>
    <p:sldId id="292" r:id="rId14"/>
    <p:sldId id="291" r:id="rId15"/>
    <p:sldId id="270" r:id="rId16"/>
    <p:sldId id="293" r:id="rId17"/>
    <p:sldId id="294" r:id="rId18"/>
    <p:sldId id="295" r:id="rId19"/>
    <p:sldId id="351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92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B2DDAA-B3D8-48BD-B51E-EB42048466FC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8C75F4-052C-45F3-8D15-ED8DF32200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1978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CE312-C24B-41C7-92C1-1949B525A42A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56A4FB-EF23-45A3-9644-E21A5DBC73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625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075" descr="610174_9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3317"/>
          <a:stretch/>
        </p:blipFill>
        <p:spPr bwMode="auto">
          <a:xfrm>
            <a:off x="2627784" y="3535602"/>
            <a:ext cx="4513865" cy="312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108693" y="90872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116480" y="2924944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0" name="TextBox 29"/>
          <p:cNvSpPr txBox="1"/>
          <p:nvPr userDrawn="1"/>
        </p:nvSpPr>
        <p:spPr>
          <a:xfrm>
            <a:off x="6525502" y="6457890"/>
            <a:ext cx="2618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chemeClr val="accent1">
                  <a:lumMod val="7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dirty="0" smtClean="0"/>
              <a:t>单击此处编辑母版标题样式</a:t>
            </a:r>
            <a:endParaRPr kumimoji="0" 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6291112" y="6418374"/>
            <a:ext cx="2546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广东省高州农业学校</a:t>
            </a:r>
            <a:endParaRPr lang="zh-CN" altLang="en-US" sz="2000" b="1" dirty="0">
              <a:solidFill>
                <a:schemeClr val="accent1">
                  <a:lumMod val="7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6052189" y="26729"/>
            <a:ext cx="3024336" cy="46166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宠物养护与疾病防治</a:t>
            </a:r>
            <a:endParaRPr lang="zh-CN" altLang="en-US" sz="24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2" y="26729"/>
            <a:ext cx="1354058" cy="134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02C4276-68BD-4EA0-8D83-20921FFDD090}" type="datetimeFigureOut">
              <a:rPr lang="zh-CN" altLang="en-US" smtClean="0"/>
              <a:t>2021/1/28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D4057DF-D607-47A4-B484-9E3E4FE446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47664" y="1052736"/>
            <a:ext cx="7056784" cy="2448272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4400" dirty="0" smtClean="0"/>
              <a:t>任务</a:t>
            </a:r>
            <a:r>
              <a:rPr lang="en-US" altLang="zh-CN" sz="4400" dirty="0" smtClean="0"/>
              <a:t>2</a:t>
            </a:r>
            <a:br>
              <a:rPr lang="en-US" altLang="zh-CN" sz="4400" dirty="0" smtClean="0"/>
            </a:br>
            <a:r>
              <a:rPr lang="en-US" altLang="zh-CN" sz="4400" dirty="0" smtClean="0"/>
              <a:t/>
            </a:r>
            <a:br>
              <a:rPr lang="en-US" altLang="zh-CN" sz="4400" dirty="0" smtClean="0"/>
            </a:br>
            <a:r>
              <a:rPr lang="zh-CN" altLang="zh-CN" sz="4900" dirty="0" smtClean="0"/>
              <a:t>猫</a:t>
            </a:r>
            <a:r>
              <a:rPr lang="zh-CN" altLang="zh-CN" sz="4900" dirty="0"/>
              <a:t>常见传染病</a:t>
            </a:r>
            <a:r>
              <a:rPr lang="zh-CN" altLang="zh-CN" sz="4900" dirty="0" smtClean="0"/>
              <a:t>的防治</a:t>
            </a:r>
            <a:r>
              <a:rPr lang="en-US" altLang="zh-CN" sz="4900" dirty="0" smtClean="0"/>
              <a:t/>
            </a:r>
            <a:br>
              <a:rPr lang="en-US" altLang="zh-CN" sz="4900" dirty="0" smtClean="0"/>
            </a:br>
            <a:endParaRPr lang="zh-CN" altLang="en-US" sz="4900" dirty="0"/>
          </a:p>
        </p:txBody>
      </p:sp>
    </p:spTree>
    <p:extLst>
      <p:ext uri="{BB962C8B-B14F-4D97-AF65-F5344CB8AC3E}">
        <p14:creationId xmlns:p14="http://schemas.microsoft.com/office/powerpoint/2010/main" val="9748623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妊娠母猫感染</a:t>
            </a:r>
            <a:r>
              <a:rPr lang="en-US" altLang="zh-CN" b="1" dirty="0"/>
              <a:t>FPV</a:t>
            </a:r>
            <a:r>
              <a:rPr lang="zh-CN" altLang="zh-CN" b="1" dirty="0"/>
              <a:t>，可造成流产和死胎。由于</a:t>
            </a:r>
            <a:r>
              <a:rPr lang="en-US" altLang="zh-CN" b="1" dirty="0"/>
              <a:t>FPV</a:t>
            </a:r>
            <a:r>
              <a:rPr lang="zh-CN" altLang="zh-CN" b="1" dirty="0"/>
              <a:t>对处于分裂旺盛期细胞具有亲和性，可严重侵害胎猫脑组织，因此，所生胎儿可能小脑发育不全。</a:t>
            </a:r>
          </a:p>
          <a:p>
            <a:endParaRPr lang="zh-CN" altLang="en-US" dirty="0"/>
          </a:p>
        </p:txBody>
      </p:sp>
      <p:pic>
        <p:nvPicPr>
          <p:cNvPr id="4" name="图片 3" descr="}(QD2)$[W`[SM@Q@WB05(6W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717032"/>
            <a:ext cx="2733675" cy="28860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462168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zh-CN" sz="4000" b="1" dirty="0"/>
              <a:t>诊断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859216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根据流行病学、典型的临床症状如</a:t>
            </a:r>
            <a:r>
              <a:rPr lang="zh-CN" altLang="zh-CN" b="1" dirty="0">
                <a:solidFill>
                  <a:srgbClr val="0000FF"/>
                </a:solidFill>
              </a:rPr>
              <a:t>双相热型、骨髓多脂状、胶冻样及小肠黏膜上皮内的病毒包涵体</a:t>
            </a:r>
            <a:r>
              <a:rPr lang="zh-CN" altLang="zh-CN" b="1" dirty="0"/>
              <a:t>等病理变化及血液白细胞大量减少可以做出初步诊断。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3414780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268760"/>
            <a:ext cx="7859216" cy="520519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实验室检验：</a:t>
            </a:r>
            <a:r>
              <a:rPr lang="zh-CN" altLang="zh-CN" b="1" dirty="0"/>
              <a:t>典型血液学变化是第</a:t>
            </a:r>
            <a:r>
              <a:rPr lang="en-US" altLang="zh-CN" b="1" dirty="0"/>
              <a:t>2</a:t>
            </a:r>
            <a:r>
              <a:rPr lang="zh-CN" altLang="zh-CN" b="1" dirty="0"/>
              <a:t>相发热后</a:t>
            </a:r>
            <a:r>
              <a:rPr lang="zh-CN" altLang="zh-CN" b="1" dirty="0">
                <a:solidFill>
                  <a:srgbClr val="0000FF"/>
                </a:solidFill>
              </a:rPr>
              <a:t>白细胞数迅速减少</a:t>
            </a:r>
            <a:r>
              <a:rPr lang="zh-CN" altLang="zh-CN" b="1" dirty="0"/>
              <a:t>，由正常时血液白细胞</a:t>
            </a:r>
            <a:r>
              <a:rPr lang="en-US" altLang="zh-CN" b="1" dirty="0"/>
              <a:t>5.5~19.5</a:t>
            </a:r>
            <a:r>
              <a:rPr lang="zh-CN" altLang="zh-CN" b="1" dirty="0"/>
              <a:t>×</a:t>
            </a:r>
            <a:r>
              <a:rPr lang="en-US" altLang="zh-CN" b="1" dirty="0"/>
              <a:t>10</a:t>
            </a:r>
            <a:r>
              <a:rPr lang="en-US" altLang="zh-CN" b="1" baseline="30000" dirty="0"/>
              <a:t>9</a:t>
            </a:r>
            <a:r>
              <a:rPr lang="en-US" altLang="zh-CN" b="1" dirty="0"/>
              <a:t>/L</a:t>
            </a:r>
            <a:r>
              <a:rPr lang="zh-CN" altLang="zh-CN" b="1" dirty="0"/>
              <a:t>降至</a:t>
            </a:r>
            <a:r>
              <a:rPr lang="en-US" altLang="zh-CN" b="1" dirty="0"/>
              <a:t>5.5</a:t>
            </a:r>
            <a:r>
              <a:rPr lang="zh-CN" altLang="zh-CN" b="1" dirty="0"/>
              <a:t>×</a:t>
            </a:r>
            <a:r>
              <a:rPr lang="en-US" altLang="zh-CN" b="1" dirty="0"/>
              <a:t>10</a:t>
            </a:r>
            <a:r>
              <a:rPr lang="en-US" altLang="zh-CN" b="1" baseline="30000" dirty="0"/>
              <a:t>9</a:t>
            </a:r>
            <a:r>
              <a:rPr lang="en-US" altLang="zh-CN" b="1" dirty="0"/>
              <a:t>/L</a:t>
            </a:r>
            <a:r>
              <a:rPr lang="zh-CN" altLang="zh-CN" b="1" dirty="0"/>
              <a:t>以下，且以淋巴细胞和嗜中性白细胞减少为主，严重者血液涂片中很难找到白细胞，故称猫泛白细胞减少症。</a:t>
            </a:r>
            <a:r>
              <a:rPr lang="zh-CN" altLang="zh-CN" b="1" dirty="0">
                <a:solidFill>
                  <a:srgbClr val="0000FF"/>
                </a:solidFill>
              </a:rPr>
              <a:t>一般认为，血液白细胞减少程度标志着疾病的严重程度</a:t>
            </a:r>
            <a:r>
              <a:rPr lang="zh-CN" altLang="zh-CN" b="1" dirty="0"/>
              <a:t>。血液白细胞数目降至</a:t>
            </a:r>
            <a:r>
              <a:rPr lang="en-US" altLang="zh-CN" b="1" dirty="0"/>
              <a:t>5</a:t>
            </a:r>
            <a:r>
              <a:rPr lang="zh-CN" altLang="zh-CN" b="1" dirty="0"/>
              <a:t>×</a:t>
            </a:r>
            <a:r>
              <a:rPr lang="en-US" altLang="zh-CN" b="1" dirty="0"/>
              <a:t>l0</a:t>
            </a:r>
            <a:r>
              <a:rPr lang="en-US" altLang="zh-CN" b="1" baseline="30000" dirty="0"/>
              <a:t>9</a:t>
            </a:r>
            <a:r>
              <a:rPr lang="en-US" altLang="zh-CN" b="1" dirty="0"/>
              <a:t>/L</a:t>
            </a:r>
            <a:r>
              <a:rPr lang="zh-CN" altLang="zh-CN" b="1" dirty="0"/>
              <a:t>以下时表示重症，在</a:t>
            </a:r>
            <a:r>
              <a:rPr lang="en-US" altLang="zh-CN" b="1" dirty="0"/>
              <a:t>2</a:t>
            </a:r>
            <a:r>
              <a:rPr lang="zh-CN" altLang="zh-CN" b="1" dirty="0"/>
              <a:t>×</a:t>
            </a:r>
            <a:r>
              <a:rPr lang="en-US" altLang="zh-CN" b="1" dirty="0"/>
              <a:t>l0</a:t>
            </a:r>
            <a:r>
              <a:rPr lang="en-US" altLang="zh-CN" b="1" baseline="30000" dirty="0"/>
              <a:t>9</a:t>
            </a:r>
            <a:r>
              <a:rPr lang="en-US" altLang="zh-CN" b="1" dirty="0"/>
              <a:t>/L </a:t>
            </a:r>
            <a:r>
              <a:rPr lang="zh-CN" altLang="zh-CN" b="1" dirty="0"/>
              <a:t>以下时往往预后不良。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血清学诊断：</a:t>
            </a:r>
            <a:r>
              <a:rPr lang="zh-CN" altLang="zh-CN" b="1" dirty="0"/>
              <a:t>血清中和试验和血凝抑制试验最常用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>
                <a:solidFill>
                  <a:srgbClr val="FF0000"/>
                </a:solidFill>
              </a:rPr>
              <a:t>快速</a:t>
            </a:r>
            <a:r>
              <a:rPr lang="zh-CN" altLang="zh-CN" b="1" dirty="0">
                <a:solidFill>
                  <a:srgbClr val="FF0000"/>
                </a:solidFill>
              </a:rPr>
              <a:t>诊断试纸</a:t>
            </a:r>
            <a:r>
              <a:rPr lang="zh-CN" altLang="zh-CN" b="1" dirty="0"/>
              <a:t>目前已广泛应用于猫的门诊。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1068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/>
              <a:t>治疗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715200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楷体_GB2312" charset="-122"/>
                <a:ea typeface="楷体_GB2312" charset="-122"/>
              </a:rPr>
              <a:t>FPV</a:t>
            </a:r>
            <a:r>
              <a:rPr lang="zh-CN" altLang="en-US" b="1" dirty="0">
                <a:latin typeface="楷体_GB2312" charset="-122"/>
                <a:ea typeface="楷体_GB2312" charset="-122"/>
              </a:rPr>
              <a:t>感染发病快，病程短，死亡率高。近些年，应用高效价的猫瘟热</a:t>
            </a:r>
            <a:r>
              <a:rPr lang="zh-CN" altLang="en-US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高免血清</a:t>
            </a:r>
            <a:r>
              <a:rPr lang="zh-CN" altLang="en-US" b="1" dirty="0">
                <a:latin typeface="楷体_GB2312" charset="-122"/>
                <a:ea typeface="楷体_GB2312" charset="-122"/>
              </a:rPr>
              <a:t>进行特异性治疗，或用猫用</a:t>
            </a:r>
            <a:r>
              <a:rPr lang="zh-CN" altLang="en-US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干扰素</a:t>
            </a:r>
            <a:r>
              <a:rPr lang="zh-CN" altLang="en-US" b="1" dirty="0">
                <a:latin typeface="楷体_GB2312" charset="-122"/>
                <a:ea typeface="楷体_GB2312" charset="-122"/>
              </a:rPr>
              <a:t>，同时配合对症治疗，取得了较好的治疗效果。</a:t>
            </a:r>
          </a:p>
          <a:p>
            <a:endParaRPr lang="zh-CN" altLang="en-US" dirty="0"/>
          </a:p>
        </p:txBody>
      </p:sp>
      <p:pic>
        <p:nvPicPr>
          <p:cNvPr id="4" name="内容占位符 2355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71600" y="3657600"/>
            <a:ext cx="5922963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7300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占位符 24577"/>
          <p:cNvSpPr>
            <a:spLocks noGrp="1" noChangeArrowheads="1"/>
          </p:cNvSpPr>
          <p:nvPr>
            <p:ph idx="1"/>
          </p:nvPr>
        </p:nvSpPr>
        <p:spPr>
          <a:xfrm>
            <a:off x="323528" y="1268760"/>
            <a:ext cx="8229600" cy="5040560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输液疗法</a:t>
            </a:r>
            <a:r>
              <a:rPr lang="zh-CN" altLang="en-US" b="1" dirty="0" smtClean="0">
                <a:latin typeface="楷体_GB2312" charset="-122"/>
                <a:ea typeface="楷体_GB2312" charset="-122"/>
              </a:rPr>
              <a:t>在FPV感染的治疗上具有重要意义。输液时，应注意机体的酸碱平衡、离子平衡及脱水的程度，首选林格氏液或乳酸林格氏液与5%葡萄糖液，以1:1</a:t>
            </a:r>
            <a:r>
              <a:rPr lang="en-US" altLang="zh-CN" b="1" dirty="0" smtClean="0">
                <a:latin typeface="楷体_GB2312" charset="-122"/>
                <a:ea typeface="楷体_GB2312" charset="-122"/>
              </a:rPr>
              <a:t>-</a:t>
            </a:r>
            <a:r>
              <a:rPr lang="zh-CN" altLang="en-US" b="1" dirty="0" smtClean="0">
                <a:latin typeface="楷体_GB2312" charset="-122"/>
                <a:ea typeface="楷体_GB2312" charset="-122"/>
              </a:rPr>
              <a:t>2的比例进行.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呕吐</a:t>
            </a:r>
            <a:r>
              <a:rPr lang="zh-CN" altLang="en-US" b="1" dirty="0" smtClean="0">
                <a:latin typeface="楷体_GB2312" charset="-122"/>
                <a:ea typeface="楷体_GB2312" charset="-122"/>
              </a:rPr>
              <a:t>严重的猫，注意补充钾。呕吐不止的猫，可用氯丙臻或苯巴比妥，l-2mg/kg体重；口服，一日2次。</a:t>
            </a:r>
            <a:r>
              <a:rPr lang="zh-CN" altLang="en-US" dirty="0" smtClean="0"/>
              <a:t> 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腹泻</a:t>
            </a:r>
            <a:r>
              <a:rPr lang="zh-CN" altLang="en-US" b="1" dirty="0" smtClean="0">
                <a:latin typeface="楷体_GB2312" charset="-122"/>
                <a:ea typeface="楷体_GB2312" charset="-122"/>
              </a:rPr>
              <a:t>严重的猫，注意补充碳酸氢钠。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0000"/>
                </a:solidFill>
                <a:ea typeface="楷体_GB2312" charset="-122"/>
              </a:rPr>
              <a:t>控制继发感染</a:t>
            </a:r>
            <a:r>
              <a:rPr lang="zh-CN" altLang="en-US" b="1" dirty="0" smtClean="0">
                <a:ea typeface="楷体_GB2312" charset="-122"/>
              </a:rPr>
              <a:t>，可根据病情应用抗生素，如青霉素、头孢菌素、氟哇诺酮类、普康素、保得胜注射液、牧特灵注射液等进行治疗，以减少死亡，缓解病情。</a:t>
            </a:r>
          </a:p>
        </p:txBody>
      </p:sp>
    </p:spTree>
    <p:extLst>
      <p:ext uri="{BB962C8B-B14F-4D97-AF65-F5344CB8AC3E}">
        <p14:creationId xmlns:p14="http://schemas.microsoft.com/office/powerpoint/2010/main" val="28936842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zh-CN" sz="4000" b="1" dirty="0"/>
              <a:t>预防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859216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/>
              <a:t>由于</a:t>
            </a:r>
            <a:r>
              <a:rPr lang="en-US" altLang="zh-CN" b="1" dirty="0"/>
              <a:t>FPV</a:t>
            </a:r>
            <a:r>
              <a:rPr lang="zh-CN" altLang="zh-CN" b="1" dirty="0"/>
              <a:t>仅有</a:t>
            </a:r>
            <a:r>
              <a:rPr lang="en-US" altLang="zh-CN" b="1" dirty="0"/>
              <a:t>1</a:t>
            </a:r>
            <a:r>
              <a:rPr lang="zh-CN" altLang="zh-CN" b="1" dirty="0"/>
              <a:t>个血清型，故所用疫苗均具有长期有效的免疫力。</a:t>
            </a:r>
            <a:r>
              <a:rPr lang="zh-CN" altLang="zh-CN" b="1" dirty="0">
                <a:solidFill>
                  <a:srgbClr val="0000FF"/>
                </a:solidFill>
              </a:rPr>
              <a:t>目前常用的是猫三联苗，可预防猫泛白细胞减少症、猫传染性鼻气管炎和猫杯状病毒病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一般</a:t>
            </a:r>
            <a:r>
              <a:rPr lang="zh-CN" altLang="zh-CN" b="1" dirty="0"/>
              <a:t>是</a:t>
            </a:r>
            <a:r>
              <a:rPr lang="en-US" altLang="zh-CN" b="1" dirty="0"/>
              <a:t>9</a:t>
            </a:r>
            <a:r>
              <a:rPr lang="zh-CN" altLang="zh-CN" b="1" dirty="0"/>
              <a:t>周龄的幼猫进行首次免疫接种，</a:t>
            </a:r>
            <a:r>
              <a:rPr lang="en-US" altLang="zh-CN" b="1" dirty="0"/>
              <a:t>12</a:t>
            </a:r>
            <a:r>
              <a:rPr lang="zh-CN" altLang="zh-CN" b="1" dirty="0"/>
              <a:t>周龄时二免，</a:t>
            </a:r>
            <a:r>
              <a:rPr lang="en-US" altLang="zh-CN" b="1" dirty="0"/>
              <a:t>16</a:t>
            </a:r>
            <a:r>
              <a:rPr lang="zh-CN" altLang="zh-CN" b="1" dirty="0"/>
              <a:t>周龄时加强免疫一次，以后每年加强免疫一次。</a:t>
            </a:r>
          </a:p>
          <a:p>
            <a:pPr>
              <a:lnSpc>
                <a:spcPct val="150000"/>
              </a:lnSpc>
            </a:pPr>
            <a:r>
              <a:rPr lang="zh-CN" altLang="zh-CN" b="1" dirty="0"/>
              <a:t>对病猫污染的环境可用</a:t>
            </a:r>
            <a:r>
              <a:rPr lang="en-US" altLang="zh-CN" b="1" dirty="0"/>
              <a:t>3%</a:t>
            </a:r>
            <a:r>
              <a:rPr lang="zh-CN" altLang="zh-CN" b="1" dirty="0"/>
              <a:t>福尔马林、</a:t>
            </a:r>
            <a:r>
              <a:rPr lang="en-US" altLang="zh-CN" b="1" dirty="0"/>
              <a:t>0.5%</a:t>
            </a:r>
            <a:r>
              <a:rPr lang="zh-CN" altLang="zh-CN" b="1" dirty="0"/>
              <a:t>过氧乙酸或</a:t>
            </a:r>
            <a:r>
              <a:rPr lang="en-US" altLang="zh-CN" b="1" dirty="0"/>
              <a:t>4%</a:t>
            </a:r>
            <a:r>
              <a:rPr lang="zh-CN" altLang="zh-CN" b="1" dirty="0"/>
              <a:t>氢氧化钠溶液进行彻底消毒。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0716593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占位符 26625"/>
          <p:cNvSpPr>
            <a:spLocks noGrp="1" noChangeArrowheads="1"/>
          </p:cNvSpPr>
          <p:nvPr>
            <p:ph idx="1"/>
          </p:nvPr>
        </p:nvSpPr>
        <p:spPr>
          <a:xfrm>
            <a:off x="457200" y="1340768"/>
            <a:ext cx="7931224" cy="5133184"/>
          </a:xfrm>
        </p:spPr>
        <p:txBody>
          <a:bodyPr>
            <a:normAutofit fontScale="92500" lnSpcReduction="10000"/>
          </a:bodyPr>
          <a:lstStyle/>
          <a:p>
            <a:pPr marL="609600" indent="-609600">
              <a:lnSpc>
                <a:spcPct val="150000"/>
              </a:lnSpc>
              <a:buFontTx/>
              <a:buNone/>
            </a:pPr>
            <a:r>
              <a:rPr lang="zh-CN" altLang="en-US" b="1" dirty="0" smtClean="0">
                <a:latin typeface="楷体_GB2312" charset="-122"/>
                <a:ea typeface="楷体_GB2312" charset="-122"/>
              </a:rPr>
              <a:t>1、猫瘟热高免血清2～5毫升，庆大霉素4万～8万单位，混合后肌肉注射，一天1次，连用3～5次。</a:t>
            </a:r>
          </a:p>
          <a:p>
            <a:pPr marL="609600" indent="-609600">
              <a:lnSpc>
                <a:spcPct val="150000"/>
              </a:lnSpc>
              <a:buFontTx/>
              <a:buNone/>
            </a:pPr>
            <a:r>
              <a:rPr lang="zh-CN" altLang="en-US" b="1" dirty="0" smtClean="0">
                <a:latin typeface="楷体_GB2312" charset="-122"/>
                <a:ea typeface="楷体_GB2312" charset="-122"/>
              </a:rPr>
              <a:t>2、复方氯化钠注射液100～200毫升，地塞米松注射液0.5～1毫升，维生素C 1～2毫升，维生素B</a:t>
            </a:r>
            <a:r>
              <a:rPr lang="zh-CN" altLang="en-US" b="1" baseline="-25000" dirty="0" smtClean="0">
                <a:latin typeface="楷体_GB2312" charset="-122"/>
                <a:ea typeface="楷体_GB2312" charset="-122"/>
              </a:rPr>
              <a:t>12 </a:t>
            </a:r>
            <a:r>
              <a:rPr lang="zh-CN" altLang="en-US" b="1" dirty="0" smtClean="0">
                <a:latin typeface="楷体_GB2312" charset="-122"/>
                <a:ea typeface="楷体_GB2312" charset="-122"/>
              </a:rPr>
              <a:t> 1～2毫升，ATP注射液1～2毫升，混合后，一次静脉滴注，一天1次，连用3～5天。</a:t>
            </a:r>
          </a:p>
          <a:p>
            <a:pPr marL="609600" indent="-609600">
              <a:lnSpc>
                <a:spcPct val="150000"/>
              </a:lnSpc>
              <a:buFontTx/>
              <a:buNone/>
            </a:pPr>
            <a:r>
              <a:rPr lang="zh-CN" altLang="en-US" b="1" dirty="0" smtClean="0">
                <a:latin typeface="楷体_GB2312" charset="-122"/>
                <a:ea typeface="楷体_GB2312" charset="-122"/>
              </a:rPr>
              <a:t>3、云南白药1瓶、复方新诺明40毫克，一半口服，余药溶于50毫升温开水中，深部灌肠。</a:t>
            </a:r>
          </a:p>
          <a:p>
            <a:pPr marL="609600" indent="-609600">
              <a:lnSpc>
                <a:spcPct val="150000"/>
              </a:lnSpc>
              <a:buFontTx/>
              <a:buNone/>
            </a:pPr>
            <a:r>
              <a:rPr lang="zh-CN" altLang="en-US" b="1" dirty="0" smtClean="0">
                <a:latin typeface="楷体_GB2312" charset="-122"/>
                <a:ea typeface="楷体_GB2312" charset="-122"/>
              </a:rPr>
              <a:t>4、止血：止血敏0.5克、维生素K</a:t>
            </a:r>
            <a:r>
              <a:rPr lang="zh-CN" altLang="en-US" b="1" baseline="-25000" dirty="0" smtClean="0">
                <a:latin typeface="楷体_GB2312" charset="-122"/>
                <a:ea typeface="楷体_GB2312" charset="-122"/>
              </a:rPr>
              <a:t>3 </a:t>
            </a:r>
            <a:r>
              <a:rPr lang="zh-CN" altLang="en-US" b="1" dirty="0" smtClean="0">
                <a:latin typeface="楷体_GB2312" charset="-122"/>
                <a:ea typeface="楷体_GB2312" charset="-122"/>
              </a:rPr>
              <a:t>2.5-5毫克/千克体重、注射用水5毫升，溶解后，一次肌肉注射，上、下午各一次</a:t>
            </a:r>
          </a:p>
        </p:txBody>
      </p:sp>
      <p:sp>
        <p:nvSpPr>
          <p:cNvPr id="24578" name="标题 266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处方一</a:t>
            </a:r>
            <a:r>
              <a:rPr lang="zh-CN" altLang="en-US" sz="4000" dirty="0" smtClean="0">
                <a:solidFill>
                  <a:srgbClr val="FF0000"/>
                </a:solidFill>
              </a:rPr>
              <a:t>：</a:t>
            </a:r>
            <a:endParaRPr lang="zh-CN" altLang="en-US" sz="4000" dirty="0" smtClean="0"/>
          </a:p>
        </p:txBody>
      </p:sp>
    </p:spTree>
    <p:extLst>
      <p:ext uri="{BB962C8B-B14F-4D97-AF65-F5344CB8AC3E}">
        <p14:creationId xmlns:p14="http://schemas.microsoft.com/office/powerpoint/2010/main" val="7779297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占位符 27649"/>
          <p:cNvSpPr>
            <a:spLocks noGrp="1" noChangeArrowheads="1"/>
          </p:cNvSpPr>
          <p:nvPr>
            <p:ph idx="1"/>
          </p:nvPr>
        </p:nvSpPr>
        <p:spPr>
          <a:xfrm>
            <a:off x="395536" y="908720"/>
            <a:ext cx="8305800" cy="574516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80000"/>
              </a:lnSpc>
            </a:pPr>
            <a:r>
              <a:rPr lang="zh-CN" altLang="en-US" sz="3800" b="1" dirty="0" smtClean="0">
                <a:latin typeface="+mj-ea"/>
                <a:ea typeface="+mj-ea"/>
              </a:rPr>
              <a:t>                         </a:t>
            </a:r>
            <a:r>
              <a:rPr lang="zh-CN" altLang="en-US" sz="3800" b="1" dirty="0" smtClean="0">
                <a:solidFill>
                  <a:srgbClr val="FF0000"/>
                </a:solidFill>
                <a:latin typeface="+mj-ea"/>
                <a:ea typeface="+mj-ea"/>
              </a:rPr>
              <a:t>处方二：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0000FF"/>
                </a:solidFill>
                <a:latin typeface="楷体_GB2312" charset="-122"/>
                <a:ea typeface="楷体_GB2312" charset="-122"/>
              </a:rPr>
              <a:t>1、特异性疗法：</a:t>
            </a:r>
            <a:r>
              <a:rPr lang="zh-CN" altLang="en-US" b="1" dirty="0" smtClean="0">
                <a:latin typeface="楷体_GB2312" charset="-122"/>
                <a:ea typeface="楷体_GB2312" charset="-122"/>
              </a:rPr>
              <a:t>猫瘟免疫血清通过临床使用效果尚好。用法：2毫升/千克体重，肌肉注射，隔日一次。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0000FF"/>
                </a:solidFill>
                <a:latin typeface="楷体_GB2312" charset="-122"/>
                <a:ea typeface="楷体_GB2312" charset="-122"/>
              </a:rPr>
              <a:t>2、对症疗法：</a:t>
            </a:r>
            <a:r>
              <a:rPr lang="zh-CN" altLang="en-US" b="1" dirty="0" smtClean="0">
                <a:latin typeface="楷体_GB2312" charset="-122"/>
                <a:ea typeface="楷体_GB2312" charset="-122"/>
              </a:rPr>
              <a:t>止吐，消炎，解热，止血，补糖，补碱，补液。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楷体_GB2312" charset="-122"/>
                <a:ea typeface="楷体_GB2312" charset="-122"/>
              </a:rPr>
              <a:t>A：胃复安注射液0.15-0.25毫升/千克体重，2次/日，肌肉注射。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楷体_GB2312" charset="-122"/>
                <a:ea typeface="楷体_GB2312" charset="-122"/>
              </a:rPr>
              <a:t>B：庆大霉素1万单位/千克体重，或卡那霉素5万-10万单位/千克体重，2次/日，肌肉注射。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楷体_GB2312" charset="-122"/>
                <a:ea typeface="楷体_GB2312" charset="-122"/>
              </a:rPr>
              <a:t>C：柴胡注射液0.3毫升/千克体重，2次/日。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楷体_GB2312" charset="-122"/>
                <a:ea typeface="楷体_GB2312" charset="-122"/>
              </a:rPr>
              <a:t>D：25%葡萄糖5-10毫升，5%碳酸氢钠注射液5毫升，复方生理盐水30-50毫升，混合静脉注射。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楷体_GB2312" charset="-122"/>
                <a:ea typeface="楷体_GB2312" charset="-122"/>
              </a:rPr>
              <a:t>E：止血可用维生素K</a:t>
            </a:r>
            <a:r>
              <a:rPr lang="zh-CN" altLang="en-US" b="1" baseline="-25000" dirty="0" smtClean="0">
                <a:latin typeface="楷体_GB2312" charset="-122"/>
                <a:ea typeface="楷体_GB2312" charset="-122"/>
              </a:rPr>
              <a:t>3</a:t>
            </a:r>
            <a:r>
              <a:rPr lang="zh-CN" altLang="en-US" b="1" dirty="0" smtClean="0">
                <a:latin typeface="楷体_GB2312" charset="-122"/>
                <a:ea typeface="楷体_GB2312" charset="-122"/>
              </a:rPr>
              <a:t>注射液2.5-5毫克/千克体重，2次/日，肌肉注射。</a:t>
            </a:r>
          </a:p>
        </p:txBody>
      </p:sp>
    </p:spTree>
    <p:extLst>
      <p:ext uri="{BB962C8B-B14F-4D97-AF65-F5344CB8AC3E}">
        <p14:creationId xmlns:p14="http://schemas.microsoft.com/office/powerpoint/2010/main" val="40684501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2867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dirty="0" smtClean="0">
                <a:solidFill>
                  <a:srgbClr val="FF0000"/>
                </a:solidFill>
              </a:rPr>
              <a:t>作业</a:t>
            </a:r>
          </a:p>
        </p:txBody>
      </p:sp>
      <p:sp>
        <p:nvSpPr>
          <p:cNvPr id="26626" name="文本占位符 2867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b="1" smtClean="0"/>
          </a:p>
          <a:p>
            <a:r>
              <a:rPr lang="zh-CN" altLang="en-US" b="1" smtClean="0"/>
              <a:t>猫瘟热的临床症状有哪些？应该如何治疗?</a:t>
            </a:r>
          </a:p>
        </p:txBody>
      </p:sp>
    </p:spTree>
    <p:extLst>
      <p:ext uri="{BB962C8B-B14F-4D97-AF65-F5344CB8AC3E}">
        <p14:creationId xmlns:p14="http://schemas.microsoft.com/office/powerpoint/2010/main" val="29894186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d67fc157f14ec51972b431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" t="4092" r="1905" b="49431"/>
          <a:stretch/>
        </p:blipFill>
        <p:spPr bwMode="auto">
          <a:xfrm>
            <a:off x="683568" y="3802743"/>
            <a:ext cx="7431088" cy="265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284" y="1916832"/>
            <a:ext cx="1485200" cy="1993125"/>
          </a:xfrm>
          <a:prstGeom prst="rect">
            <a:avLst/>
          </a:prstGeom>
        </p:spPr>
      </p:pic>
      <p:sp>
        <p:nvSpPr>
          <p:cNvPr id="6" name="文本框 1"/>
          <p:cNvSpPr txBox="1"/>
          <p:nvPr/>
        </p:nvSpPr>
        <p:spPr>
          <a:xfrm>
            <a:off x="3286804" y="233245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09B3AF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谢谢观看</a:t>
            </a:r>
            <a:endParaRPr lang="zh-CN" altLang="en-US" sz="4800" b="1" dirty="0">
              <a:solidFill>
                <a:srgbClr val="09B3AF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580327" y="3371856"/>
            <a:ext cx="416780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2800" dirty="0">
                <a:solidFill>
                  <a:srgbClr val="88988A"/>
                </a:solidFill>
              </a:rPr>
              <a:t>THANKS FOR COMING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389778">
            <a:off x="6372239" y="2216438"/>
            <a:ext cx="1707898" cy="180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25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zh-CN" sz="5400" dirty="0"/>
              <a:t>猫泛白细胞减少症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12073273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 smtClean="0"/>
              <a:t>概述</a:t>
            </a:r>
            <a:endParaRPr lang="zh-CN" altLang="en-US" sz="4000" b="1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755576" y="1628800"/>
            <a:ext cx="7467600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猫泛白细胞减少症（</a:t>
            </a:r>
            <a:r>
              <a:rPr lang="en-US" altLang="zh-CN" b="1" dirty="0">
                <a:solidFill>
                  <a:srgbClr val="FF0000"/>
                </a:solidFill>
              </a:rPr>
              <a:t>FPV</a:t>
            </a:r>
            <a:r>
              <a:rPr lang="zh-CN" altLang="zh-CN" b="1" dirty="0">
                <a:solidFill>
                  <a:srgbClr val="FF0000"/>
                </a:solidFill>
              </a:rPr>
              <a:t>）又称猫瘟热或猫传染性肠炎</a:t>
            </a:r>
            <a:r>
              <a:rPr lang="zh-CN" altLang="zh-CN" b="1" dirty="0"/>
              <a:t>，是由</a:t>
            </a:r>
            <a:r>
              <a:rPr lang="zh-CN" altLang="zh-CN" b="1" dirty="0">
                <a:solidFill>
                  <a:srgbClr val="0000FF"/>
                </a:solidFill>
              </a:rPr>
              <a:t>猫细小病毒</a:t>
            </a:r>
            <a:r>
              <a:rPr lang="zh-CN" altLang="zh-CN" b="1" dirty="0"/>
              <a:t>引起的猫及猫科动物的一种高度接触性传染病</a:t>
            </a:r>
            <a:r>
              <a:rPr lang="zh-CN" altLang="zh-CN" b="1" dirty="0" smtClean="0"/>
              <a:t>。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zh-CN" altLang="zh-CN" b="1" dirty="0" smtClean="0"/>
              <a:t>临床</a:t>
            </a:r>
            <a:r>
              <a:rPr lang="zh-CN" altLang="zh-CN" b="1" dirty="0"/>
              <a:t>表现以</a:t>
            </a:r>
            <a:r>
              <a:rPr lang="zh-CN" altLang="zh-CN" b="1" dirty="0">
                <a:solidFill>
                  <a:srgbClr val="FF0000"/>
                </a:solidFill>
              </a:rPr>
              <a:t>患猫突发高热、呕吐、腹泻、脱水及循环血流中白细胞减少</a:t>
            </a:r>
            <a:r>
              <a:rPr lang="zh-CN" altLang="zh-CN" b="1" dirty="0"/>
              <a:t>为特征。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6229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/>
              <a:t>病原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715200" cy="487375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FPV</a:t>
            </a:r>
            <a:r>
              <a:rPr lang="zh-CN" altLang="en-US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在分类上属细小病毒科，细小病毒属。</a:t>
            </a:r>
            <a:r>
              <a:rPr lang="zh-CN" altLang="en-US" b="1" dirty="0">
                <a:latin typeface="楷体_GB2312" charset="-122"/>
                <a:ea typeface="楷体_GB2312" charset="-122"/>
              </a:rPr>
              <a:t>核酸型为单股</a:t>
            </a:r>
            <a:r>
              <a:rPr lang="en-US" altLang="zh-CN" b="1" dirty="0">
                <a:latin typeface="楷体_GB2312" charset="-122"/>
                <a:ea typeface="楷体_GB2312" charset="-122"/>
              </a:rPr>
              <a:t>DNA</a:t>
            </a:r>
            <a:r>
              <a:rPr lang="zh-CN" altLang="en-US" b="1" dirty="0">
                <a:latin typeface="楷体_GB2312" charset="-122"/>
                <a:ea typeface="楷体_GB2312" charset="-122"/>
              </a:rPr>
              <a:t>。对乙醚、氯仿、胰蛋白酶、</a:t>
            </a:r>
            <a:r>
              <a:rPr lang="en-US" altLang="zh-CN" b="1" dirty="0">
                <a:latin typeface="楷体_GB2312" charset="-122"/>
                <a:ea typeface="楷体_GB2312" charset="-122"/>
              </a:rPr>
              <a:t>0.5%</a:t>
            </a:r>
            <a:r>
              <a:rPr lang="zh-CN" altLang="en-US" b="1" dirty="0">
                <a:latin typeface="楷体_GB2312" charset="-122"/>
                <a:ea typeface="楷体_GB2312" charset="-122"/>
              </a:rPr>
              <a:t>石炭酸及</a:t>
            </a:r>
            <a:r>
              <a:rPr lang="en-US" altLang="zh-CN" b="1" dirty="0">
                <a:latin typeface="楷体_GB2312" charset="-122"/>
                <a:ea typeface="楷体_GB2312" charset="-122"/>
              </a:rPr>
              <a:t>pH3.0</a:t>
            </a:r>
            <a:r>
              <a:rPr lang="zh-CN" altLang="en-US" b="1" dirty="0">
                <a:latin typeface="楷体_GB2312" charset="-122"/>
                <a:ea typeface="楷体_GB2312" charset="-122"/>
              </a:rPr>
              <a:t>的酸性环境具有一定抵抗力。</a:t>
            </a:r>
            <a:r>
              <a:rPr lang="en-US" altLang="zh-CN" b="1" dirty="0">
                <a:latin typeface="楷体_GB2312" charset="-122"/>
                <a:ea typeface="楷体_GB2312" charset="-122"/>
              </a:rPr>
              <a:t>50℃1</a:t>
            </a:r>
            <a:r>
              <a:rPr lang="zh-CN" altLang="en-US" b="1" dirty="0">
                <a:latin typeface="楷体_GB2312" charset="-122"/>
                <a:ea typeface="楷体_GB2312" charset="-122"/>
              </a:rPr>
              <a:t>小时即可灭活。低温或甘油缓冲液内能长期保持感染性。</a:t>
            </a:r>
            <a:r>
              <a:rPr lang="en-US" altLang="zh-CN" b="1" dirty="0">
                <a:latin typeface="楷体_GB2312" charset="-122"/>
                <a:ea typeface="楷体_GB2312" charset="-122"/>
              </a:rPr>
              <a:t>0.2%</a:t>
            </a:r>
            <a:r>
              <a:rPr lang="zh-CN" altLang="en-US" b="1" dirty="0">
                <a:latin typeface="楷体_GB2312" charset="-122"/>
                <a:ea typeface="楷体_GB2312" charset="-122"/>
              </a:rPr>
              <a:t>甲醛处理</a:t>
            </a:r>
            <a:r>
              <a:rPr lang="en-US" altLang="zh-CN" b="1" dirty="0">
                <a:latin typeface="楷体_GB2312" charset="-122"/>
                <a:ea typeface="楷体_GB2312" charset="-122"/>
              </a:rPr>
              <a:t>24</a:t>
            </a:r>
            <a:r>
              <a:rPr lang="zh-CN" altLang="en-US" b="1" dirty="0">
                <a:latin typeface="楷体_GB2312" charset="-122"/>
                <a:ea typeface="楷体_GB2312" charset="-122"/>
              </a:rPr>
              <a:t>小时即可失活。次氯酸对其有杀灭作用。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FPV</a:t>
            </a:r>
            <a:r>
              <a:rPr lang="zh-CN" altLang="en-US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仅有</a:t>
            </a:r>
            <a:r>
              <a:rPr lang="en-US" altLang="zh-CN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个血清型，</a:t>
            </a:r>
            <a:r>
              <a:rPr lang="zh-CN" altLang="en-US" b="1" dirty="0">
                <a:latin typeface="楷体_GB2312" charset="-122"/>
                <a:ea typeface="楷体_GB2312" charset="-122"/>
              </a:rPr>
              <a:t>且与水貉肠炎病毒 </a:t>
            </a:r>
            <a:r>
              <a:rPr lang="en-US" altLang="zh-CN" b="1" dirty="0">
                <a:latin typeface="楷体_GB2312" charset="-122"/>
                <a:ea typeface="楷体_GB2312" charset="-122"/>
              </a:rPr>
              <a:t>(MEV)</a:t>
            </a:r>
            <a:r>
              <a:rPr lang="zh-CN" altLang="en-US" b="1" dirty="0">
                <a:latin typeface="楷体_GB2312" charset="-122"/>
                <a:ea typeface="楷体_GB2312" charset="-122"/>
              </a:rPr>
              <a:t>、犬细小病毒 </a:t>
            </a:r>
            <a:r>
              <a:rPr lang="en-US" altLang="zh-CN" b="1" dirty="0">
                <a:latin typeface="楷体_GB2312" charset="-122"/>
                <a:ea typeface="楷体_GB2312" charset="-122"/>
              </a:rPr>
              <a:t>(CPV)</a:t>
            </a:r>
            <a:r>
              <a:rPr lang="zh-CN" altLang="en-US" b="1" dirty="0">
                <a:latin typeface="楷体_GB2312" charset="-122"/>
                <a:ea typeface="楷体_GB2312" charset="-122"/>
              </a:rPr>
              <a:t>具有抗原相关性。</a:t>
            </a:r>
            <a:r>
              <a:rPr lang="en-US" altLang="zh-CN" b="1" dirty="0">
                <a:latin typeface="楷体_GB2312" charset="-122"/>
                <a:ea typeface="楷体_GB2312" charset="-122"/>
              </a:rPr>
              <a:t>FPV</a:t>
            </a:r>
            <a:r>
              <a:rPr lang="zh-CN" altLang="en-US" b="1" dirty="0">
                <a:latin typeface="楷体_GB2312" charset="-122"/>
                <a:ea typeface="楷体_GB2312" charset="-122"/>
              </a:rPr>
              <a:t>血凝性较弱，仅能在</a:t>
            </a:r>
            <a:r>
              <a:rPr lang="en-US" altLang="zh-CN" b="1" dirty="0">
                <a:latin typeface="楷体_GB2312" charset="-122"/>
                <a:ea typeface="楷体_GB2312" charset="-122"/>
              </a:rPr>
              <a:t>4℃</a:t>
            </a:r>
            <a:r>
              <a:rPr lang="zh-CN" altLang="en-US" b="1" dirty="0">
                <a:latin typeface="楷体_GB2312" charset="-122"/>
                <a:ea typeface="楷体_GB2312" charset="-122"/>
              </a:rPr>
              <a:t>条件下凝集猴和猪的红细胞。</a:t>
            </a:r>
            <a:r>
              <a:rPr lang="zh-CN" alt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992534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占位符 7169"/>
          <p:cNvSpPr>
            <a:spLocks noGrp="1" noChangeArrowheads="1"/>
          </p:cNvSpPr>
          <p:nvPr>
            <p:ph idx="1"/>
          </p:nvPr>
        </p:nvSpPr>
        <p:spPr>
          <a:xfrm>
            <a:off x="381000" y="609600"/>
            <a:ext cx="7935416" cy="5516563"/>
          </a:xfrm>
        </p:spPr>
        <p:txBody>
          <a:bodyPr/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pPr>
              <a:lnSpc>
                <a:spcPct val="150000"/>
              </a:lnSpc>
            </a:pPr>
            <a:endParaRPr lang="en-US" altLang="zh-CN" b="1" dirty="0" smtClean="0">
              <a:latin typeface="楷体_GB2312" charset="-122"/>
              <a:ea typeface="楷体_GB231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0000FF"/>
                </a:solidFill>
                <a:latin typeface="楷体_GB2312" charset="-122"/>
                <a:ea typeface="楷体_GB2312" charset="-122"/>
              </a:rPr>
              <a:t>易感动物：</a:t>
            </a:r>
            <a:r>
              <a:rPr lang="en-US" altLang="zh-CN" b="1" dirty="0" smtClean="0">
                <a:latin typeface="楷体_GB2312" charset="-122"/>
                <a:ea typeface="楷体_GB2312" charset="-122"/>
              </a:rPr>
              <a:t>FPV</a:t>
            </a:r>
            <a:r>
              <a:rPr lang="zh-CN" altLang="en-US" b="1" dirty="0" smtClean="0">
                <a:latin typeface="楷体_GB2312" charset="-122"/>
                <a:ea typeface="楷体_GB2312" charset="-122"/>
              </a:rPr>
              <a:t>除能感染</a:t>
            </a:r>
            <a:r>
              <a:rPr lang="zh-CN" altLang="en-US" b="1" dirty="0" smtClean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家猫</a:t>
            </a:r>
            <a:r>
              <a:rPr lang="zh-CN" altLang="en-US" b="1" dirty="0" smtClean="0">
                <a:latin typeface="楷体_GB2312" charset="-122"/>
                <a:ea typeface="楷体_GB2312" charset="-122"/>
              </a:rPr>
              <a:t>外，还可感染其他</a:t>
            </a:r>
            <a:r>
              <a:rPr lang="zh-CN" altLang="en-US" b="1" dirty="0" smtClean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猫科动物</a:t>
            </a:r>
            <a:r>
              <a:rPr lang="zh-CN" altLang="en-US" b="1" dirty="0" smtClean="0">
                <a:latin typeface="楷体_GB2312" charset="-122"/>
                <a:ea typeface="楷体_GB2312" charset="-122"/>
              </a:rPr>
              <a:t> </a:t>
            </a:r>
            <a:r>
              <a:rPr lang="en-US" altLang="zh-CN" b="1" dirty="0" smtClean="0">
                <a:latin typeface="楷体_GB2312" charset="-122"/>
                <a:ea typeface="楷体_GB2312" charset="-122"/>
              </a:rPr>
              <a:t>(</a:t>
            </a:r>
            <a:r>
              <a:rPr lang="zh-CN" altLang="en-US" b="1" dirty="0" smtClean="0">
                <a:latin typeface="楷体_GB2312" charset="-122"/>
                <a:ea typeface="楷体_GB2312" charset="-122"/>
              </a:rPr>
              <a:t>虎、猎豹和豹</a:t>
            </a:r>
            <a:r>
              <a:rPr lang="en-US" altLang="zh-CN" b="1" dirty="0" smtClean="0">
                <a:latin typeface="楷体_GB2312" charset="-122"/>
                <a:ea typeface="楷体_GB2312" charset="-122"/>
              </a:rPr>
              <a:t>)</a:t>
            </a:r>
            <a:r>
              <a:rPr lang="zh-CN" altLang="en-US" b="1" dirty="0" smtClean="0">
                <a:latin typeface="楷体_GB2312" charset="-122"/>
                <a:ea typeface="楷体_GB2312" charset="-122"/>
              </a:rPr>
              <a:t>及</a:t>
            </a:r>
            <a:r>
              <a:rPr lang="zh-CN" altLang="en-US" b="1" dirty="0" smtClean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鼬科</a:t>
            </a:r>
            <a:r>
              <a:rPr lang="zh-CN" altLang="en-US" b="1" dirty="0" smtClean="0">
                <a:latin typeface="楷体_GB2312" charset="-122"/>
                <a:ea typeface="楷体_GB2312" charset="-122"/>
              </a:rPr>
              <a:t>（貂、雪貂）和</a:t>
            </a:r>
            <a:r>
              <a:rPr lang="zh-CN" altLang="en-US" b="1" dirty="0" smtClean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浣熊科</a:t>
            </a:r>
            <a:r>
              <a:rPr lang="zh-CN" altLang="en-US" b="1" dirty="0" smtClean="0">
                <a:latin typeface="楷体_GB2312" charset="-122"/>
                <a:ea typeface="楷体_GB2312" charset="-122"/>
              </a:rPr>
              <a:t> </a:t>
            </a:r>
            <a:r>
              <a:rPr lang="en-US" altLang="zh-CN" b="1" dirty="0" smtClean="0">
                <a:latin typeface="楷体_GB2312" charset="-122"/>
                <a:ea typeface="楷体_GB2312" charset="-122"/>
              </a:rPr>
              <a:t>(</a:t>
            </a:r>
            <a:r>
              <a:rPr lang="zh-CN" altLang="en-US" b="1" dirty="0" smtClean="0">
                <a:latin typeface="楷体_GB2312" charset="-122"/>
                <a:ea typeface="楷体_GB2312" charset="-122"/>
              </a:rPr>
              <a:t>长吻浣熊、浣熊</a:t>
            </a:r>
            <a:r>
              <a:rPr lang="en-US" altLang="zh-CN" b="1" dirty="0" smtClean="0">
                <a:latin typeface="楷体_GB2312" charset="-122"/>
                <a:ea typeface="楷体_GB2312" charset="-122"/>
              </a:rPr>
              <a:t>)</a:t>
            </a:r>
            <a:r>
              <a:rPr lang="zh-CN" altLang="en-US" b="1" dirty="0" smtClean="0">
                <a:latin typeface="楷体_GB2312" charset="-122"/>
                <a:ea typeface="楷体_GB2312" charset="-122"/>
              </a:rPr>
              <a:t>动物。各种年龄的猫均可感染。</a:t>
            </a:r>
          </a:p>
        </p:txBody>
      </p:sp>
      <p:sp>
        <p:nvSpPr>
          <p:cNvPr id="6146" name="标题 7170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 smtClean="0"/>
              <a:t>流行病学</a:t>
            </a:r>
          </a:p>
        </p:txBody>
      </p:sp>
    </p:spTree>
    <p:extLst>
      <p:ext uri="{BB962C8B-B14F-4D97-AF65-F5344CB8AC3E}">
        <p14:creationId xmlns:p14="http://schemas.microsoft.com/office/powerpoint/2010/main" val="30653059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标题 819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000" b="1" dirty="0" smtClean="0"/>
              <a:t>流行病学</a:t>
            </a:r>
          </a:p>
        </p:txBody>
      </p:sp>
      <p:sp>
        <p:nvSpPr>
          <p:cNvPr id="7170" name="文本占位符 8194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7859216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0000FF"/>
                </a:solidFill>
                <a:latin typeface="楷体_GB2312" charset="-122"/>
                <a:ea typeface="楷体_GB2312" charset="-122"/>
              </a:rPr>
              <a:t>发病率和死亡率：</a:t>
            </a:r>
            <a:r>
              <a:rPr lang="zh-CN" altLang="en-US" b="1" dirty="0" smtClean="0">
                <a:latin typeface="楷体_GB2312" charset="-122"/>
                <a:ea typeface="楷体_GB2312" charset="-122"/>
              </a:rPr>
              <a:t>由于种群的免疫状况不同，发病率和死亡率的变化相当大。母源抗体通过初乳可使初生小猫受到保护。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楷体_GB2312" charset="-122"/>
                <a:ea typeface="楷体_GB2312" charset="-122"/>
              </a:rPr>
              <a:t>多数情况下，</a:t>
            </a:r>
            <a:r>
              <a:rPr lang="en-US" altLang="zh-CN" b="1" dirty="0" smtClean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1</a:t>
            </a:r>
            <a:r>
              <a:rPr lang="zh-CN" altLang="en-US" b="1" dirty="0" smtClean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岁以下的幼猫较易感，感染率可达</a:t>
            </a:r>
            <a:r>
              <a:rPr lang="en-US" altLang="zh-CN" b="1" dirty="0" smtClean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70%</a:t>
            </a:r>
            <a:r>
              <a:rPr lang="zh-CN" altLang="en-US" b="1" dirty="0" smtClean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；死亡率为</a:t>
            </a:r>
            <a:r>
              <a:rPr lang="en-US" altLang="zh-CN" b="1" dirty="0" smtClean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50-60%</a:t>
            </a:r>
            <a:r>
              <a:rPr lang="zh-CN" altLang="en-US" b="1" dirty="0" smtClean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，最高可达</a:t>
            </a:r>
            <a:r>
              <a:rPr lang="en-US" altLang="zh-CN" b="1" dirty="0" smtClean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90%</a:t>
            </a:r>
            <a:r>
              <a:rPr lang="zh-CN" altLang="en-US" b="1" dirty="0" smtClean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楷体_GB2312" charset="-122"/>
                <a:ea typeface="楷体_GB2312" charset="-122"/>
              </a:rPr>
              <a:t>成年猫也可感染，但常无临床症状。</a:t>
            </a:r>
          </a:p>
          <a:p>
            <a:endParaRPr lang="zh-CN" altLang="en-US" sz="3600" dirty="0" smtClean="0"/>
          </a:p>
        </p:txBody>
      </p:sp>
    </p:spTree>
    <p:extLst>
      <p:ext uri="{BB962C8B-B14F-4D97-AF65-F5344CB8AC3E}">
        <p14:creationId xmlns:p14="http://schemas.microsoft.com/office/powerpoint/2010/main" val="17143906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占位符 9217"/>
          <p:cNvSpPr>
            <a:spLocks noGrp="1" noChangeArrowheads="1"/>
          </p:cNvSpPr>
          <p:nvPr>
            <p:ph idx="1"/>
          </p:nvPr>
        </p:nvSpPr>
        <p:spPr>
          <a:xfrm>
            <a:off x="539552" y="1484784"/>
            <a:ext cx="8229600" cy="452596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0000FF"/>
                </a:solidFill>
                <a:latin typeface="楷体_GB2312" charset="-122"/>
                <a:ea typeface="楷体_GB2312" charset="-122"/>
              </a:rPr>
              <a:t>传播途径：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00B050"/>
                </a:solidFill>
                <a:latin typeface="楷体_GB2312" charset="-122"/>
                <a:ea typeface="楷体_GB2312" charset="-122"/>
              </a:rPr>
              <a:t>（</a:t>
            </a:r>
            <a:r>
              <a:rPr lang="en-US" altLang="zh-CN" b="1" dirty="0" smtClean="0">
                <a:solidFill>
                  <a:srgbClr val="00B050"/>
                </a:solidFill>
                <a:latin typeface="楷体_GB2312" charset="-122"/>
                <a:ea typeface="楷体_GB2312" charset="-122"/>
              </a:rPr>
              <a:t>1</a:t>
            </a:r>
            <a:r>
              <a:rPr lang="zh-CN" altLang="en-US" b="1" dirty="0" smtClean="0">
                <a:solidFill>
                  <a:srgbClr val="00B050"/>
                </a:solidFill>
                <a:latin typeface="楷体_GB2312" charset="-122"/>
                <a:ea typeface="楷体_GB2312" charset="-122"/>
              </a:rPr>
              <a:t>）水平传播：</a:t>
            </a:r>
            <a:r>
              <a:rPr lang="zh-CN" altLang="en-US" b="1" dirty="0" smtClean="0">
                <a:latin typeface="楷体_GB2312" charset="-122"/>
                <a:ea typeface="楷体_GB2312" charset="-122"/>
              </a:rPr>
              <a:t>自然条件下可通过直接接触及间接接触而传播。处于病毒血症期的感染动物，可从</a:t>
            </a:r>
            <a:r>
              <a:rPr lang="zh-CN" altLang="en-US" b="1" dirty="0" smtClean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粪、尿、呕吐物</a:t>
            </a:r>
            <a:r>
              <a:rPr lang="zh-CN" altLang="en-US" b="1" dirty="0" smtClean="0">
                <a:latin typeface="楷体_GB2312" charset="-122"/>
                <a:ea typeface="楷体_GB2312" charset="-122"/>
              </a:rPr>
              <a:t>及</a:t>
            </a:r>
            <a:r>
              <a:rPr lang="zh-CN" altLang="en-US" b="1" dirty="0" smtClean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各种分泌物</a:t>
            </a:r>
            <a:r>
              <a:rPr lang="zh-CN" altLang="en-US" b="1" dirty="0" smtClean="0">
                <a:latin typeface="楷体_GB2312" charset="-122"/>
                <a:ea typeface="楷体_GB2312" charset="-122"/>
              </a:rPr>
              <a:t>排出大量病毒，污染饮食、器具及周围环境而经口传播。</a:t>
            </a:r>
            <a:r>
              <a:rPr lang="zh-CN" altLang="zh-CN" b="1" dirty="0">
                <a:solidFill>
                  <a:srgbClr val="FF0000"/>
                </a:solidFill>
              </a:rPr>
              <a:t>康复猫可获得坚强的免疫力</a:t>
            </a:r>
            <a:r>
              <a:rPr lang="zh-CN" altLang="zh-CN" b="1" dirty="0"/>
              <a:t>，但可经粪尿长期排毒，</a:t>
            </a:r>
            <a:r>
              <a:rPr lang="zh-CN" altLang="en-US" b="1" dirty="0" smtClean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康复猫和水貂可长期排毒达</a:t>
            </a:r>
            <a:r>
              <a:rPr lang="en-US" altLang="zh-CN" b="1" dirty="0" smtClean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1</a:t>
            </a:r>
            <a:r>
              <a:rPr lang="zh-CN" altLang="en-US" b="1" dirty="0" smtClean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年之久。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00B050"/>
                </a:solidFill>
                <a:latin typeface="楷体_GB2312" charset="-122"/>
                <a:ea typeface="楷体_GB2312" charset="-122"/>
              </a:rPr>
              <a:t>（</a:t>
            </a:r>
            <a:r>
              <a:rPr lang="en-US" altLang="zh-CN" b="1" dirty="0" smtClean="0">
                <a:solidFill>
                  <a:srgbClr val="00B050"/>
                </a:solidFill>
                <a:latin typeface="楷体_GB2312" charset="-122"/>
                <a:ea typeface="楷体_GB2312" charset="-122"/>
              </a:rPr>
              <a:t>2</a:t>
            </a:r>
            <a:r>
              <a:rPr lang="zh-CN" altLang="en-US" b="1" dirty="0" smtClean="0">
                <a:solidFill>
                  <a:srgbClr val="00B050"/>
                </a:solidFill>
                <a:latin typeface="楷体_GB2312" charset="-122"/>
                <a:ea typeface="楷体_GB2312" charset="-122"/>
              </a:rPr>
              <a:t>）垂直传播：</a:t>
            </a:r>
            <a:r>
              <a:rPr lang="zh-CN" altLang="en-US" b="1" dirty="0" smtClean="0">
                <a:latin typeface="楷体_GB2312" charset="-122"/>
                <a:ea typeface="楷体_GB2312" charset="-122"/>
              </a:rPr>
              <a:t>妊娠母猫还可通过胎盘垂直传播给胎儿。</a:t>
            </a:r>
          </a:p>
        </p:txBody>
      </p:sp>
    </p:spTree>
    <p:extLst>
      <p:ext uri="{BB962C8B-B14F-4D97-AF65-F5344CB8AC3E}">
        <p14:creationId xmlns:p14="http://schemas.microsoft.com/office/powerpoint/2010/main" val="1693612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占位符 10241"/>
          <p:cNvSpPr>
            <a:spLocks noGrp="1" noChangeArrowheads="1"/>
          </p:cNvSpPr>
          <p:nvPr>
            <p:ph idx="1"/>
          </p:nvPr>
        </p:nvSpPr>
        <p:spPr>
          <a:xfrm>
            <a:off x="827584" y="1556792"/>
            <a:ext cx="7467600" cy="48737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0000FF"/>
                </a:solidFill>
                <a:latin typeface="楷体_GB2312" charset="-122"/>
                <a:ea typeface="楷体_GB2312" charset="-122"/>
              </a:rPr>
              <a:t>本病流行特点：</a:t>
            </a:r>
            <a:r>
              <a:rPr lang="zh-CN" altLang="en-US" b="1" dirty="0" smtClean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冬末至春季多发，尤以</a:t>
            </a:r>
            <a:r>
              <a:rPr lang="en-US" altLang="zh-CN" b="1" dirty="0" smtClean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3</a:t>
            </a:r>
            <a:r>
              <a:rPr lang="zh-CN" altLang="en-US" b="1" dirty="0" smtClean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月份发病率最高。</a:t>
            </a:r>
            <a:endParaRPr lang="en-US" altLang="zh-CN" b="1" dirty="0" smtClean="0">
              <a:solidFill>
                <a:srgbClr val="FF0000"/>
              </a:solidFill>
              <a:latin typeface="楷体_GB2312" charset="-122"/>
              <a:ea typeface="楷体_GB231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楷体_GB2312" charset="-122"/>
                <a:ea typeface="楷体_GB2312" charset="-122"/>
              </a:rPr>
              <a:t>1</a:t>
            </a:r>
            <a:r>
              <a:rPr lang="zh-CN" altLang="en-US" b="1" dirty="0" smtClean="0">
                <a:latin typeface="楷体_GB2312" charset="-122"/>
                <a:ea typeface="楷体_GB2312" charset="-122"/>
              </a:rPr>
              <a:t>岁以内的幼猫多发，随年龄增长发病率降低，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0000FF"/>
                </a:solidFill>
                <a:latin typeface="楷体_GB2312" charset="-122"/>
                <a:ea typeface="楷体_GB2312" charset="-122"/>
              </a:rPr>
              <a:t>诱因：</a:t>
            </a:r>
            <a:r>
              <a:rPr lang="zh-CN" altLang="en-US" b="1" dirty="0" smtClean="0">
                <a:latin typeface="楷体_GB2312" charset="-122"/>
                <a:ea typeface="楷体_GB2312" charset="-122"/>
              </a:rPr>
              <a:t>因饲养条件急剧改变、长途运输或来源不同的猫混杂饲养等不良因素影响，可能导致急性暴发性流行。</a:t>
            </a:r>
          </a:p>
        </p:txBody>
      </p:sp>
    </p:spTree>
    <p:extLst>
      <p:ext uri="{BB962C8B-B14F-4D97-AF65-F5344CB8AC3E}">
        <p14:creationId xmlns:p14="http://schemas.microsoft.com/office/powerpoint/2010/main" val="38744678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zh-CN" sz="4000" b="1" dirty="0"/>
              <a:t>症状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19256" cy="4873752"/>
          </a:xfrm>
        </p:spPr>
        <p:txBody>
          <a:bodyPr/>
          <a:lstStyle/>
          <a:p>
            <a:r>
              <a:rPr lang="zh-CN" altLang="zh-CN" b="1" dirty="0"/>
              <a:t>本病潜伏期</a:t>
            </a:r>
            <a:r>
              <a:rPr lang="en-US" altLang="zh-CN" b="1" dirty="0"/>
              <a:t>2~9</a:t>
            </a:r>
            <a:r>
              <a:rPr lang="zh-CN" altLang="zh-CN" b="1" dirty="0" smtClean="0"/>
              <a:t>日</a:t>
            </a:r>
            <a:r>
              <a:rPr lang="zh-CN" altLang="en-US" b="1" dirty="0" smtClean="0"/>
              <a:t>。</a:t>
            </a:r>
            <a:endParaRPr lang="en-US" altLang="zh-CN" b="1" dirty="0" smtClean="0"/>
          </a:p>
          <a:p>
            <a:r>
              <a:rPr lang="zh-CN" altLang="zh-CN" b="1" dirty="0" smtClean="0">
                <a:solidFill>
                  <a:srgbClr val="FF0000"/>
                </a:solidFill>
              </a:rPr>
              <a:t>最</a:t>
            </a:r>
            <a:r>
              <a:rPr lang="zh-CN" altLang="zh-CN" b="1" dirty="0">
                <a:solidFill>
                  <a:srgbClr val="FF0000"/>
                </a:solidFill>
              </a:rPr>
              <a:t>急性型</a:t>
            </a:r>
            <a:r>
              <a:rPr lang="zh-CN" altLang="zh-CN" b="1" dirty="0"/>
              <a:t>，动物不显临床症状而立即倒毙，往往误认为</a:t>
            </a:r>
            <a:r>
              <a:rPr lang="zh-CN" altLang="zh-CN" b="1" dirty="0" smtClean="0"/>
              <a:t>中毒</a:t>
            </a:r>
            <a:r>
              <a:rPr lang="zh-CN" altLang="en-US" b="1" dirty="0" smtClean="0"/>
              <a:t>。</a:t>
            </a:r>
            <a:endParaRPr lang="en-US" altLang="zh-CN" b="1" dirty="0" smtClean="0"/>
          </a:p>
          <a:p>
            <a:r>
              <a:rPr lang="zh-CN" altLang="zh-CN" b="1" dirty="0" smtClean="0">
                <a:solidFill>
                  <a:srgbClr val="FF0000"/>
                </a:solidFill>
              </a:rPr>
              <a:t>急性</a:t>
            </a:r>
            <a:r>
              <a:rPr lang="zh-CN" altLang="zh-CN" b="1" dirty="0">
                <a:solidFill>
                  <a:srgbClr val="FF0000"/>
                </a:solidFill>
              </a:rPr>
              <a:t>型</a:t>
            </a:r>
            <a:r>
              <a:rPr lang="en-US" altLang="zh-CN" b="1" dirty="0"/>
              <a:t>24</a:t>
            </a:r>
            <a:r>
              <a:rPr lang="zh-CN" altLang="zh-CN" b="1" dirty="0"/>
              <a:t>小时内</a:t>
            </a:r>
            <a:r>
              <a:rPr lang="zh-CN" altLang="zh-CN" b="1" dirty="0" smtClean="0"/>
              <a:t>死亡</a:t>
            </a:r>
            <a:r>
              <a:rPr lang="zh-CN" altLang="en-US" b="1" dirty="0" smtClean="0"/>
              <a:t>。</a:t>
            </a:r>
            <a:endParaRPr lang="en-US" altLang="zh-CN" b="1" dirty="0" smtClean="0"/>
          </a:p>
          <a:p>
            <a:r>
              <a:rPr lang="zh-CN" altLang="zh-CN" b="1" dirty="0" smtClean="0">
                <a:solidFill>
                  <a:srgbClr val="FF0000"/>
                </a:solidFill>
              </a:rPr>
              <a:t>亚</a:t>
            </a:r>
            <a:r>
              <a:rPr lang="zh-CN" altLang="zh-CN" b="1" dirty="0">
                <a:solidFill>
                  <a:srgbClr val="FF0000"/>
                </a:solidFill>
              </a:rPr>
              <a:t>急性型</a:t>
            </a:r>
            <a:r>
              <a:rPr lang="zh-CN" altLang="zh-CN" b="1" dirty="0"/>
              <a:t>病程</a:t>
            </a:r>
            <a:r>
              <a:rPr lang="en-US" altLang="zh-CN" b="1" dirty="0"/>
              <a:t>7</a:t>
            </a:r>
            <a:r>
              <a:rPr lang="zh-CN" altLang="zh-CN" b="1" dirty="0"/>
              <a:t>日左右。第</a:t>
            </a:r>
            <a:r>
              <a:rPr lang="en-US" altLang="zh-CN" b="1" dirty="0"/>
              <a:t>1</a:t>
            </a:r>
            <a:r>
              <a:rPr lang="zh-CN" altLang="zh-CN" b="1" dirty="0"/>
              <a:t>次发热体温</a:t>
            </a:r>
            <a:r>
              <a:rPr lang="en-US" altLang="zh-CN" b="1" dirty="0"/>
              <a:t>40</a:t>
            </a:r>
            <a:r>
              <a:rPr lang="zh-CN" altLang="zh-CN" b="1" dirty="0"/>
              <a:t>℃左右，</a:t>
            </a:r>
            <a:r>
              <a:rPr lang="en-US" altLang="zh-CN" b="1" dirty="0"/>
              <a:t>24</a:t>
            </a:r>
            <a:r>
              <a:rPr lang="zh-CN" altLang="zh-CN" b="1" dirty="0"/>
              <a:t>小时左右降至常温，</a:t>
            </a:r>
            <a:r>
              <a:rPr lang="en-US" altLang="zh-CN" b="1" dirty="0"/>
              <a:t>2~3</a:t>
            </a:r>
            <a:r>
              <a:rPr lang="zh-CN" altLang="zh-CN" b="1" dirty="0"/>
              <a:t>日后体温再次升高，体温达</a:t>
            </a:r>
            <a:r>
              <a:rPr lang="en-US" altLang="zh-CN" b="1" dirty="0"/>
              <a:t>40</a:t>
            </a:r>
            <a:r>
              <a:rPr lang="zh-CN" altLang="zh-CN" b="1" dirty="0"/>
              <a:t>℃，呈双相热型。病猫精神不振，被毛粗乱，厌食，呕吐，出血性肠炎和脱水症状明显，眼鼻流出脓性分泌物。顽固性剧烈呕吐是本病的主要特征，每天呕吐数十次。脱水及继发细菌感染常是造成猝死的原因。其它并发症包括口腔溃烂、血痢、黄疸、及广泛性血管内凝血症候群</a:t>
            </a:r>
            <a:r>
              <a:rPr lang="zh-CN" altLang="zh-CN" dirty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939825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418</TotalTime>
  <Words>1471</Words>
  <Application>Microsoft Office PowerPoint</Application>
  <PresentationFormat>全屏显示(4:3)</PresentationFormat>
  <Paragraphs>62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凸显</vt:lpstr>
      <vt:lpstr>任务2  猫常见传染病的防治 </vt:lpstr>
      <vt:lpstr>猫泛白细胞减少症</vt:lpstr>
      <vt:lpstr>概述</vt:lpstr>
      <vt:lpstr>病原</vt:lpstr>
      <vt:lpstr>流行病学</vt:lpstr>
      <vt:lpstr>流行病学</vt:lpstr>
      <vt:lpstr>PowerPoint 演示文稿</vt:lpstr>
      <vt:lpstr>PowerPoint 演示文稿</vt:lpstr>
      <vt:lpstr>症状</vt:lpstr>
      <vt:lpstr>PowerPoint 演示文稿</vt:lpstr>
      <vt:lpstr>诊断</vt:lpstr>
      <vt:lpstr>PowerPoint 演示文稿</vt:lpstr>
      <vt:lpstr>治疗</vt:lpstr>
      <vt:lpstr>PowerPoint 演示文稿</vt:lpstr>
      <vt:lpstr>预防</vt:lpstr>
      <vt:lpstr>处方一：</vt:lpstr>
      <vt:lpstr>PowerPoint 演示文稿</vt:lpstr>
      <vt:lpstr>作业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丁晓</dc:creator>
  <cp:lastModifiedBy>丁晓</cp:lastModifiedBy>
  <cp:revision>20</cp:revision>
  <dcterms:created xsi:type="dcterms:W3CDTF">2020-08-23T01:44:59Z</dcterms:created>
  <dcterms:modified xsi:type="dcterms:W3CDTF">2021-01-28T04:49:45Z</dcterms:modified>
</cp:coreProperties>
</file>