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5441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731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26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572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4676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7282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597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076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0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306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12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4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052736"/>
            <a:ext cx="7056784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400" dirty="0" smtClean="0"/>
              <a:t>任务</a:t>
            </a:r>
            <a:r>
              <a:rPr lang="en-US" altLang="zh-CN" sz="4400" dirty="0" smtClean="0"/>
              <a:t>2</a:t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/>
              <a:t>猫</a:t>
            </a:r>
            <a:r>
              <a:rPr lang="zh-CN" altLang="zh-CN" sz="4900" dirty="0"/>
              <a:t>常见传染病</a:t>
            </a:r>
            <a:r>
              <a:rPr lang="zh-CN" altLang="zh-CN" sz="4900" dirty="0" smtClean="0"/>
              <a:t>的防治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997384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3905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治疗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8208912" cy="5328592"/>
          </a:xfrm>
        </p:spPr>
        <p:txBody>
          <a:bodyPr>
            <a:normAutofit lnSpcReduction="10000"/>
          </a:bodyPr>
          <a:lstStyle/>
          <a:p>
            <a:r>
              <a:rPr lang="zh-CN" altLang="en-US" sz="2800" b="1" dirty="0">
                <a:solidFill>
                  <a:srgbClr val="6666FF"/>
                </a:solidFill>
              </a:rPr>
              <a:t>无特异性疗法。</a:t>
            </a:r>
          </a:p>
          <a:p>
            <a:r>
              <a:rPr lang="zh-CN" altLang="en-US" b="1" dirty="0">
                <a:solidFill>
                  <a:srgbClr val="33CC33"/>
                </a:solidFill>
              </a:rPr>
              <a:t>对症治疗：</a:t>
            </a:r>
          </a:p>
          <a:p>
            <a:r>
              <a:rPr lang="zh-CN" altLang="en-US" b="1" dirty="0"/>
              <a:t>发生</a:t>
            </a:r>
            <a:r>
              <a:rPr lang="zh-CN" altLang="en-US" b="1" dirty="0">
                <a:solidFill>
                  <a:srgbClr val="FF0066"/>
                </a:solidFill>
              </a:rPr>
              <a:t>结膜炎</a:t>
            </a:r>
            <a:r>
              <a:rPr lang="zh-CN" altLang="en-US" b="1" dirty="0"/>
              <a:t>的病猫，可用金霉素或氯霉素眼药水滴眼；或用3%硼酸洗眼后，再用80万单位青霉素（3mL蒸馏水稀释）、病毒唑0.1g、2%普鲁卡因1.5mL，混合后点眼，2小时1次。</a:t>
            </a:r>
          </a:p>
          <a:p>
            <a:r>
              <a:rPr lang="zh-CN" altLang="en-US" b="1" dirty="0"/>
              <a:t>发生</a:t>
            </a:r>
            <a:r>
              <a:rPr lang="zh-CN" altLang="en-US" b="1" dirty="0">
                <a:solidFill>
                  <a:srgbClr val="FF0066"/>
                </a:solidFill>
              </a:rPr>
              <a:t>鼻炎</a:t>
            </a:r>
            <a:r>
              <a:rPr lang="zh-CN" altLang="en-US" b="1" dirty="0"/>
              <a:t>的病猫，可用麻黄素、氢化可的松和庆大霉素混合滴鼻；</a:t>
            </a:r>
          </a:p>
          <a:p>
            <a:r>
              <a:rPr lang="zh-CN" altLang="en-US" b="1" dirty="0">
                <a:solidFill>
                  <a:srgbClr val="FF0066"/>
                </a:solidFill>
              </a:rPr>
              <a:t>口腔溃疡</a:t>
            </a:r>
            <a:r>
              <a:rPr lang="zh-CN" altLang="en-US" b="1" dirty="0"/>
              <a:t>严重时，用0.3%的高锰酸钾液冲洗后，在口腔溃疡处撒上冰硼散，或可涂搽碘甘油或结晶紫。</a:t>
            </a:r>
          </a:p>
          <a:p>
            <a:r>
              <a:rPr lang="zh-CN" altLang="en-US" b="1" dirty="0"/>
              <a:t>急性期病例，可</a:t>
            </a:r>
            <a:r>
              <a:rPr lang="zh-CN" altLang="en-US" b="1" dirty="0">
                <a:solidFill>
                  <a:srgbClr val="FF0066"/>
                </a:solidFill>
              </a:rPr>
              <a:t>应用广谱抗生素防止继发感染。</a:t>
            </a:r>
          </a:p>
          <a:p>
            <a:r>
              <a:rPr lang="zh-CN" altLang="en-US" b="1" dirty="0">
                <a:solidFill>
                  <a:srgbClr val="FF0066"/>
                </a:solidFill>
              </a:rPr>
              <a:t>中药治疗</a:t>
            </a:r>
            <a:r>
              <a:rPr lang="zh-CN" altLang="en-US" b="1" dirty="0"/>
              <a:t> 用银花15g、连翘15g、黄连5g、千里光10g、射干10g、豆根12g、板蓝根20g、穿心莲20g、大青叶12g、甘草6g水煎，用注射器从口角1日分3次灌服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2400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预防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1556792"/>
            <a:ext cx="76328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该病康复猫带毒可达35日之久，故对其应严格隔离，防止病毒扩散。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目前已有FCV 弱毒疫苗以及与FPV、 FHV-1等组成的三联苗可供使用。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猫用的笼、卧褥要经常晒洗，发病后应进行环境消毒。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9730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4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5400" dirty="0"/>
              <a:t>猫杯状病毒感染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87307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猫杯状病毒（</a:t>
            </a:r>
            <a:r>
              <a:rPr lang="en-US" altLang="zh-CN" b="1" dirty="0"/>
              <a:t>FCV</a:t>
            </a:r>
            <a:r>
              <a:rPr lang="zh-CN" altLang="zh-CN" b="1" dirty="0"/>
              <a:t>）感染是猫病毒性呼吸道疾病的一种，主要表现为</a:t>
            </a:r>
            <a:r>
              <a:rPr lang="zh-CN" altLang="zh-CN" b="1" dirty="0">
                <a:solidFill>
                  <a:srgbClr val="FF0000"/>
                </a:solidFill>
              </a:rPr>
              <a:t>上呼吸道症状，双相发热，口腔溃疡，浆液性或粘液性鼻漏，结膜炎，极度沉郁</a:t>
            </a:r>
            <a:r>
              <a:rPr lang="zh-CN" altLang="zh-CN" b="1" dirty="0"/>
              <a:t>，有的病猫可听诊到呼吸啰音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猫</a:t>
            </a:r>
            <a:r>
              <a:rPr lang="en-US" altLang="zh-CN" b="1" dirty="0"/>
              <a:t>FCV</a:t>
            </a:r>
            <a:r>
              <a:rPr lang="zh-CN" altLang="zh-CN" b="1" dirty="0"/>
              <a:t>感染是猫的多发病，发病率较高，但死亡率较低。</a:t>
            </a:r>
          </a:p>
        </p:txBody>
      </p:sp>
    </p:spTree>
    <p:extLst>
      <p:ext uri="{BB962C8B-B14F-4D97-AF65-F5344CB8AC3E}">
        <p14:creationId xmlns:p14="http://schemas.microsoft.com/office/powerpoint/2010/main" val="168855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病原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/>
              <a:t>FCV在分类上属</a:t>
            </a:r>
            <a:r>
              <a:rPr lang="zh-CN" altLang="en-US" b="1" dirty="0">
                <a:solidFill>
                  <a:srgbClr val="33CC33"/>
                </a:solidFill>
              </a:rPr>
              <a:t>杯状病毒科，杯状病毒属</a:t>
            </a:r>
            <a:r>
              <a:rPr lang="zh-CN" altLang="en-US" b="1" dirty="0"/>
              <a:t>。核酸型为</a:t>
            </a:r>
            <a:r>
              <a:rPr lang="zh-CN" altLang="en-US" b="1" dirty="0">
                <a:solidFill>
                  <a:srgbClr val="33CC33"/>
                </a:solidFill>
              </a:rPr>
              <a:t>单股RNA</a:t>
            </a:r>
            <a:r>
              <a:rPr lang="zh-CN" altLang="en-US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FCV对</a:t>
            </a:r>
            <a:r>
              <a:rPr lang="zh-CN" altLang="en-US" b="1" dirty="0">
                <a:solidFill>
                  <a:srgbClr val="6666FF"/>
                </a:solidFill>
              </a:rPr>
              <a:t>脂溶剂</a:t>
            </a:r>
            <a:r>
              <a:rPr lang="zh-CN" altLang="en-US" b="1" dirty="0"/>
              <a:t>（如乙醚、氯仿和脱氧胆酸盐）</a:t>
            </a:r>
            <a:r>
              <a:rPr lang="zh-CN" altLang="en-US" b="1" dirty="0">
                <a:solidFill>
                  <a:srgbClr val="6666FF"/>
                </a:solidFill>
              </a:rPr>
              <a:t>具有抵抗力</a:t>
            </a:r>
            <a:r>
              <a:rPr lang="zh-CN" altLang="en-US" b="1" dirty="0"/>
              <a:t>；对pH的敏感性介于肠道病毒和鼻病毒之间，pH3时失去活力，</a:t>
            </a:r>
            <a:r>
              <a:rPr lang="zh-CN" altLang="en-US" b="1" dirty="0">
                <a:solidFill>
                  <a:srgbClr val="6666FF"/>
                </a:solidFill>
              </a:rPr>
              <a:t>50℃30分钟灭活。2%氢氧化钠可灭活病毒</a:t>
            </a:r>
            <a:r>
              <a:rPr lang="zh-CN" altLang="en-US" b="1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FCV无血凝性，</a:t>
            </a:r>
            <a:r>
              <a:rPr lang="zh-CN" altLang="en-US" b="1" dirty="0">
                <a:solidFill>
                  <a:srgbClr val="FF0066"/>
                </a:solidFill>
              </a:rPr>
              <a:t>只有1个血清型</a:t>
            </a:r>
            <a:r>
              <a:rPr lang="zh-CN" altLang="en-US" b="1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342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556792"/>
            <a:ext cx="8363272" cy="511256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/>
              <a:t>自然条件下，仅</a:t>
            </a:r>
            <a:r>
              <a:rPr lang="zh-CN" altLang="en-US" b="1" dirty="0">
                <a:solidFill>
                  <a:srgbClr val="FF0066"/>
                </a:solidFill>
              </a:rPr>
              <a:t>猫科动物对FCV易感</a:t>
            </a:r>
            <a:r>
              <a:rPr lang="zh-CN" altLang="en-US" b="1" dirty="0"/>
              <a:t>，常发于56-84日龄的猫，但是7-84日龄的猫均可感染发病。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该病</a:t>
            </a:r>
            <a:r>
              <a:rPr lang="zh-CN" altLang="en-US" b="1" dirty="0">
                <a:solidFill>
                  <a:srgbClr val="6666FF"/>
                </a:solidFill>
              </a:rPr>
              <a:t>传染源</a:t>
            </a:r>
            <a:r>
              <a:rPr lang="zh-CN" altLang="en-US" b="1" dirty="0"/>
              <a:t>主要是</a:t>
            </a:r>
            <a:r>
              <a:rPr lang="zh-CN" altLang="en-US" b="1" dirty="0">
                <a:solidFill>
                  <a:srgbClr val="6666FF"/>
                </a:solidFill>
              </a:rPr>
              <a:t>病猫和带毒猫</a:t>
            </a:r>
            <a:r>
              <a:rPr lang="zh-CN" altLang="en-US" b="1" dirty="0"/>
              <a:t>。前者在急性期可随分泌物和排泄物排出大量病毒，污染笼具、地面等物品，也可直接传给易感猫。后者一般由急性病例转变而来，虽然临床症状消失，但可长期排毒，是最重要和最危险的传染来源。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6666FF"/>
                </a:solidFill>
              </a:rPr>
              <a:t>感染途径</a:t>
            </a:r>
            <a:r>
              <a:rPr lang="zh-CN" altLang="en-US" b="1" dirty="0"/>
              <a:t>：主要是</a:t>
            </a:r>
            <a:r>
              <a:rPr lang="zh-CN" altLang="en-US" b="1" dirty="0">
                <a:solidFill>
                  <a:srgbClr val="6666FF"/>
                </a:solidFill>
              </a:rPr>
              <a:t>消化道和呼吸道</a:t>
            </a:r>
            <a:r>
              <a:rPr lang="zh-CN" altLang="en-US" b="1" dirty="0"/>
              <a:t>，也可垂直传播。</a:t>
            </a:r>
          </a:p>
          <a:p>
            <a:pPr>
              <a:lnSpc>
                <a:spcPct val="150000"/>
              </a:lnSpc>
            </a:pPr>
            <a:r>
              <a:rPr lang="zh-CN" altLang="en-US" b="1" dirty="0"/>
              <a:t>发病率高，死亡率低。</a:t>
            </a:r>
          </a:p>
        </p:txBody>
      </p:sp>
    </p:spTree>
    <p:extLst>
      <p:ext uri="{BB962C8B-B14F-4D97-AF65-F5344CB8AC3E}">
        <p14:creationId xmlns:p14="http://schemas.microsoft.com/office/powerpoint/2010/main" val="2371692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FCV 感染猫的</a:t>
            </a:r>
            <a:r>
              <a:rPr lang="zh-CN" altLang="zh-CN" b="1" dirty="0">
                <a:solidFill>
                  <a:srgbClr val="FF0066"/>
                </a:solidFill>
              </a:rPr>
              <a:t>潜伏期约2-3日</a:t>
            </a:r>
            <a:r>
              <a:rPr lang="zh-CN" altLang="zh-CN" b="1" dirty="0"/>
              <a:t>，而后发热39.5~40.5℃。症状的严重程度依感染病毒毒力的强弱而不同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6666FF"/>
                </a:solidFill>
              </a:rPr>
              <a:t>口腔</a:t>
            </a:r>
            <a:r>
              <a:rPr lang="zh-CN" altLang="zh-CN" b="1" dirty="0">
                <a:solidFill>
                  <a:srgbClr val="6666FF"/>
                </a:solidFill>
              </a:rPr>
              <a:t>溃疡是具有特征性的症状</a:t>
            </a:r>
            <a:r>
              <a:rPr lang="zh-CN" altLang="zh-CN" b="1" dirty="0"/>
              <a:t>，常见于舌和硬腭，尤其是腭中裂周围。舌部水泡破溃后形成溃疡，有时鼻黏膜也可出现类似病变。  </a:t>
            </a:r>
          </a:p>
        </p:txBody>
      </p:sp>
    </p:spTree>
    <p:extLst>
      <p:ext uri="{BB962C8B-B14F-4D97-AF65-F5344CB8AC3E}">
        <p14:creationId xmlns:p14="http://schemas.microsoft.com/office/powerpoint/2010/main" val="2068313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病猫</a:t>
            </a:r>
            <a:r>
              <a:rPr lang="zh-CN" altLang="zh-CN" b="1" dirty="0">
                <a:solidFill>
                  <a:srgbClr val="FF0066"/>
                </a:solidFill>
              </a:rPr>
              <a:t>精神欠佳，打喷嚏，口腔和鼻、眼分泌物增多</a:t>
            </a:r>
            <a:r>
              <a:rPr lang="zh-CN" altLang="zh-CN" b="1" dirty="0"/>
              <a:t>，有时出现</a:t>
            </a:r>
            <a:r>
              <a:rPr lang="zh-CN" altLang="zh-CN" b="1" dirty="0">
                <a:solidFill>
                  <a:srgbClr val="FF0066"/>
                </a:solidFill>
              </a:rPr>
              <a:t>流涎和角膜炎</a:t>
            </a:r>
            <a:r>
              <a:rPr lang="zh-CN" altLang="zh-CN" b="1" dirty="0" smtClean="0">
                <a:solidFill>
                  <a:srgbClr val="FF0066"/>
                </a:solidFill>
              </a:rPr>
              <a:t>。</a:t>
            </a:r>
            <a:endParaRPr lang="en-US" altLang="zh-CN" b="1" dirty="0" smtClean="0">
              <a:solidFill>
                <a:srgbClr val="FF006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鼻</a:t>
            </a:r>
            <a:r>
              <a:rPr lang="zh-CN" altLang="zh-CN" b="1" dirty="0"/>
              <a:t>、眼分泌物初呈浆液性、灰色，后呈黏液性，4-5日后则可呈黏液脓性。有时可见</a:t>
            </a:r>
            <a:r>
              <a:rPr lang="zh-CN" altLang="zh-CN" b="1" dirty="0">
                <a:solidFill>
                  <a:srgbClr val="FF0066"/>
                </a:solidFill>
              </a:rPr>
              <a:t>痢疾和温和性白细胞减少</a:t>
            </a:r>
            <a:r>
              <a:rPr lang="zh-CN" altLang="zh-CN" b="1" dirty="0"/>
              <a:t>的症状，病毒毒力较强时，可发生</a:t>
            </a:r>
            <a:r>
              <a:rPr lang="zh-CN" altLang="zh-CN" b="1" dirty="0">
                <a:solidFill>
                  <a:srgbClr val="FF0066"/>
                </a:solidFill>
              </a:rPr>
              <a:t>肺炎</a:t>
            </a:r>
            <a:r>
              <a:rPr lang="zh-CN" altLang="zh-CN" b="1" dirty="0"/>
              <a:t>而表现呼吸困难等症状。小于84日龄的猫常可因此致死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某些</a:t>
            </a:r>
            <a:r>
              <a:rPr lang="zh-CN" altLang="zh-CN" b="1" dirty="0"/>
              <a:t>毒株仅能引起发热和肌肉疼痛而无呼吸道症状。</a:t>
            </a:r>
          </a:p>
        </p:txBody>
      </p:sp>
    </p:spTree>
    <p:extLst>
      <p:ext uri="{BB962C8B-B14F-4D97-AF65-F5344CB8AC3E}">
        <p14:creationId xmlns:p14="http://schemas.microsoft.com/office/powerpoint/2010/main" val="914917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3568" y="16288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猫感染FCV时，症状通常不如感染FHV-1时严重，</a:t>
            </a:r>
            <a:r>
              <a:rPr lang="zh-CN" altLang="zh-CN" b="1" dirty="0">
                <a:solidFill>
                  <a:srgbClr val="FF0066"/>
                </a:solidFill>
              </a:rPr>
              <a:t>多能耐过</a:t>
            </a:r>
            <a:r>
              <a:rPr lang="zh-CN" altLang="zh-CN" b="1" dirty="0"/>
              <a:t>，7~10日后恢复。耐过猫虽然临床症状消失，但往往成为带毒者，</a:t>
            </a:r>
            <a:r>
              <a:rPr lang="zh-CN" altLang="zh-CN" b="1" dirty="0">
                <a:solidFill>
                  <a:srgbClr val="FF0066"/>
                </a:solidFill>
              </a:rPr>
              <a:t>病毒主要存在于咽部，尤其是扁桃体内，成为危险的传染源</a:t>
            </a:r>
            <a:r>
              <a:rPr lang="zh-CN" altLang="zh-CN" b="1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594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 smtClean="0"/>
              <a:t>诊断</a:t>
            </a:r>
            <a:endParaRPr lang="zh-CN" altLang="zh-CN" sz="4000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由于多种病原均可引起猫的呼吸道疾患，且症状非常相似，因此，</a:t>
            </a:r>
            <a:r>
              <a:rPr lang="zh-CN" altLang="zh-CN" b="1" dirty="0">
                <a:solidFill>
                  <a:srgbClr val="FF0066"/>
                </a:solidFill>
              </a:rPr>
              <a:t>确切诊断较为困难。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本病急性期，可取眼结膜刮取物、鼻腔分泌物和咽部及溃疡部组织，用猫原细胞进行病原分离。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病毒的鉴定可用补体结合试验、免疫扩散试验及免疫荧光试验进行。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临床上已有</a:t>
            </a:r>
            <a:r>
              <a:rPr lang="zh-CN" altLang="zh-CN" b="1" dirty="0">
                <a:solidFill>
                  <a:srgbClr val="FF0066"/>
                </a:solidFill>
              </a:rPr>
              <a:t>快速诊断试纸</a:t>
            </a:r>
            <a:r>
              <a:rPr lang="zh-CN" altLang="zh-CN" b="1" dirty="0"/>
              <a:t>诊断本病。</a:t>
            </a:r>
          </a:p>
        </p:txBody>
      </p:sp>
    </p:spTree>
    <p:extLst>
      <p:ext uri="{BB962C8B-B14F-4D97-AF65-F5344CB8AC3E}">
        <p14:creationId xmlns:p14="http://schemas.microsoft.com/office/powerpoint/2010/main" val="306765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Microsoft Office PowerPoint</Application>
  <PresentationFormat>全屏显示(4:3)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凸显</vt:lpstr>
      <vt:lpstr>任务2  猫常见传染病的防治 </vt:lpstr>
      <vt:lpstr>猫杯状病毒感染</vt:lpstr>
      <vt:lpstr>概述</vt:lpstr>
      <vt:lpstr>病原</vt:lpstr>
      <vt:lpstr>流行病学</vt:lpstr>
      <vt:lpstr>症状 </vt:lpstr>
      <vt:lpstr>症状</vt:lpstr>
      <vt:lpstr>症状</vt:lpstr>
      <vt:lpstr>诊断</vt:lpstr>
      <vt:lpstr>治疗</vt:lpstr>
      <vt:lpstr>预防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任务2  猫常见传染病的防治 </dc:title>
  <dc:creator>丁晓</dc:creator>
  <cp:lastModifiedBy>丁晓</cp:lastModifiedBy>
  <cp:revision>1</cp:revision>
  <dcterms:created xsi:type="dcterms:W3CDTF">2021-01-28T04:48:20Z</dcterms:created>
  <dcterms:modified xsi:type="dcterms:W3CDTF">2021-01-28T04:48:44Z</dcterms:modified>
</cp:coreProperties>
</file>