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34283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86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456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7858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8678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59644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08660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107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104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5895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895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072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47664" y="1052736"/>
            <a:ext cx="7056784" cy="2448272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400" dirty="0" smtClean="0"/>
              <a:t>任务</a:t>
            </a:r>
            <a:r>
              <a:rPr lang="en-US" altLang="zh-CN" sz="4400" dirty="0" smtClean="0"/>
              <a:t>2</a:t>
            </a:r>
            <a:br>
              <a:rPr lang="en-US" altLang="zh-CN" sz="4400" dirty="0" smtClean="0"/>
            </a:b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zh-CN" altLang="zh-CN" sz="4900" dirty="0" smtClean="0"/>
              <a:t>猫</a:t>
            </a:r>
            <a:r>
              <a:rPr lang="zh-CN" altLang="zh-CN" sz="4900" dirty="0"/>
              <a:t>常见传染病</a:t>
            </a:r>
            <a:r>
              <a:rPr lang="zh-CN" altLang="zh-CN" sz="4900" dirty="0" smtClean="0"/>
              <a:t>的防治</a:t>
            </a:r>
            <a:r>
              <a:rPr lang="en-US" altLang="zh-CN" sz="4900" dirty="0" smtClean="0"/>
              <a:t/>
            </a:r>
            <a:br>
              <a:rPr lang="en-US" altLang="zh-CN" sz="4900" dirty="0" smtClean="0"/>
            </a:br>
            <a:endParaRPr lang="zh-CN" altLang="en-US" sz="4900" dirty="0"/>
          </a:p>
        </p:txBody>
      </p:sp>
    </p:spTree>
    <p:extLst>
      <p:ext uri="{BB962C8B-B14F-4D97-AF65-F5344CB8AC3E}">
        <p14:creationId xmlns:p14="http://schemas.microsoft.com/office/powerpoint/2010/main" val="10271107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259632" y="836712"/>
            <a:ext cx="6557962" cy="5830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Franklin Gothic Book" pitchFamily="34" charset="0"/>
                <a:ea typeface="华文楷体" pitchFamily="2" charset="-122"/>
              </a:rPr>
              <a:t>渗出性（湿型）腹膜炎：</a:t>
            </a:r>
            <a:endParaRPr lang="zh-CN" altLang="en-US" sz="3000" dirty="0">
              <a:solidFill>
                <a:prstClr val="black">
                  <a:lumMod val="75000"/>
                  <a:lumOff val="25000"/>
                </a:prstClr>
              </a:solidFill>
              <a:latin typeface="Franklin Gothic Book" pitchFamily="34" charset="0"/>
              <a:ea typeface="华文楷体" pitchFamily="2" charset="-122"/>
            </a:endParaRPr>
          </a:p>
          <a:p>
            <a:pPr>
              <a:defRPr/>
            </a:pPr>
            <a:r>
              <a:rPr lang="zh-CN" altLang="en-US" sz="2400" noProof="1">
                <a:solidFill>
                  <a:prstClr val="black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两个月内死亡</a:t>
            </a:r>
          </a:p>
          <a:p>
            <a:pPr>
              <a:defRPr/>
            </a:pPr>
            <a:r>
              <a:rPr lang="zh-CN" altLang="en-US" sz="2400" noProof="1">
                <a:solidFill>
                  <a:prstClr val="black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胸腹腔高蛋白渗出液 </a:t>
            </a:r>
          </a:p>
          <a:p>
            <a:pPr>
              <a:defRPr/>
            </a:pPr>
            <a:r>
              <a:rPr lang="zh-CN" altLang="en-US" sz="2400" noProof="1">
                <a:solidFill>
                  <a:prstClr val="black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初期无</a:t>
            </a:r>
            <a:r>
              <a:rPr lang="zh-CN" altLang="en-US" sz="2400" noProof="1">
                <a:solidFill>
                  <a:prstClr val="black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症状→气喘或呼吸困难 </a:t>
            </a:r>
          </a:p>
          <a:p>
            <a:pPr>
              <a:defRPr/>
            </a:pPr>
            <a:r>
              <a:rPr lang="zh-CN" altLang="en-US" sz="2400" noProof="1">
                <a:solidFill>
                  <a:prstClr val="black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渐进性无痛腹部肿大，公猫可见会阴囊肿大</a:t>
            </a:r>
          </a:p>
          <a:p>
            <a:pPr>
              <a:defRPr/>
            </a:pPr>
            <a:r>
              <a:rPr lang="zh-CN" altLang="en-US" sz="2400" noProof="1">
                <a:solidFill>
                  <a:prstClr val="black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伴随症状——呕吐或下痢、 中至重度贫血</a:t>
            </a:r>
            <a:endParaRPr lang="en-US" altLang="zh-CN" sz="2500" dirty="0">
              <a:solidFill>
                <a:prstClr val="black"/>
              </a:solidFill>
              <a:latin typeface="Franklin Gothic Book" pitchFamily="34" charset="0"/>
              <a:ea typeface="华文楷体" pitchFamily="2" charset="-122"/>
            </a:endParaRPr>
          </a:p>
          <a:p>
            <a:pPr>
              <a:defRPr/>
            </a:pPr>
            <a:endParaRPr lang="en-US" altLang="zh-CN" sz="2500" dirty="0">
              <a:solidFill>
                <a:prstClr val="black"/>
              </a:solidFill>
              <a:latin typeface="Franklin Gothic Book" pitchFamily="34" charset="0"/>
              <a:ea typeface="华文楷体" pitchFamily="2" charset="-122"/>
            </a:endParaRPr>
          </a:p>
          <a:p>
            <a:pPr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非渗出性（干性）腹膜炎：</a:t>
            </a:r>
            <a:endParaRPr lang="en-US" altLang="zh-CN" sz="3000" b="1" dirty="0">
              <a:solidFill>
                <a:prstClr val="black">
                  <a:lumMod val="75000"/>
                  <a:lumOff val="25000"/>
                </a:prstClr>
              </a:solidFill>
              <a:latin typeface="宋体"/>
            </a:endParaRPr>
          </a:p>
          <a:p>
            <a:pPr>
              <a:defRPr/>
            </a:pPr>
            <a:r>
              <a:rPr lang="zh-CN" altLang="en-US" sz="2400" noProof="1">
                <a:solidFill>
                  <a:prstClr val="black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进行性消瘦</a:t>
            </a:r>
          </a:p>
          <a:p>
            <a:pPr>
              <a:defRPr/>
            </a:pPr>
            <a:r>
              <a:rPr lang="zh-CN" altLang="en-US" sz="2400" noProof="1">
                <a:solidFill>
                  <a:prstClr val="black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眼睛混浊、眼前房蓄脓、缩瞳、视力障碍等 </a:t>
            </a:r>
          </a:p>
          <a:p>
            <a:pPr>
              <a:defRPr/>
            </a:pPr>
            <a:r>
              <a:rPr lang="zh-CN" altLang="en-US" sz="2400" noProof="1">
                <a:solidFill>
                  <a:prstClr val="black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伴随症状——后躯麻痹、痉挛发抖、眼球震颤</a:t>
            </a:r>
            <a:r>
              <a:rPr lang="zh-CN" altLang="en-US" sz="2400" noProof="1">
                <a:solidFill>
                  <a:prstClr val="black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、肝</a:t>
            </a:r>
            <a:r>
              <a:rPr lang="zh-CN" altLang="en-US" sz="2400" noProof="1">
                <a:solidFill>
                  <a:prstClr val="black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、肾、脾、肺脏、网膜及淋巴结出现结节病变</a:t>
            </a:r>
          </a:p>
          <a:p>
            <a:pPr>
              <a:defRPr/>
            </a:pPr>
            <a:r>
              <a:rPr lang="zh-CN" altLang="en-US" sz="2400" noProof="1">
                <a:solidFill>
                  <a:prstClr val="black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腹部触诊可摸到肠系膜淋巴的结节</a:t>
            </a:r>
          </a:p>
          <a:p>
            <a:pPr>
              <a:defRPr/>
            </a:pPr>
            <a:r>
              <a:rPr lang="zh-CN" altLang="en-US" sz="2400" noProof="1">
                <a:solidFill>
                  <a:prstClr val="black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贫血、黄疸</a:t>
            </a:r>
          </a:p>
        </p:txBody>
      </p:sp>
      <p:sp>
        <p:nvSpPr>
          <p:cNvPr id="5" name="云形 4"/>
          <p:cNvSpPr/>
          <p:nvPr/>
        </p:nvSpPr>
        <p:spPr>
          <a:xfrm>
            <a:off x="6908559" y="472028"/>
            <a:ext cx="1828800" cy="2133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zh-CN" sz="4400" b="1" noProof="1">
                <a:solidFill>
                  <a:srgbClr val="FF0000"/>
                </a:solidFill>
              </a:rPr>
              <a:t>小结</a:t>
            </a:r>
          </a:p>
        </p:txBody>
      </p:sp>
    </p:spTree>
    <p:extLst>
      <p:ext uri="{BB962C8B-B14F-4D97-AF65-F5344CB8AC3E}">
        <p14:creationId xmlns:p14="http://schemas.microsoft.com/office/powerpoint/2010/main" val="328675760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 smtClean="0"/>
              <a:t>诊断</a:t>
            </a:r>
            <a:endParaRPr lang="zh-CN" altLang="zh-CN" sz="4000" b="1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715200" cy="4873752"/>
          </a:xfrm>
        </p:spPr>
        <p:txBody>
          <a:bodyPr>
            <a:normAutofit/>
          </a:bodyPr>
          <a:lstStyle/>
          <a:p>
            <a:r>
              <a:rPr lang="zh-CN" altLang="zh-CN" b="1" dirty="0"/>
              <a:t>根据流行病学特点、临床症状、体表检查、血常规、生化检查和病理变化可做出初步诊断。对于“干性”病例，由于常常缺乏必要的诊断依据，应结合实验室检查进行确诊。</a:t>
            </a:r>
          </a:p>
          <a:p>
            <a:r>
              <a:rPr lang="zh-CN" altLang="zh-CN" b="1" dirty="0">
                <a:solidFill>
                  <a:srgbClr val="0000FF"/>
                </a:solidFill>
              </a:rPr>
              <a:t>渗出液检查：</a:t>
            </a:r>
            <a:r>
              <a:rPr lang="zh-CN" altLang="zh-CN" b="1" dirty="0"/>
              <a:t>腹腔渗出液早期多呈无色透明或淡黄色，有黏性，含有纤维蛋白凝块，暴露空气中即发生凝固；比重一般较高</a:t>
            </a:r>
            <a:r>
              <a:rPr lang="en-US" altLang="zh-CN" b="1" dirty="0"/>
              <a:t> (</a:t>
            </a:r>
            <a:r>
              <a:rPr lang="zh-CN" altLang="zh-CN" b="1" dirty="0"/>
              <a:t>大于</a:t>
            </a:r>
            <a:r>
              <a:rPr lang="en-US" altLang="zh-CN" b="1" dirty="0"/>
              <a:t>1.017)</a:t>
            </a:r>
            <a:r>
              <a:rPr lang="zh-CN" altLang="zh-CN" b="1" dirty="0"/>
              <a:t>，蛋白质含量较高</a:t>
            </a:r>
            <a:r>
              <a:rPr lang="en-US" altLang="zh-CN" b="1" dirty="0"/>
              <a:t> (32-118g/L)</a:t>
            </a:r>
            <a:r>
              <a:rPr lang="zh-CN" altLang="zh-CN" b="1" dirty="0"/>
              <a:t>，并含有大量巨噬细胞、间皮细胞和嗜中性白细胞。</a:t>
            </a:r>
          </a:p>
          <a:p>
            <a:r>
              <a:rPr lang="zh-CN" altLang="zh-CN" b="1" dirty="0">
                <a:solidFill>
                  <a:srgbClr val="0000FF"/>
                </a:solidFill>
              </a:rPr>
              <a:t>血清学检验：</a:t>
            </a:r>
            <a:r>
              <a:rPr lang="zh-CN" altLang="zh-CN" b="1" dirty="0"/>
              <a:t>常用的有中和试验、免疫荧光试验。现已有了快速诊断试纸用于临床上诊断。</a:t>
            </a:r>
          </a:p>
        </p:txBody>
      </p:sp>
    </p:spTree>
    <p:extLst>
      <p:ext uri="{BB962C8B-B14F-4D97-AF65-F5344CB8AC3E}">
        <p14:creationId xmlns:p14="http://schemas.microsoft.com/office/powerpoint/2010/main" val="257345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                 FIP</a:t>
            </a:r>
            <a:r>
              <a:rPr lang="zh-CN" altLang="en-US" b="1" cap="all" dirty="0">
                <a:effectLst>
                  <a:reflection blurRad="12700" stA="48000" endA="300" endPos="55000" dir="5400000" sy="-90000" algn="bl" rotWithShape="0"/>
                </a:effectLst>
              </a:rPr>
              <a:t>诊断流程主要包括：</a:t>
            </a:r>
            <a:endParaRPr lang="zh-CN" altLang="en-US" cap="all" dirty="0"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1115616" y="1700808"/>
            <a:ext cx="7056784" cy="4808562"/>
          </a:xfrm>
        </p:spPr>
        <p:txBody>
          <a:bodyPr vert="horz" wrap="square" lIns="91440" tIns="45720" rIns="91440" bIns="45720" anchor="t"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2400" b="1" noProof="1"/>
              <a:t>1.</a:t>
            </a:r>
            <a:r>
              <a:rPr lang="zh-CN" altLang="en-US" sz="2400" b="1" noProof="1"/>
              <a:t>常规检查（三大指标）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b="1" noProof="1"/>
              <a:t>2.</a:t>
            </a:r>
            <a:r>
              <a:rPr lang="zh-CN" altLang="en-US" sz="2400" b="1" noProof="1"/>
              <a:t>血液学检查（包括血常规、生化全项检查）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b="1" noProof="1"/>
              <a:t>3.</a:t>
            </a:r>
            <a:r>
              <a:rPr lang="zh-CN" altLang="en-US" sz="2400" b="1" noProof="1"/>
              <a:t>眼科检查（包括眼前房、视网膜检查）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b="1" noProof="1"/>
              <a:t>4.</a:t>
            </a:r>
            <a:r>
              <a:rPr lang="zh-CN" altLang="en-US" sz="2400" b="1" noProof="1"/>
              <a:t>影像学检查（胸腹</a:t>
            </a:r>
            <a:r>
              <a:rPr lang="en-US" altLang="zh-CN" sz="2400" b="1" noProof="1"/>
              <a:t>X</a:t>
            </a:r>
            <a:r>
              <a:rPr lang="zh-CN" altLang="en-US" sz="2400" b="1" noProof="1"/>
              <a:t>线片，腹部及胸部</a:t>
            </a:r>
            <a:r>
              <a:rPr lang="en-US" altLang="zh-CN" sz="2400" b="1" noProof="1"/>
              <a:t>B</a:t>
            </a:r>
            <a:r>
              <a:rPr lang="zh-CN" altLang="en-US" sz="2400" b="1" noProof="1"/>
              <a:t>超检查）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b="1" noProof="1"/>
              <a:t>5.</a:t>
            </a:r>
            <a:r>
              <a:rPr lang="zh-CN" altLang="en-US" sz="2400" b="1" noProof="1"/>
              <a:t>积液检测：胸腔液、腹腔液检查及脑脊液检测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b="1" noProof="1"/>
              <a:t>6.</a:t>
            </a:r>
            <a:r>
              <a:rPr lang="zh-CN" altLang="en-US" sz="2400" b="1" noProof="1"/>
              <a:t>测量抗体滴度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b="1" noProof="1"/>
              <a:t>7.Rt-PCR</a:t>
            </a:r>
            <a:r>
              <a:rPr lang="zh-CN" altLang="en-US" sz="2400" b="1" noProof="1"/>
              <a:t>检测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b="1" noProof="1"/>
              <a:t>8.</a:t>
            </a:r>
            <a:r>
              <a:rPr lang="zh-CN" altLang="en-US" sz="2400" b="1" noProof="1"/>
              <a:t>免疫复合体检测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b="1" noProof="1"/>
              <a:t>9.</a:t>
            </a:r>
            <a:r>
              <a:rPr lang="zh-CN" altLang="en-US" sz="2400" b="1" noProof="1">
                <a:solidFill>
                  <a:srgbClr val="FF0000"/>
                </a:solidFill>
              </a:rPr>
              <a:t>开腹探查及尸体剖检</a:t>
            </a:r>
            <a:r>
              <a:rPr lang="en-US" altLang="zh-CN" sz="2400" b="1" noProof="1">
                <a:solidFill>
                  <a:srgbClr val="FF0000"/>
                </a:solidFill>
              </a:rPr>
              <a:t>——</a:t>
            </a:r>
            <a:r>
              <a:rPr lang="zh-CN" altLang="en-US" sz="2400" b="1" noProof="1">
                <a:solidFill>
                  <a:srgbClr val="FF0000"/>
                </a:solidFill>
              </a:rPr>
              <a:t>最终方法。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400" b="1" noProof="1"/>
              <a:t>10.</a:t>
            </a:r>
            <a:r>
              <a:rPr lang="zh-CN" altLang="en-US" sz="2400" b="1" noProof="1"/>
              <a:t>巨噬细胞内免疫荧光染色</a:t>
            </a:r>
          </a:p>
        </p:txBody>
      </p:sp>
    </p:spTree>
    <p:extLst>
      <p:ext uri="{BB962C8B-B14F-4D97-AF65-F5344CB8AC3E}">
        <p14:creationId xmlns:p14="http://schemas.microsoft.com/office/powerpoint/2010/main" val="135037160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0" descr="489f69eag987a79928ae5&amp;69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0"/>
            <a:ext cx="5832648" cy="6753225"/>
          </a:xfrm>
        </p:spPr>
      </p:pic>
    </p:spTree>
    <p:extLst>
      <p:ext uri="{BB962C8B-B14F-4D97-AF65-F5344CB8AC3E}">
        <p14:creationId xmlns:p14="http://schemas.microsoft.com/office/powerpoint/2010/main" val="411676385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cap="all" dirty="0">
                <a:effectLst>
                  <a:reflection blurRad="12700" stA="48000" endA="300" endPos="55000" dir="5400000" sy="-90000" algn="bl" rotWithShape="0"/>
                </a:effectLst>
              </a:rPr>
              <a:t>眼科检查</a:t>
            </a:r>
            <a:br>
              <a:rPr lang="zh-CN" altLang="en-US" cap="all" dirty="0">
                <a:effectLst>
                  <a:reflection blurRad="12700" stA="48000" endA="300" endPos="55000" dir="5400000" sy="-90000" algn="bl" rotWithShape="0"/>
                </a:effectLst>
              </a:rPr>
            </a:br>
            <a:endParaRPr lang="zh-CN" altLang="en-US" cap="all" dirty="0"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5301208"/>
            <a:ext cx="6191250" cy="1292225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fontAlgn="auto"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None/>
              <a:defRPr/>
            </a:pPr>
            <a:r>
              <a:rPr lang="zh-CN" altLang="en-US" sz="2400" b="1" dirty="0">
                <a:solidFill>
                  <a:schemeClr val="tx2"/>
                </a:solidFill>
                <a:effectLst/>
              </a:rPr>
              <a:t>患传染性腹膜炎的猫，瞳孔大小不一，同时合并有神经症状，主要由中枢神经肉芽肿性病变导致</a:t>
            </a:r>
            <a:endParaRPr lang="zh-CN" altLang="en-US" dirty="0">
              <a:solidFill>
                <a:schemeClr val="tx2"/>
              </a:solidFill>
              <a:effectLst/>
            </a:endParaRPr>
          </a:p>
          <a:p>
            <a:pPr fontAlgn="auto"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Char char=""/>
              <a:defRPr/>
            </a:pPr>
            <a:endParaRPr lang="zh-CN" altLang="en-US" dirty="0">
              <a:solidFill>
                <a:schemeClr val="tx2"/>
              </a:solidFill>
              <a:effectLst/>
            </a:endParaRPr>
          </a:p>
        </p:txBody>
      </p:sp>
      <p:pic>
        <p:nvPicPr>
          <p:cNvPr id="22531" name="图片 3" descr="489f69eag9879e044f1ad&amp;6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4784"/>
            <a:ext cx="6313487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9415563"/>
      </p:ext>
    </p:extLst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内容占位符 2"/>
          <p:cNvSpPr>
            <a:spLocks noGrp="1"/>
          </p:cNvSpPr>
          <p:nvPr>
            <p:ph idx="1"/>
          </p:nvPr>
        </p:nvSpPr>
        <p:spPr>
          <a:xfrm>
            <a:off x="1580720" y="4365104"/>
            <a:ext cx="6354763" cy="1760538"/>
          </a:xfrm>
        </p:spPr>
        <p:txBody>
          <a:bodyPr vert="horz" wrap="square" lIns="91440" tIns="45720" rIns="91440" bIns="45720" anchor="t"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noProof="1"/>
              <a:t>患传染性腹膜炎的暹罗猫，右侧虹膜变色、眼前房混浊；同时伴有神经症状</a:t>
            </a:r>
          </a:p>
        </p:txBody>
      </p:sp>
      <p:pic>
        <p:nvPicPr>
          <p:cNvPr id="23554" name="图片 5" descr="489f69eag9879f22cd73f&amp;69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93"/>
          <a:stretch/>
        </p:blipFill>
        <p:spPr bwMode="auto">
          <a:xfrm>
            <a:off x="1421971" y="1484784"/>
            <a:ext cx="6513512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7740322"/>
      </p:ext>
    </p:extLst>
  </p:cSld>
  <p:clrMapOvr>
    <a:masterClrMapping/>
  </p:clrMapOvr>
  <p:transition>
    <p:cut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内容占位符 2"/>
          <p:cNvSpPr>
            <a:spLocks noGrp="1"/>
          </p:cNvSpPr>
          <p:nvPr>
            <p:ph idx="1"/>
          </p:nvPr>
        </p:nvSpPr>
        <p:spPr>
          <a:xfrm>
            <a:off x="2051721" y="4725144"/>
            <a:ext cx="5400600" cy="1544637"/>
          </a:xfrm>
        </p:spPr>
        <p:txBody>
          <a:bodyPr vert="horz" wrap="square" lIns="91440" tIns="45720" rIns="91440" bIns="45720" anchor="t"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noProof="1"/>
              <a:t>患传染性腹膜炎的猫，眼部特写，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noProof="1"/>
              <a:t>虹膜血管增生、前房沉积物。</a:t>
            </a:r>
          </a:p>
          <a:p>
            <a:pPr>
              <a:buFont typeface="Wingdings" panose="05000000000000000000" pitchFamily="2" charset="2"/>
              <a:buNone/>
            </a:pPr>
            <a:endParaRPr lang="zh-CN" altLang="en-US" noProof="1"/>
          </a:p>
        </p:txBody>
      </p:sp>
      <p:pic>
        <p:nvPicPr>
          <p:cNvPr id="24578" name="图片 8" descr="489f69eag9879f25a9e38&amp;69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57"/>
          <a:stretch/>
        </p:blipFill>
        <p:spPr bwMode="auto">
          <a:xfrm>
            <a:off x="1403648" y="1412776"/>
            <a:ext cx="6357938" cy="318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793177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内容占位符 2"/>
          <p:cNvSpPr>
            <a:spLocks noGrp="1"/>
          </p:cNvSpPr>
          <p:nvPr>
            <p:ph idx="1"/>
          </p:nvPr>
        </p:nvSpPr>
        <p:spPr>
          <a:xfrm>
            <a:off x="2000289" y="4653136"/>
            <a:ext cx="4896544" cy="1331912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noProof="1"/>
              <a:t>患传染性腹膜炎的猫，眼部特写，</a:t>
            </a:r>
          </a:p>
          <a:p>
            <a:r>
              <a:rPr lang="zh-CN" altLang="en-US" noProof="1"/>
              <a:t>虹膜血管增生、前房沉积物。</a:t>
            </a:r>
          </a:p>
        </p:txBody>
      </p:sp>
      <p:pic>
        <p:nvPicPr>
          <p:cNvPr id="25602" name="图片 2" descr="489f69eag9879f2793f2a&amp;69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22"/>
          <a:stretch/>
        </p:blipFill>
        <p:spPr bwMode="auto">
          <a:xfrm>
            <a:off x="1979712" y="1268760"/>
            <a:ext cx="4624387" cy="3187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78932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内容占位符 2"/>
          <p:cNvSpPr>
            <a:spLocks noGrp="1"/>
          </p:cNvSpPr>
          <p:nvPr>
            <p:ph idx="1"/>
          </p:nvPr>
        </p:nvSpPr>
        <p:spPr>
          <a:xfrm>
            <a:off x="1518154" y="4221088"/>
            <a:ext cx="6451600" cy="1617662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noProof="1"/>
              <a:t>患传染性腹膜炎的猫，眼部特写，</a:t>
            </a:r>
          </a:p>
          <a:p>
            <a:r>
              <a:rPr lang="zh-CN" altLang="en-US" noProof="1"/>
              <a:t>前房混浊、纤维素性团块沉积于前房。</a:t>
            </a:r>
          </a:p>
        </p:txBody>
      </p:sp>
      <p:pic>
        <p:nvPicPr>
          <p:cNvPr id="26626" name="图片 9" descr="489f69eag9879f269e7b8&amp;69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07"/>
          <a:stretch/>
        </p:blipFill>
        <p:spPr bwMode="auto">
          <a:xfrm>
            <a:off x="1475656" y="1268760"/>
            <a:ext cx="5643563" cy="2791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9419939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5628726"/>
            <a:ext cx="4348945" cy="968375"/>
          </a:xfrm>
        </p:spPr>
        <p:txBody>
          <a:bodyPr vert="horz" wrap="square" lIns="91440" tIns="45720" rIns="91440" bIns="45720" numCol="1" anchor="t" anchorCtr="0" compatLnSpc="1">
            <a:normAutofit fontScale="92500"/>
          </a:bodyPr>
          <a:lstStyle/>
          <a:p>
            <a:pPr fontAlgn="auto"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Char char=""/>
              <a:defRPr/>
            </a:pPr>
            <a:r>
              <a:rPr lang="zh-CN" altLang="en-US" dirty="0">
                <a:solidFill>
                  <a:schemeClr val="tx2"/>
                </a:solidFill>
                <a:effectLst/>
              </a:rPr>
              <a:t>患猫传染性腹膜炎的猫，呼吸窘迫。</a:t>
            </a:r>
            <a:r>
              <a:rPr lang="en-US" dirty="0">
                <a:solidFill>
                  <a:schemeClr val="tx2"/>
                </a:solidFill>
                <a:effectLst/>
              </a:rPr>
              <a:t>X</a:t>
            </a:r>
            <a:r>
              <a:rPr lang="zh-CN" altLang="en-US" dirty="0">
                <a:solidFill>
                  <a:schemeClr val="tx2"/>
                </a:solidFill>
                <a:effectLst/>
              </a:rPr>
              <a:t>线片侧位示胸腔积液。</a:t>
            </a:r>
          </a:p>
        </p:txBody>
      </p:sp>
      <p:pic>
        <p:nvPicPr>
          <p:cNvPr id="27650" name="图片 11" descr="489f69eag987b064bee71&amp;690&amp;69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34" b="24521"/>
          <a:stretch/>
        </p:blipFill>
        <p:spPr bwMode="auto">
          <a:xfrm>
            <a:off x="179512" y="3284984"/>
            <a:ext cx="4348945" cy="234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矩形 4"/>
          <p:cNvSpPr>
            <a:spLocks noChangeArrowheads="1"/>
          </p:cNvSpPr>
          <p:nvPr/>
        </p:nvSpPr>
        <p:spPr bwMode="auto">
          <a:xfrm>
            <a:off x="1733985" y="332460"/>
            <a:ext cx="3929063" cy="293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000" dirty="0">
                <a:solidFill>
                  <a:srgbClr val="FF0000"/>
                </a:solidFill>
                <a:latin typeface="Franklin Gothic Book" pitchFamily="34" charset="0"/>
                <a:ea typeface="华文楷体" pitchFamily="2" charset="-122"/>
              </a:rPr>
              <a:t>影像学检查</a:t>
            </a:r>
            <a:endParaRPr lang="en-US" altLang="zh-CN" sz="3000" dirty="0">
              <a:solidFill>
                <a:prstClr val="black"/>
              </a:solidFill>
              <a:latin typeface="Franklin Gothic Book" pitchFamily="34" charset="0"/>
              <a:ea typeface="华文楷体" pitchFamily="2" charset="-122"/>
            </a:endParaRPr>
          </a:p>
          <a:p>
            <a:pPr>
              <a:defRPr/>
            </a:pPr>
            <a:endParaRPr lang="en-US" altLang="zh-CN" sz="3000" dirty="0">
              <a:solidFill>
                <a:prstClr val="black"/>
              </a:solidFill>
              <a:latin typeface="Franklin Gothic Book" pitchFamily="34" charset="0"/>
              <a:ea typeface="华文楷体" pitchFamily="2" charset="-122"/>
            </a:endParaRPr>
          </a:p>
          <a:p>
            <a:pPr>
              <a:buClr>
                <a:srgbClr val="777C84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500" dirty="0">
                <a:solidFill>
                  <a:prstClr val="black"/>
                </a:solidFill>
                <a:latin typeface="宋体"/>
              </a:rPr>
              <a:t>胸腹部</a:t>
            </a:r>
            <a:r>
              <a:rPr lang="en-US" altLang="zh-CN" sz="2500" dirty="0">
                <a:solidFill>
                  <a:prstClr val="black"/>
                </a:solidFill>
                <a:latin typeface="宋体"/>
              </a:rPr>
              <a:t>X</a:t>
            </a:r>
            <a:r>
              <a:rPr lang="zh-CN" altLang="en-US" sz="2500" dirty="0">
                <a:solidFill>
                  <a:prstClr val="black"/>
                </a:solidFill>
                <a:latin typeface="宋体"/>
              </a:rPr>
              <a:t>线片，</a:t>
            </a:r>
            <a:endParaRPr lang="en-US" altLang="zh-CN" sz="2500" dirty="0">
              <a:solidFill>
                <a:prstClr val="black"/>
              </a:solidFill>
              <a:latin typeface="宋体"/>
            </a:endParaRPr>
          </a:p>
          <a:p>
            <a:pPr>
              <a:buClr>
                <a:srgbClr val="777C84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500" dirty="0">
                <a:solidFill>
                  <a:prstClr val="black"/>
                </a:solidFill>
                <a:latin typeface="宋体"/>
              </a:rPr>
              <a:t>腹部</a:t>
            </a:r>
            <a:r>
              <a:rPr lang="en-US" altLang="zh-CN" sz="2500" dirty="0">
                <a:solidFill>
                  <a:prstClr val="black"/>
                </a:solidFill>
                <a:latin typeface="宋体"/>
              </a:rPr>
              <a:t>B</a:t>
            </a:r>
            <a:r>
              <a:rPr lang="zh-CN" altLang="en-US" sz="2500" dirty="0">
                <a:solidFill>
                  <a:prstClr val="black"/>
                </a:solidFill>
                <a:latin typeface="宋体"/>
              </a:rPr>
              <a:t>超检查、</a:t>
            </a:r>
            <a:endParaRPr lang="en-US" altLang="zh-CN" sz="2500" dirty="0">
              <a:solidFill>
                <a:prstClr val="black"/>
              </a:solidFill>
              <a:latin typeface="宋体"/>
            </a:endParaRPr>
          </a:p>
          <a:p>
            <a:pPr>
              <a:buClr>
                <a:srgbClr val="777C84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500" dirty="0">
                <a:solidFill>
                  <a:prstClr val="black"/>
                </a:solidFill>
                <a:latin typeface="宋体"/>
              </a:rPr>
              <a:t>胸部</a:t>
            </a:r>
            <a:r>
              <a:rPr lang="en-US" altLang="zh-CN" sz="2500" dirty="0">
                <a:solidFill>
                  <a:prstClr val="black"/>
                </a:solidFill>
                <a:latin typeface="宋体"/>
              </a:rPr>
              <a:t>B</a:t>
            </a:r>
            <a:r>
              <a:rPr lang="zh-CN" altLang="en-US" sz="2500" dirty="0">
                <a:solidFill>
                  <a:prstClr val="black"/>
                </a:solidFill>
                <a:latin typeface="宋体"/>
              </a:rPr>
              <a:t>超、心脏超声检查</a:t>
            </a:r>
            <a:endParaRPr lang="en-US" altLang="zh-CN" sz="2500" dirty="0">
              <a:solidFill>
                <a:prstClr val="black"/>
              </a:solidFill>
              <a:latin typeface="宋体"/>
            </a:endParaRPr>
          </a:p>
          <a:p>
            <a:pPr>
              <a:buClr>
                <a:srgbClr val="777C84"/>
              </a:buClr>
              <a:buFont typeface="Wingdings" panose="05000000000000000000" pitchFamily="2" charset="2"/>
              <a:buChar char="u"/>
              <a:defRPr/>
            </a:pPr>
            <a:r>
              <a:rPr lang="en-US" altLang="zh-CN" sz="2500" dirty="0">
                <a:solidFill>
                  <a:prstClr val="black"/>
                </a:solidFill>
                <a:latin typeface="宋体"/>
              </a:rPr>
              <a:t>B</a:t>
            </a:r>
            <a:r>
              <a:rPr lang="zh-CN" altLang="en-US" sz="2500" dirty="0">
                <a:solidFill>
                  <a:prstClr val="black"/>
                </a:solidFill>
                <a:latin typeface="宋体"/>
              </a:rPr>
              <a:t>超引导下作穿刺</a:t>
            </a:r>
            <a:endParaRPr lang="en-US" altLang="zh-CN" sz="2500" dirty="0">
              <a:solidFill>
                <a:prstClr val="black"/>
              </a:solidFill>
              <a:latin typeface="宋体"/>
            </a:endParaRPr>
          </a:p>
          <a:p>
            <a:pPr>
              <a:defRPr/>
            </a:pPr>
            <a:endParaRPr lang="zh-CN" altLang="en-US" sz="2500" dirty="0">
              <a:solidFill>
                <a:prstClr val="black"/>
              </a:solidFill>
              <a:latin typeface="Franklin Gothic Book" pitchFamily="34" charset="0"/>
              <a:ea typeface="华文楷体" pitchFamily="2" charset="-122"/>
            </a:endParaRPr>
          </a:p>
        </p:txBody>
      </p:sp>
      <p:pic>
        <p:nvPicPr>
          <p:cNvPr id="5" name="图片 14" descr="489f69eag987b0648823e&amp;690&amp;69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92"/>
          <a:stretch/>
        </p:blipFill>
        <p:spPr bwMode="auto">
          <a:xfrm>
            <a:off x="5076056" y="2784544"/>
            <a:ext cx="3473718" cy="291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内容占位符 2"/>
          <p:cNvSpPr txBox="1">
            <a:spLocks/>
          </p:cNvSpPr>
          <p:nvPr/>
        </p:nvSpPr>
        <p:spPr>
          <a:xfrm>
            <a:off x="5180084" y="5668283"/>
            <a:ext cx="3265661" cy="10414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 fontScale="925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E8637"/>
              </a:buClr>
              <a:buFont typeface="Wingdings 2" panose="05020102010507070707"/>
              <a:buChar char=""/>
              <a:defRPr/>
            </a:pPr>
            <a:r>
              <a:rPr lang="zh-CN" altLang="en-US" smtClean="0">
                <a:solidFill>
                  <a:srgbClr val="575F6D"/>
                </a:solidFill>
              </a:rPr>
              <a:t>患猫传染性腹膜炎的猫，</a:t>
            </a:r>
            <a:r>
              <a:rPr lang="en-US" smtClean="0">
                <a:solidFill>
                  <a:srgbClr val="575F6D"/>
                </a:solidFill>
              </a:rPr>
              <a:t> X</a:t>
            </a:r>
            <a:r>
              <a:rPr lang="zh-CN" altLang="en-US" smtClean="0">
                <a:solidFill>
                  <a:srgbClr val="575F6D"/>
                </a:solidFill>
              </a:rPr>
              <a:t>线片正位示胸腔积液。</a:t>
            </a:r>
            <a:endParaRPr lang="zh-CN" altLang="en-US" dirty="0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64816"/>
      </p:ext>
    </p:extLst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5400" dirty="0"/>
              <a:t>猫传染性腹膜炎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1553301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内容占位符 2"/>
          <p:cNvSpPr>
            <a:spLocks noGrp="1"/>
          </p:cNvSpPr>
          <p:nvPr>
            <p:ph idx="1"/>
          </p:nvPr>
        </p:nvSpPr>
        <p:spPr>
          <a:xfrm>
            <a:off x="1331640" y="4725144"/>
            <a:ext cx="5484812" cy="1084262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fontAlgn="auto"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Char char=""/>
              <a:defRPr/>
            </a:pPr>
            <a:r>
              <a:rPr lang="zh-CN" altLang="en-US" sz="2500" dirty="0" smtClean="0">
                <a:solidFill>
                  <a:schemeClr val="tx2"/>
                </a:solidFill>
                <a:effectLst/>
              </a:rPr>
              <a:t>患猫传染性腹膜炎的猫，有腹水，腹部</a:t>
            </a:r>
            <a:r>
              <a:rPr lang="en-US" altLang="zh-CN" sz="2500" dirty="0" smtClean="0">
                <a:solidFill>
                  <a:schemeClr val="tx2"/>
                </a:solidFill>
                <a:effectLst/>
              </a:rPr>
              <a:t>B</a:t>
            </a:r>
            <a:r>
              <a:rPr lang="zh-CN" altLang="en-US" sz="2500" dirty="0" smtClean="0">
                <a:solidFill>
                  <a:schemeClr val="tx2"/>
                </a:solidFill>
                <a:effectLst/>
              </a:rPr>
              <a:t>超，可见到腹腔积液</a:t>
            </a:r>
          </a:p>
        </p:txBody>
      </p:sp>
      <p:pic>
        <p:nvPicPr>
          <p:cNvPr id="29698" name="图片 15" descr="489f69eag987b07401264&amp;690&amp;69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51"/>
          <a:stretch/>
        </p:blipFill>
        <p:spPr bwMode="auto">
          <a:xfrm>
            <a:off x="1331640" y="1556792"/>
            <a:ext cx="5229225" cy="2952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6024051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内容占位符 2"/>
          <p:cNvSpPr>
            <a:spLocks noGrp="1"/>
          </p:cNvSpPr>
          <p:nvPr>
            <p:ph idx="1"/>
          </p:nvPr>
        </p:nvSpPr>
        <p:spPr>
          <a:xfrm>
            <a:off x="1351756" y="5373216"/>
            <a:ext cx="6440487" cy="1285875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noProof="1"/>
              <a:t>患猫传染性腹膜炎的猫，剖检时见到肾脏表面肉芽肿性病变</a:t>
            </a:r>
          </a:p>
        </p:txBody>
      </p:sp>
      <p:pic>
        <p:nvPicPr>
          <p:cNvPr id="30722" name="图片 16" descr="489f69eag987b06be6ff0&amp;690&amp;69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81"/>
          <a:stretch/>
        </p:blipFill>
        <p:spPr bwMode="auto">
          <a:xfrm>
            <a:off x="773911" y="1180002"/>
            <a:ext cx="5357812" cy="225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图片 17" descr="489f69eag987b06e5021f&amp;690&amp;69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69"/>
          <a:stretch/>
        </p:blipFill>
        <p:spPr bwMode="auto">
          <a:xfrm>
            <a:off x="5004048" y="3458369"/>
            <a:ext cx="2686270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Franklin Gothic Book" pitchFamily="34" charset="0"/>
              <a:ea typeface="华文楷体" pitchFamily="2" charset="-122"/>
            </a:endParaRPr>
          </a:p>
        </p:txBody>
      </p:sp>
      <p:sp>
        <p:nvSpPr>
          <p:cNvPr id="30725" name="Rectangle 4"/>
          <p:cNvSpPr>
            <a:spLocks noChangeArrowheads="1"/>
          </p:cNvSpPr>
          <p:nvPr/>
        </p:nvSpPr>
        <p:spPr bwMode="auto">
          <a:xfrm>
            <a:off x="0" y="32750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572095"/>
      </p:ext>
    </p:extLst>
  </p:cSld>
  <p:clrMapOvr>
    <a:masterClrMapping/>
  </p:clrMapOvr>
  <p:transition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内容占位符 2"/>
          <p:cNvSpPr>
            <a:spLocks noGrp="1"/>
          </p:cNvSpPr>
          <p:nvPr>
            <p:ph idx="1"/>
          </p:nvPr>
        </p:nvSpPr>
        <p:spPr>
          <a:xfrm>
            <a:off x="1259632" y="764704"/>
            <a:ext cx="7056784" cy="5929312"/>
          </a:xfrm>
        </p:spPr>
        <p:txBody>
          <a:bodyPr vert="horz" wrap="square" lIns="91440" tIns="45720" rIns="91440" bIns="45720" anchor="t"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500" noProof="1">
                <a:solidFill>
                  <a:srgbClr val="FF0000"/>
                </a:solidFill>
              </a:rPr>
              <a:t>积液检查</a:t>
            </a:r>
            <a:endParaRPr lang="zh-CN" altLang="en-US" sz="3500" noProof="1"/>
          </a:p>
          <a:p>
            <a:pPr>
              <a:buFont typeface="Wingdings" panose="05000000000000000000" pitchFamily="2" charset="2"/>
              <a:buNone/>
            </a:pPr>
            <a:r>
              <a:rPr lang="en-US" altLang="zh-CN" noProof="1"/>
              <a:t> </a:t>
            </a:r>
            <a:r>
              <a:rPr lang="en-US" altLang="zh-CN" sz="2500" noProof="1"/>
              <a:t>    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000" noProof="1"/>
              <a:t>所有患有积液的猫中，</a:t>
            </a:r>
            <a:r>
              <a:rPr lang="en-US" altLang="zh-CN" sz="3000" noProof="1"/>
              <a:t>FIP</a:t>
            </a:r>
            <a:r>
              <a:rPr lang="zh-CN" altLang="en-US" sz="3000" noProof="1"/>
              <a:t>约占到一半。</a:t>
            </a:r>
            <a:endParaRPr lang="en-US" altLang="zh-CN" sz="3000" noProof="1"/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000" noProof="1"/>
              <a:t>  </a:t>
            </a:r>
            <a:r>
              <a:rPr lang="zh-CN" altLang="en-US" sz="3000" noProof="1" smtClean="0"/>
              <a:t>积</a:t>
            </a:r>
            <a:r>
              <a:rPr lang="zh-CN" altLang="en-US" sz="3000" noProof="1"/>
              <a:t>液的表现形式有：</a:t>
            </a:r>
            <a:endParaRPr lang="en-US" altLang="zh-CN" sz="3000" noProof="1"/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3000" noProof="1"/>
              <a:t>胸腔积液</a:t>
            </a:r>
            <a:endParaRPr lang="en-US" altLang="zh-CN" sz="3000" noProof="1"/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3000" noProof="1"/>
              <a:t>腹腔积液</a:t>
            </a:r>
            <a:endParaRPr lang="en-US" altLang="zh-CN" sz="3000" noProof="1"/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3000" noProof="1"/>
              <a:t>胸腹腔同时积液</a:t>
            </a:r>
            <a:endParaRPr lang="en-US" altLang="zh-CN" sz="3000" noProof="1"/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3000" noProof="1"/>
              <a:t>心包积液等等</a:t>
            </a:r>
            <a:endParaRPr lang="en-US" altLang="zh-CN" sz="3000" noProof="1"/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000" b="1" noProof="1">
                <a:solidFill>
                  <a:schemeClr val="accent2">
                    <a:lumMod val="50000"/>
                  </a:schemeClr>
                </a:solidFill>
              </a:rPr>
              <a:t>“</a:t>
            </a:r>
            <a:r>
              <a:rPr lang="zh-CN" altLang="en-US" sz="3000" b="1" noProof="1">
                <a:solidFill>
                  <a:schemeClr val="accent2">
                    <a:lumMod val="50000"/>
                  </a:schemeClr>
                </a:solidFill>
              </a:rPr>
              <a:t>典型传染性腹膜炎</a:t>
            </a:r>
            <a:r>
              <a:rPr lang="en-US" altLang="zh-CN" sz="3000" b="1" noProof="1">
                <a:solidFill>
                  <a:schemeClr val="accent2">
                    <a:lumMod val="50000"/>
                  </a:schemeClr>
                </a:solidFill>
              </a:rPr>
              <a:t>”——</a:t>
            </a:r>
            <a:r>
              <a:rPr lang="zh-CN" altLang="en-US" sz="3000" b="1" noProof="1">
                <a:solidFill>
                  <a:schemeClr val="accent2">
                    <a:lumMod val="50000"/>
                  </a:schemeClr>
                </a:solidFill>
              </a:rPr>
              <a:t>腹腔内抽出黄色、发粘的液体</a:t>
            </a:r>
          </a:p>
        </p:txBody>
      </p:sp>
    </p:spTree>
    <p:extLst>
      <p:ext uri="{BB962C8B-B14F-4D97-AF65-F5344CB8AC3E}">
        <p14:creationId xmlns:p14="http://schemas.microsoft.com/office/powerpoint/2010/main" val="410156266"/>
      </p:ext>
    </p:extLst>
  </p:cSld>
  <p:clrMapOvr>
    <a:masterClrMapping/>
  </p:clrMapOvr>
  <p:transition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内容占位符 2"/>
          <p:cNvSpPr>
            <a:spLocks noGrp="1"/>
          </p:cNvSpPr>
          <p:nvPr>
            <p:ph idx="1"/>
          </p:nvPr>
        </p:nvSpPr>
        <p:spPr>
          <a:xfrm>
            <a:off x="1475656" y="4365104"/>
            <a:ext cx="5861050" cy="1482725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noProof="1"/>
              <a:t>从患有猫传染性腹膜炎的胸腔内抽出的液体，</a:t>
            </a:r>
            <a:r>
              <a:rPr lang="en-US" altLang="zh-CN" noProof="1"/>
              <a:t>“</a:t>
            </a:r>
            <a:r>
              <a:rPr lang="zh-CN" altLang="en-US" noProof="1"/>
              <a:t>典型</a:t>
            </a:r>
            <a:r>
              <a:rPr lang="en-US" altLang="zh-CN" noProof="1"/>
              <a:t>”</a:t>
            </a:r>
            <a:r>
              <a:rPr lang="zh-CN" altLang="en-US" noProof="1"/>
              <a:t>黄绿色，粘性很高</a:t>
            </a:r>
          </a:p>
        </p:txBody>
      </p:sp>
      <p:pic>
        <p:nvPicPr>
          <p:cNvPr id="32770" name="图片 18" descr="489f69eag987b57e303ec&amp;6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186738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046836"/>
      </p:ext>
    </p:extLst>
  </p:cSld>
  <p:clrMapOvr>
    <a:masterClrMapping/>
  </p:clrMapOvr>
  <p:transition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03648" y="4653136"/>
            <a:ext cx="6305550" cy="1617663"/>
          </a:xfrm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pPr fontAlgn="auto"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Char char=""/>
              <a:defRPr/>
            </a:pPr>
            <a:r>
              <a:rPr lang="zh-CN" altLang="en-US" dirty="0">
                <a:solidFill>
                  <a:schemeClr val="tx2"/>
                </a:solidFill>
                <a:effectLst/>
              </a:rPr>
              <a:t>从患有猫传染性腹膜炎的胸腔内抽出的液体，离心后染片镜检。</a:t>
            </a:r>
          </a:p>
          <a:p>
            <a:pPr fontAlgn="auto"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Char char=""/>
              <a:defRPr/>
            </a:pPr>
            <a:r>
              <a:rPr lang="zh-CN" altLang="en-US" dirty="0">
                <a:solidFill>
                  <a:schemeClr val="tx2"/>
                </a:solidFill>
                <a:effectLst/>
              </a:rPr>
              <a:t>典型的细胞形态：可见到大量的中性粒细胞核和巨噬细胞。</a:t>
            </a:r>
          </a:p>
        </p:txBody>
      </p:sp>
      <p:pic>
        <p:nvPicPr>
          <p:cNvPr id="33794" name="图片 20" descr="489f69eag987b06b0063a&amp;690&amp;69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96"/>
          <a:stretch/>
        </p:blipFill>
        <p:spPr bwMode="auto">
          <a:xfrm>
            <a:off x="1403648" y="1700808"/>
            <a:ext cx="6157912" cy="2835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3265497"/>
      </p:ext>
    </p:extLst>
  </p:cSld>
  <p:clrMapOvr>
    <a:masterClrMapping/>
  </p:clrMapOvr>
  <p:transition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内容占位符 2"/>
          <p:cNvSpPr>
            <a:spLocks noGrp="1"/>
          </p:cNvSpPr>
          <p:nvPr>
            <p:ph idx="1"/>
          </p:nvPr>
        </p:nvSpPr>
        <p:spPr>
          <a:xfrm>
            <a:off x="1463527" y="5013176"/>
            <a:ext cx="6227762" cy="1189037"/>
          </a:xfrm>
        </p:spPr>
        <p:txBody>
          <a:bodyPr vert="horz" wrap="square" lIns="91440" tIns="45720" rIns="91440" bIns="45720" anchor="t"/>
          <a:lstStyle/>
          <a:p>
            <a:r>
              <a:rPr lang="zh-CN" altLang="en-US" sz="2400" noProof="1"/>
              <a:t>患传染性腹膜炎的猫，腹腔液或是胸腔液李凡他试验阳性</a:t>
            </a:r>
            <a:r>
              <a:rPr lang="zh-CN" altLang="en-US" sz="2400" noProof="1">
                <a:latin typeface="Franklin Gothic Book" pitchFamily="34" charset="0"/>
                <a:ea typeface="华文楷体" pitchFamily="2" charset="-122"/>
                <a:sym typeface="+mn-ea"/>
              </a:rPr>
              <a:t>（醋酸沉淀实验）</a:t>
            </a:r>
            <a:endParaRPr lang="zh-CN" altLang="en-US" sz="2400" noProof="1"/>
          </a:p>
        </p:txBody>
      </p:sp>
      <p:pic>
        <p:nvPicPr>
          <p:cNvPr id="34818" name="图片 19" descr="489f69eag987b06a402ed&amp;690&amp;69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71"/>
          <a:stretch/>
        </p:blipFill>
        <p:spPr bwMode="auto">
          <a:xfrm>
            <a:off x="1547663" y="764704"/>
            <a:ext cx="6143625" cy="41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5093446"/>
      </p:ext>
    </p:extLst>
  </p:cSld>
  <p:clrMapOvr>
    <a:masterClrMapping/>
  </p:clrMapOvr>
  <p:transition>
    <p:wipe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7467600" cy="1143000"/>
          </a:xfrm>
        </p:spPr>
        <p:txBody>
          <a:bodyPr vert="horz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             </a:t>
            </a:r>
            <a:r>
              <a:rPr lang="zh-CN" altLang="en-US" b="1" cap="all" dirty="0" smtClean="0">
                <a:effectLst>
                  <a:reflection blurRad="12700" stA="48000" endA="300" endPos="55000" dir="5400000" sy="-90000" algn="bl" rotWithShape="0"/>
                </a:effectLst>
              </a:rPr>
              <a:t>开腹探查及尸体剖检</a:t>
            </a:r>
            <a:r>
              <a:rPr lang="zh-CN" altLang="en-US" cap="all" dirty="0" smtClean="0">
                <a:effectLst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zh-CN" altLang="en-US" cap="all" dirty="0" smtClean="0">
                <a:effectLst>
                  <a:reflection blurRad="12700" stA="48000" endA="300" endPos="55000" dir="5400000" sy="-90000" algn="bl" rotWithShape="0"/>
                </a:effectLst>
              </a:rPr>
            </a:br>
            <a:endParaRPr lang="zh-CN" altLang="en-US" cap="all" dirty="0"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40962" name="内容占位符 2"/>
          <p:cNvSpPr>
            <a:spLocks noGrp="1"/>
          </p:cNvSpPr>
          <p:nvPr>
            <p:ph idx="1"/>
          </p:nvPr>
        </p:nvSpPr>
        <p:spPr>
          <a:xfrm>
            <a:off x="1043608" y="1916832"/>
            <a:ext cx="6700837" cy="4525962"/>
          </a:xfrm>
        </p:spPr>
        <p:txBody>
          <a:bodyPr vert="horz" wrap="square" lIns="91440" tIns="45720" rIns="91440" bIns="45720" anchor="t"/>
          <a:lstStyle/>
          <a:p>
            <a:r>
              <a:rPr lang="en-US" altLang="zh-CN" noProof="1"/>
              <a:t>   </a:t>
            </a:r>
            <a:r>
              <a:rPr lang="zh-CN" altLang="en-US" noProof="1"/>
              <a:t>最有效最直接的诊断途径。</a:t>
            </a:r>
            <a:endParaRPr lang="en-US" altLang="zh-CN" noProof="1"/>
          </a:p>
          <a:p>
            <a:r>
              <a:rPr lang="en-US" altLang="zh-CN" noProof="1"/>
              <a:t>   </a:t>
            </a:r>
            <a:r>
              <a:rPr lang="zh-CN" altLang="en-US" noProof="1"/>
              <a:t>可以检查到腹腔内脏器的病变，如腹膜、肠系膜、肝脏、肾脏、脾脏、肠系膜淋巴结、肠道表面浆膜层等部位病变。</a:t>
            </a:r>
            <a:endParaRPr lang="en-US" altLang="zh-CN" noProof="1"/>
          </a:p>
          <a:p>
            <a:r>
              <a:rPr lang="en-US" altLang="zh-CN" noProof="1"/>
              <a:t>   </a:t>
            </a:r>
            <a:r>
              <a:rPr lang="zh-CN" altLang="en-US" noProof="1"/>
              <a:t>另外可以切取部分病变组织送检，做组织荧光染色和免疫组化进一步诊断。</a:t>
            </a:r>
          </a:p>
          <a:p>
            <a:pPr>
              <a:buFont typeface="Wingdings" panose="05000000000000000000" pitchFamily="2" charset="2"/>
              <a:buNone/>
            </a:pP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277828414"/>
      </p:ext>
    </p:extLst>
  </p:cSld>
  <p:clrMapOvr>
    <a:masterClrMapping/>
  </p:clrMapOvr>
  <p:transition>
    <p:wipe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22" descr="489f69eag987bbe834bb5&amp;690&amp;6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0"/>
            <a:ext cx="3851275" cy="272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6" name="Rectangle 3"/>
          <p:cNvSpPr>
            <a:spLocks noChangeArrowheads="1"/>
          </p:cNvSpPr>
          <p:nvPr/>
        </p:nvSpPr>
        <p:spPr bwMode="auto">
          <a:xfrm>
            <a:off x="245970" y="2833728"/>
            <a:ext cx="76998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rgbClr val="3B00B2"/>
                </a:solidFill>
                <a:latin typeface="宋体" pitchFamily="2" charset="-122"/>
              </a:rPr>
              <a:t>患猫传染性腹膜炎，肾脏皮质肉芽肿性病变，剖开后可见到更明显的病变</a:t>
            </a:r>
            <a:endParaRPr lang="zh-CN" altLang="en-US" sz="4000" b="1" dirty="0">
              <a:solidFill>
                <a:srgbClr val="3B00B2"/>
              </a:solidFill>
              <a:latin typeface="宋体" pitchFamily="2" charset="-122"/>
            </a:endParaRPr>
          </a:p>
        </p:txBody>
      </p:sp>
      <p:pic>
        <p:nvPicPr>
          <p:cNvPr id="36867" name="图片 23" descr="489f69eag987bc5c60857&amp;690&amp;6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692" y="3362325"/>
            <a:ext cx="3960812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矩形 6"/>
          <p:cNvSpPr>
            <a:spLocks noChangeArrowheads="1"/>
          </p:cNvSpPr>
          <p:nvPr/>
        </p:nvSpPr>
        <p:spPr bwMode="auto">
          <a:xfrm>
            <a:off x="4439692" y="6088063"/>
            <a:ext cx="42846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200" b="1" dirty="0">
                <a:solidFill>
                  <a:prstClr val="black"/>
                </a:solidFill>
                <a:latin typeface="Franklin Gothic Book" pitchFamily="34" charset="0"/>
                <a:ea typeface="华文楷体" pitchFamily="2" charset="-122"/>
              </a:rPr>
              <a:t>患猫传染性腹膜炎，肠道表面肉芽肿性病变。</a:t>
            </a:r>
          </a:p>
        </p:txBody>
      </p:sp>
      <p:pic>
        <p:nvPicPr>
          <p:cNvPr id="36869" name="图片 24" descr="489f69eag987bc7a4ef4b&amp;690&amp;6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3327400"/>
            <a:ext cx="3924300" cy="288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0" name="矩形 8"/>
          <p:cNvSpPr>
            <a:spLocks noChangeArrowheads="1"/>
          </p:cNvSpPr>
          <p:nvPr/>
        </p:nvSpPr>
        <p:spPr bwMode="auto">
          <a:xfrm>
            <a:off x="0" y="6211888"/>
            <a:ext cx="399573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Franklin Gothic Book" pitchFamily="34" charset="0"/>
                <a:ea typeface="华文楷体" pitchFamily="2" charset="-122"/>
              </a:rPr>
              <a:t>患猫传染性腹膜炎，腹腔内大量凝冻样腹水</a:t>
            </a:r>
          </a:p>
        </p:txBody>
      </p:sp>
      <p:pic>
        <p:nvPicPr>
          <p:cNvPr id="36871" name="图片 25" descr="489f69eag987bc326c273&amp;690&amp;69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112" y="0"/>
            <a:ext cx="3887787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4844194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3905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治疗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848872" cy="53285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noProof="1" smtClean="0"/>
              <a:t>   </a:t>
            </a:r>
            <a:r>
              <a:rPr lang="zh-CN" altLang="en-US" b="1" noProof="1" smtClean="0">
                <a:solidFill>
                  <a:srgbClr val="0000FF"/>
                </a:solidFill>
              </a:rPr>
              <a:t>尚</a:t>
            </a:r>
            <a:r>
              <a:rPr lang="zh-CN" altLang="en-US" b="1" noProof="1">
                <a:solidFill>
                  <a:srgbClr val="0000FF"/>
                </a:solidFill>
              </a:rPr>
              <a:t>无有效的特异性治疗药物</a:t>
            </a:r>
            <a:r>
              <a:rPr lang="zh-CN" altLang="en-US" b="1" noProof="1" smtClean="0">
                <a:solidFill>
                  <a:srgbClr val="0000FF"/>
                </a:solidFill>
              </a:rPr>
              <a:t>。</a:t>
            </a:r>
            <a:endParaRPr lang="en-US" altLang="zh-CN" b="1" noProof="1" smtClean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 noProof="1"/>
              <a:t> </a:t>
            </a:r>
            <a:r>
              <a:rPr lang="en-US" altLang="zh-CN" b="1" noProof="1" smtClean="0"/>
              <a:t>  </a:t>
            </a:r>
            <a:r>
              <a:rPr lang="zh-CN" altLang="en-US" b="1" noProof="1" smtClean="0"/>
              <a:t>出现</a:t>
            </a:r>
            <a:r>
              <a:rPr lang="zh-CN" altLang="en-US" b="1" noProof="1"/>
              <a:t>临床症状的猫一般预后不良，有人在疾病早期应用免疫抑制剂，如皮质类固醇药物进行治疗取得了一定成效</a:t>
            </a:r>
            <a:r>
              <a:rPr lang="zh-CN" altLang="en-US" b="1" noProof="1" smtClean="0"/>
              <a:t>。</a:t>
            </a:r>
            <a:endParaRPr lang="en-US" altLang="zh-CN" b="1" noProof="1" smtClean="0"/>
          </a:p>
          <a:p>
            <a:pPr>
              <a:lnSpc>
                <a:spcPct val="150000"/>
              </a:lnSpc>
              <a:buNone/>
            </a:pPr>
            <a:r>
              <a:rPr lang="zh-CN" altLang="en-US" b="1" noProof="1" smtClean="0"/>
              <a:t>   严重</a:t>
            </a:r>
            <a:r>
              <a:rPr lang="zh-CN" altLang="en-US" b="1" noProof="1"/>
              <a:t>病例，应用氨苄青霉素与泰乐菌素、泼尼松等，并配合应用维生素进行治疗，可缓解</a:t>
            </a:r>
            <a:r>
              <a:rPr lang="zh-CN" altLang="en-US" b="1" noProof="1" smtClean="0"/>
              <a:t>症状，</a:t>
            </a:r>
            <a:r>
              <a:rPr lang="zh-CN" altLang="zh-CN" b="1" dirty="0"/>
              <a:t>一定程度上延长病猫生命，但不能治愈。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en-US" b="1" noProof="1"/>
          </a:p>
        </p:txBody>
      </p:sp>
    </p:spTree>
    <p:extLst>
      <p:ext uri="{BB962C8B-B14F-4D97-AF65-F5344CB8AC3E}">
        <p14:creationId xmlns:p14="http://schemas.microsoft.com/office/powerpoint/2010/main" val="32367511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预防 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71600" y="1556792"/>
            <a:ext cx="7632848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可用</a:t>
            </a:r>
            <a:r>
              <a:rPr lang="en-US" altLang="zh-CN" b="1" dirty="0"/>
              <a:t>0.2%</a:t>
            </a:r>
            <a:r>
              <a:rPr lang="zh-CN" altLang="zh-CN" b="1" dirty="0"/>
              <a:t>甲醛或</a:t>
            </a:r>
            <a:r>
              <a:rPr lang="en-US" altLang="zh-CN" b="1" dirty="0"/>
              <a:t>0.5g/L</a:t>
            </a:r>
            <a:r>
              <a:rPr lang="zh-CN" altLang="zh-CN" b="1" dirty="0"/>
              <a:t>氯乙啶</a:t>
            </a:r>
            <a:r>
              <a:rPr lang="en-US" altLang="zh-CN" b="1" dirty="0"/>
              <a:t> (</a:t>
            </a:r>
            <a:r>
              <a:rPr lang="zh-CN" altLang="zh-CN" b="1" dirty="0"/>
              <a:t>洗必泰</a:t>
            </a:r>
            <a:r>
              <a:rPr lang="en-US" altLang="zh-CN" b="1" dirty="0"/>
              <a:t>)</a:t>
            </a:r>
            <a:r>
              <a:rPr lang="zh-CN" altLang="zh-CN" b="1" dirty="0"/>
              <a:t>对污染的猫舍彻底消毒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消灭</a:t>
            </a:r>
            <a:r>
              <a:rPr lang="zh-CN" altLang="zh-CN" b="1" dirty="0"/>
              <a:t>猫舍内的吸血昆虫及啮齿类动物，有助于控制本病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免疫</a:t>
            </a:r>
            <a:r>
              <a:rPr lang="zh-CN" altLang="zh-CN" b="1" dirty="0"/>
              <a:t>接种是最好的预防措施，对血清反应阴性的猫，在</a:t>
            </a:r>
            <a:r>
              <a:rPr lang="en-US" altLang="zh-CN" b="1" dirty="0"/>
              <a:t>16</a:t>
            </a:r>
            <a:r>
              <a:rPr lang="zh-CN" altLang="zh-CN" b="1" dirty="0"/>
              <a:t>周龄时可鼻内接种传染性腹膜炎疫苗，可获得很好的预防效果。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3251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概述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827584" y="1628800"/>
            <a:ext cx="746760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猫传染性腹膜炎（</a:t>
            </a:r>
            <a:r>
              <a:rPr lang="en-US" altLang="zh-CN" b="1" dirty="0"/>
              <a:t>FIP</a:t>
            </a:r>
            <a:r>
              <a:rPr lang="zh-CN" altLang="zh-CN" b="1" dirty="0"/>
              <a:t>）是由猫传染性腹膜炎病毒（</a:t>
            </a:r>
            <a:r>
              <a:rPr lang="en-US" altLang="zh-CN" b="1" dirty="0"/>
              <a:t>FIPV</a:t>
            </a:r>
            <a:r>
              <a:rPr lang="zh-CN" altLang="zh-CN" b="1" dirty="0"/>
              <a:t>）引起的猫科动物的一种慢性进行性传染病，以腹膜炎、大量腹水聚积和致死率较高为特征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临床</a:t>
            </a:r>
            <a:r>
              <a:rPr lang="zh-CN" altLang="zh-CN" b="1" dirty="0"/>
              <a:t>上分为</a:t>
            </a:r>
            <a:r>
              <a:rPr lang="zh-CN" altLang="zh-CN" b="1" dirty="0">
                <a:solidFill>
                  <a:srgbClr val="FF0000"/>
                </a:solidFill>
              </a:rPr>
              <a:t>湿型（渗出型）和干型（非渗出型）</a:t>
            </a:r>
            <a:r>
              <a:rPr lang="zh-CN" altLang="zh-CN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8645947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2520" y="274320"/>
            <a:ext cx="6323965" cy="838200"/>
          </a:xfrm>
        </p:spPr>
        <p:txBody>
          <a:bodyPr vert="horz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 cap="all" dirty="0">
                <a:effectLst>
                  <a:reflection blurRad="12700" stA="48000" endA="300" endPos="55000" dir="5400000" sy="-90000" algn="bl" rotWithShape="0"/>
                </a:effectLst>
              </a:rPr>
              <a:t>猫传染性腹膜炎预防和控制</a:t>
            </a:r>
            <a:endParaRPr lang="zh-CN" altLang="en-US" cap="all" dirty="0"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24" y="1285875"/>
            <a:ext cx="7344816" cy="5572125"/>
          </a:xfrm>
        </p:spPr>
        <p:txBody>
          <a:bodyPr vert="horz" wrap="square" lIns="91440" tIns="45720" rIns="91440" bIns="45720" anchor="t"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noProof="1">
                <a:solidFill>
                  <a:srgbClr val="0000FF"/>
                </a:solidFill>
              </a:rPr>
              <a:t>（一）降低环境中粪便感染的机会 </a:t>
            </a:r>
          </a:p>
          <a:p>
            <a:pPr>
              <a:lnSpc>
                <a:spcPct val="150000"/>
              </a:lnSpc>
            </a:pPr>
            <a:r>
              <a:rPr lang="en-US" altLang="zh-CN" b="1" noProof="1"/>
              <a:t>1.</a:t>
            </a:r>
            <a:r>
              <a:rPr lang="zh-CN" altLang="en-US" b="1" noProof="1"/>
              <a:t>一个砂盆至多只能供给</a:t>
            </a:r>
            <a:r>
              <a:rPr lang="en-US" altLang="zh-CN" b="1" noProof="1"/>
              <a:t>1-2</a:t>
            </a:r>
            <a:r>
              <a:rPr lang="zh-CN" altLang="en-US" b="1" noProof="1"/>
              <a:t>只猫用 </a:t>
            </a:r>
          </a:p>
          <a:p>
            <a:pPr>
              <a:lnSpc>
                <a:spcPct val="150000"/>
              </a:lnSpc>
            </a:pPr>
            <a:r>
              <a:rPr lang="en-US" altLang="zh-CN" b="1" noProof="1"/>
              <a:t>2.</a:t>
            </a:r>
            <a:r>
              <a:rPr lang="zh-CN" altLang="en-US" b="1" noProof="1"/>
              <a:t>砂盘和外围环境需每天清洗 </a:t>
            </a:r>
          </a:p>
          <a:p>
            <a:pPr>
              <a:lnSpc>
                <a:spcPct val="150000"/>
              </a:lnSpc>
            </a:pPr>
            <a:r>
              <a:rPr lang="en-US" altLang="zh-CN" b="1" noProof="1"/>
              <a:t>3.</a:t>
            </a:r>
            <a:r>
              <a:rPr lang="zh-CN" altLang="en-US" b="1" noProof="1"/>
              <a:t>砂盆清掉猫砂后，需用</a:t>
            </a:r>
            <a:r>
              <a:rPr lang="en-US" altLang="zh-CN" b="1" noProof="1"/>
              <a:t>1:32</a:t>
            </a:r>
            <a:r>
              <a:rPr lang="zh-CN" altLang="en-US" b="1" noProof="1"/>
              <a:t>倍的漂白水或使用热肥皂水清洗消毒</a:t>
            </a:r>
            <a:r>
              <a:rPr lang="en-US" altLang="zh-CN" b="1" noProof="1"/>
              <a:t> </a:t>
            </a:r>
            <a:endParaRPr lang="zh-CN" altLang="en-US" b="1" noProof="1"/>
          </a:p>
          <a:p>
            <a:pPr>
              <a:lnSpc>
                <a:spcPct val="150000"/>
              </a:lnSpc>
            </a:pPr>
            <a:r>
              <a:rPr lang="en-US" altLang="zh-CN" b="1" noProof="1"/>
              <a:t>4.</a:t>
            </a:r>
            <a:r>
              <a:rPr lang="zh-CN" altLang="en-US" b="1" noProof="1"/>
              <a:t>砂盆与食盆应尽量隔开，并置于易清理的地方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noProof="1">
                <a:solidFill>
                  <a:srgbClr val="0000FF"/>
                </a:solidFill>
              </a:rPr>
              <a:t>（二）适当的居住环境和照顾 </a:t>
            </a:r>
          </a:p>
          <a:p>
            <a:pPr>
              <a:lnSpc>
                <a:spcPct val="150000"/>
              </a:lnSpc>
            </a:pPr>
            <a:r>
              <a:rPr lang="en-US" altLang="zh-CN" b="1" noProof="1"/>
              <a:t>1.</a:t>
            </a:r>
            <a:r>
              <a:rPr lang="zh-CN" altLang="en-US" b="1" noProof="1"/>
              <a:t>每区不超过居住</a:t>
            </a:r>
            <a:r>
              <a:rPr lang="en-US" altLang="zh-CN" b="1" noProof="1"/>
              <a:t>8-10</a:t>
            </a:r>
            <a:r>
              <a:rPr lang="zh-CN" altLang="en-US" b="1" noProof="1"/>
              <a:t>只猫 </a:t>
            </a:r>
          </a:p>
          <a:p>
            <a:pPr>
              <a:lnSpc>
                <a:spcPct val="150000"/>
              </a:lnSpc>
            </a:pPr>
            <a:r>
              <a:rPr lang="en-US" altLang="zh-CN" b="1" noProof="1"/>
              <a:t>2.</a:t>
            </a:r>
            <a:r>
              <a:rPr lang="zh-CN" altLang="en-US" b="1" noProof="1"/>
              <a:t>维持每群</a:t>
            </a:r>
            <a:r>
              <a:rPr lang="en-US" altLang="zh-CN" b="1" noProof="1"/>
              <a:t>3-4</a:t>
            </a:r>
            <a:r>
              <a:rPr lang="zh-CN" altLang="en-US" b="1" noProof="1"/>
              <a:t>只猫以下，以降低粪便的交互感染 </a:t>
            </a:r>
          </a:p>
          <a:p>
            <a:pPr>
              <a:lnSpc>
                <a:spcPct val="150000"/>
              </a:lnSpc>
            </a:pPr>
            <a:r>
              <a:rPr lang="en-US" altLang="zh-CN" b="1" noProof="1"/>
              <a:t>3.</a:t>
            </a:r>
            <a:r>
              <a:rPr lang="zh-CN" altLang="en-US" b="1" noProof="1"/>
              <a:t>尽量饲养于屋内以便能做好控制</a:t>
            </a:r>
          </a:p>
        </p:txBody>
      </p:sp>
    </p:spTree>
    <p:extLst>
      <p:ext uri="{BB962C8B-B14F-4D97-AF65-F5344CB8AC3E}">
        <p14:creationId xmlns:p14="http://schemas.microsoft.com/office/powerpoint/2010/main" val="63435002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826422"/>
            <a:ext cx="7632848" cy="6014201"/>
          </a:xfrm>
        </p:spPr>
        <p:txBody>
          <a:bodyPr vert="horz" wrap="square" lIns="91440" tIns="45720" rIns="91440" bIns="45720" anchor="t"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 noProof="1">
                <a:solidFill>
                  <a:srgbClr val="0000FF"/>
                </a:solidFill>
              </a:rPr>
              <a:t>（三）定期做</a:t>
            </a:r>
            <a:r>
              <a:rPr lang="en-US" altLang="zh-CN" b="1" noProof="1">
                <a:solidFill>
                  <a:srgbClr val="0000FF"/>
                </a:solidFill>
              </a:rPr>
              <a:t>FCoV</a:t>
            </a:r>
            <a:r>
              <a:rPr lang="zh-CN" altLang="en-US" b="1" noProof="1">
                <a:solidFill>
                  <a:srgbClr val="0000FF"/>
                </a:solidFill>
              </a:rPr>
              <a:t>的血清学抗体检测 </a:t>
            </a:r>
          </a:p>
          <a:p>
            <a:pPr>
              <a:lnSpc>
                <a:spcPct val="120000"/>
              </a:lnSpc>
            </a:pPr>
            <a:r>
              <a:rPr lang="en-US" altLang="zh-CN" sz="2400" b="1" noProof="1"/>
              <a:t>1</a:t>
            </a:r>
            <a:r>
              <a:rPr lang="en-US" altLang="zh-CN" sz="2400" b="1" noProof="1" smtClean="0"/>
              <a:t>.</a:t>
            </a:r>
            <a:r>
              <a:rPr lang="zh-CN" altLang="en-US" sz="2400" b="1" noProof="1" smtClean="0"/>
              <a:t> </a:t>
            </a:r>
            <a:r>
              <a:rPr lang="en-US" altLang="zh-CN" sz="2400" b="1" noProof="1" smtClean="0"/>
              <a:t>FCoV</a:t>
            </a:r>
            <a:r>
              <a:rPr lang="zh-CN" altLang="en-US" sz="2400" b="1" noProof="1"/>
              <a:t>的抗体检测不能被用来诊断</a:t>
            </a:r>
            <a:r>
              <a:rPr lang="en-US" altLang="zh-CN" sz="2400" b="1" noProof="1"/>
              <a:t>FIP </a:t>
            </a:r>
            <a:endParaRPr lang="zh-CN" altLang="en-US" sz="2400" b="1" noProof="1"/>
          </a:p>
          <a:p>
            <a:pPr>
              <a:lnSpc>
                <a:spcPct val="120000"/>
              </a:lnSpc>
            </a:pPr>
            <a:r>
              <a:rPr lang="en-US" altLang="zh-CN" sz="2400" b="1" noProof="1" smtClean="0"/>
              <a:t>2.FCoV</a:t>
            </a:r>
            <a:r>
              <a:rPr lang="zh-CN" altLang="en-US" sz="2400" b="1" noProof="1"/>
              <a:t>血清学检测结果不能被当为环境</a:t>
            </a:r>
            <a:r>
              <a:rPr lang="en-US" altLang="zh-CN" sz="2400" b="1" noProof="1"/>
              <a:t>FIP</a:t>
            </a:r>
            <a:r>
              <a:rPr lang="zh-CN" altLang="en-US" sz="2400" b="1" noProof="1"/>
              <a:t>是否已被完全根除的指针 </a:t>
            </a:r>
          </a:p>
          <a:p>
            <a:pPr>
              <a:lnSpc>
                <a:spcPct val="120000"/>
              </a:lnSpc>
            </a:pPr>
            <a:r>
              <a:rPr lang="en-US" altLang="zh-CN" sz="2400" b="1" noProof="1" smtClean="0"/>
              <a:t>3.</a:t>
            </a:r>
            <a:r>
              <a:rPr lang="zh-CN" altLang="en-US" sz="2400" b="1" noProof="1"/>
              <a:t>新的份子加入猫群前最好将</a:t>
            </a:r>
            <a:r>
              <a:rPr lang="en-US" altLang="zh-CN" sz="2400" b="1" noProof="1"/>
              <a:t>FCoV</a:t>
            </a:r>
            <a:r>
              <a:rPr lang="zh-CN" altLang="en-US" sz="2400" b="1" noProof="1"/>
              <a:t>阳性与阴性的</a:t>
            </a:r>
            <a:r>
              <a:rPr lang="zh-CN" altLang="en-US" sz="2400" b="1" noProof="1" smtClean="0"/>
              <a:t>猫加以</a:t>
            </a:r>
            <a:r>
              <a:rPr lang="zh-CN" altLang="en-US" sz="2400" b="1" noProof="1"/>
              <a:t>区隔开来 </a:t>
            </a:r>
          </a:p>
          <a:p>
            <a:pPr>
              <a:lnSpc>
                <a:spcPct val="120000"/>
              </a:lnSpc>
            </a:pPr>
            <a:r>
              <a:rPr lang="en-US" altLang="zh-CN" sz="2400" b="1" noProof="1" smtClean="0"/>
              <a:t>4.</a:t>
            </a:r>
            <a:r>
              <a:rPr lang="zh-CN" altLang="en-US" sz="2400" b="1" noProof="1"/>
              <a:t>种母猫在分娩前应做血清学检测，阳性母猫于仔猫</a:t>
            </a:r>
            <a:r>
              <a:rPr lang="en-US" altLang="zh-CN" sz="2400" b="1" noProof="1"/>
              <a:t>5-6</a:t>
            </a:r>
            <a:r>
              <a:rPr lang="zh-CN" altLang="en-US" sz="2400" b="1" noProof="1"/>
              <a:t>周龄时就要将之隔离</a:t>
            </a:r>
          </a:p>
          <a:p>
            <a:pPr>
              <a:lnSpc>
                <a:spcPct val="120000"/>
              </a:lnSpc>
            </a:pPr>
            <a:r>
              <a:rPr lang="en-US" altLang="zh-CN" sz="2400" b="1" noProof="1" smtClean="0"/>
              <a:t>5.FCoV</a:t>
            </a:r>
            <a:r>
              <a:rPr lang="zh-CN" altLang="en-US" sz="2400" b="1" noProof="1"/>
              <a:t>阳性的猫虽然处于发展成</a:t>
            </a:r>
            <a:r>
              <a:rPr lang="en-US" altLang="zh-CN" sz="2400" b="1" noProof="1"/>
              <a:t>FIP</a:t>
            </a:r>
            <a:r>
              <a:rPr lang="zh-CN" altLang="en-US" sz="2400" b="1" noProof="1"/>
              <a:t>的高危险群中，</a:t>
            </a:r>
            <a:r>
              <a:rPr lang="zh-CN" altLang="en-US" sz="2400" b="1" noProof="1" smtClean="0"/>
              <a:t>降低吸血昆虫和粪便</a:t>
            </a:r>
            <a:r>
              <a:rPr lang="zh-CN" altLang="en-US" sz="2400" b="1" noProof="1"/>
              <a:t>的接触感染，</a:t>
            </a:r>
            <a:r>
              <a:rPr lang="zh-CN" altLang="en-US" sz="2400" b="1" noProof="1" smtClean="0"/>
              <a:t>能够降低</a:t>
            </a:r>
            <a:r>
              <a:rPr lang="en-US" altLang="zh-CN" sz="2400" b="1" noProof="1"/>
              <a:t>FIP</a:t>
            </a:r>
            <a:r>
              <a:rPr lang="zh-CN" altLang="en-US" sz="2400" b="1" noProof="1"/>
              <a:t>的发病率。</a:t>
            </a:r>
            <a:endParaRPr lang="en-US" altLang="zh-CN" sz="2400" b="1" noProof="1"/>
          </a:p>
        </p:txBody>
      </p:sp>
    </p:spTree>
    <p:extLst>
      <p:ext uri="{BB962C8B-B14F-4D97-AF65-F5344CB8AC3E}">
        <p14:creationId xmlns:p14="http://schemas.microsoft.com/office/powerpoint/2010/main" val="280979157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1196752"/>
            <a:ext cx="7344816" cy="4989512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None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/>
              </a:rPr>
              <a:t>（四）</a:t>
            </a:r>
            <a:r>
              <a:rPr lang="en-US" b="1" dirty="0" err="1" smtClean="0">
                <a:solidFill>
                  <a:srgbClr val="0000FF"/>
                </a:solidFill>
                <a:effectLst/>
              </a:rPr>
              <a:t>FCoV</a:t>
            </a:r>
            <a:r>
              <a:rPr lang="zh-CN" altLang="en-US" b="1" dirty="0" smtClean="0">
                <a:solidFill>
                  <a:srgbClr val="0000FF"/>
                </a:solidFill>
                <a:effectLst/>
              </a:rPr>
              <a:t>疫区的繁殖场应将幼猫早期离乳和隔离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Char char=""/>
              <a:defRPr/>
            </a:pPr>
            <a:r>
              <a:rPr lang="en-US" b="1" dirty="0" smtClean="0">
                <a:effectLst/>
              </a:rPr>
              <a:t>1.</a:t>
            </a:r>
            <a:r>
              <a:rPr lang="zh-CN" altLang="en-US" b="1" dirty="0" smtClean="0">
                <a:effectLst/>
              </a:rPr>
              <a:t>幼猫隔离房应于一周内出清并彻底清理与清毒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Char char=""/>
              <a:defRPr/>
            </a:pPr>
            <a:r>
              <a:rPr lang="en-US" b="1" dirty="0" smtClean="0">
                <a:effectLst/>
              </a:rPr>
              <a:t>2.</a:t>
            </a:r>
            <a:r>
              <a:rPr lang="zh-CN" altLang="en-US" b="1" dirty="0" smtClean="0">
                <a:effectLst/>
              </a:rPr>
              <a:t>母猫分娩前</a:t>
            </a:r>
            <a:r>
              <a:rPr lang="en-US" b="1" dirty="0" smtClean="0">
                <a:effectLst/>
              </a:rPr>
              <a:t>1-2</a:t>
            </a:r>
            <a:r>
              <a:rPr lang="zh-CN" altLang="en-US" b="1" dirty="0" smtClean="0">
                <a:effectLst/>
              </a:rPr>
              <a:t>周就应搬到隔离产房 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Char char=""/>
              <a:defRPr/>
            </a:pPr>
            <a:r>
              <a:rPr lang="en-US" b="1" dirty="0" smtClean="0">
                <a:effectLst/>
              </a:rPr>
              <a:t>3.</a:t>
            </a:r>
            <a:r>
              <a:rPr lang="zh-CN" altLang="en-US" b="1" dirty="0" smtClean="0">
                <a:effectLst/>
              </a:rPr>
              <a:t>幼猫隔离房应有专属的食盆、水盆和砂盆，并应彻底清洁与清毒 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Char char=""/>
              <a:defRPr/>
            </a:pPr>
            <a:r>
              <a:rPr lang="en-US" b="1" dirty="0" smtClean="0">
                <a:effectLst/>
              </a:rPr>
              <a:t>4.</a:t>
            </a:r>
            <a:r>
              <a:rPr lang="zh-CN" altLang="en-US" b="1" dirty="0" smtClean="0">
                <a:effectLst/>
              </a:rPr>
              <a:t>由于干净为此区首要注意的事，为避免人为的机械性传播，工作人员进入前应要换专属的衣物和鞋子</a:t>
            </a:r>
          </a:p>
          <a:p>
            <a:pPr fontAlgn="auto"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Char char=""/>
              <a:defRPr/>
            </a:pPr>
            <a:endParaRPr lang="zh-CN" altLang="en-US" b="1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0035678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052736"/>
            <a:ext cx="7704856" cy="5472608"/>
          </a:xfrm>
        </p:spPr>
        <p:txBody>
          <a:bodyPr vert="horz" wrap="square" lIns="91440" tIns="45720" rIns="91440" bIns="45720" numCol="1" anchor="t" anchorCtr="0" compatLnSpc="1">
            <a:normAutofit fontScale="97500"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None/>
              <a:defRPr/>
            </a:pPr>
            <a:r>
              <a:rPr lang="zh-CN" altLang="en-US" sz="2500" b="1" dirty="0">
                <a:solidFill>
                  <a:srgbClr val="0000FF"/>
                </a:solidFill>
              </a:rPr>
              <a:t>（五）疫苗 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Char char=""/>
              <a:defRPr/>
            </a:pPr>
            <a:r>
              <a:rPr lang="en-US" b="1" dirty="0" smtClean="0">
                <a:effectLst/>
              </a:rPr>
              <a:t>1.</a:t>
            </a:r>
            <a:r>
              <a:rPr lang="zh-CN" altLang="en-US" b="1" dirty="0" smtClean="0">
                <a:effectLst/>
              </a:rPr>
              <a:t>目前上市的疫苗是</a:t>
            </a:r>
            <a:r>
              <a:rPr lang="en-US" b="1" dirty="0" err="1" smtClean="0">
                <a:effectLst/>
              </a:rPr>
              <a:t>Primucell</a:t>
            </a:r>
            <a:r>
              <a:rPr lang="en-US" b="1" dirty="0" smtClean="0">
                <a:effectLst/>
              </a:rPr>
              <a:t> FIP--Pfizer</a:t>
            </a:r>
            <a:r>
              <a:rPr lang="zh-CN" altLang="en-US" b="1" dirty="0" smtClean="0">
                <a:effectLst/>
              </a:rPr>
              <a:t>，因弱化病毒最易繁衍的温度是</a:t>
            </a:r>
            <a:r>
              <a:rPr lang="en-US" b="1" dirty="0" smtClean="0">
                <a:effectLst/>
              </a:rPr>
              <a:t>31</a:t>
            </a:r>
            <a:r>
              <a:rPr lang="zh-CN" altLang="en-US" b="1" dirty="0" smtClean="0">
                <a:effectLst/>
              </a:rPr>
              <a:t>，正好是鼻腔的温度，所以此疫苗采点鼻方式投予，适用于</a:t>
            </a:r>
            <a:r>
              <a:rPr lang="en-US" b="1" dirty="0" smtClean="0">
                <a:effectLst/>
              </a:rPr>
              <a:t>16</a:t>
            </a:r>
            <a:r>
              <a:rPr lang="zh-CN" altLang="en-US" b="1" dirty="0" smtClean="0">
                <a:effectLst/>
              </a:rPr>
              <a:t>周龄以上的猫，投予两剂，间隔</a:t>
            </a:r>
            <a:r>
              <a:rPr lang="en-US" b="1" dirty="0" smtClean="0">
                <a:effectLst/>
              </a:rPr>
              <a:t>3-4</a:t>
            </a:r>
            <a:r>
              <a:rPr lang="zh-CN" altLang="en-US" b="1" dirty="0" smtClean="0">
                <a:effectLst/>
              </a:rPr>
              <a:t>周。 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Char char=""/>
              <a:defRPr/>
            </a:pPr>
            <a:r>
              <a:rPr lang="en-US" b="1" dirty="0" smtClean="0">
                <a:effectLst/>
              </a:rPr>
              <a:t>2.</a:t>
            </a:r>
            <a:r>
              <a:rPr lang="zh-CN" altLang="en-US" b="1" dirty="0" smtClean="0">
                <a:effectLst/>
              </a:rPr>
              <a:t> 疫苗应合并使用于其它预防针控制计划内。 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Char char=""/>
              <a:defRPr/>
            </a:pPr>
            <a:r>
              <a:rPr lang="en-US" b="1" dirty="0" smtClean="0">
                <a:effectLst/>
              </a:rPr>
              <a:t>3.</a:t>
            </a:r>
            <a:r>
              <a:rPr lang="zh-CN" altLang="en-US" b="1" dirty="0" smtClean="0">
                <a:effectLst/>
              </a:rPr>
              <a:t>疫苗建议用于新进猫咪成员加入</a:t>
            </a:r>
            <a:r>
              <a:rPr lang="en-US" b="1" dirty="0" err="1" smtClean="0">
                <a:effectLst/>
              </a:rPr>
              <a:t>FCoV</a:t>
            </a:r>
            <a:r>
              <a:rPr lang="zh-CN" altLang="en-US" b="1" dirty="0" smtClean="0">
                <a:effectLst/>
              </a:rPr>
              <a:t>疫区前的投予。 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Char char=""/>
              <a:defRPr/>
            </a:pPr>
            <a:r>
              <a:rPr lang="en-US" b="1" dirty="0" smtClean="0">
                <a:effectLst/>
              </a:rPr>
              <a:t>4.</a:t>
            </a:r>
            <a:r>
              <a:rPr lang="zh-CN" altLang="en-US" b="1" dirty="0" smtClean="0">
                <a:effectLst/>
              </a:rPr>
              <a:t>在血清学检测阴性的猫群中，疫苗的使用可降低</a:t>
            </a:r>
            <a:r>
              <a:rPr lang="en-US" b="1" dirty="0" smtClean="0">
                <a:effectLst/>
              </a:rPr>
              <a:t>FIP50-75%</a:t>
            </a:r>
            <a:r>
              <a:rPr lang="zh-CN" altLang="en-US" b="1" dirty="0" smtClean="0">
                <a:effectLst/>
              </a:rPr>
              <a:t>的发生率。</a:t>
            </a:r>
            <a:endParaRPr lang="zh-CN" altLang="en-US" dirty="0" smtClean="0">
              <a:solidFill>
                <a:schemeClr val="tx2"/>
              </a:solidFill>
              <a:effectLst/>
            </a:endParaRPr>
          </a:p>
          <a:p>
            <a:pPr fontAlgn="auto">
              <a:spcAft>
                <a:spcPts val="0"/>
              </a:spcAft>
              <a:buClr>
                <a:schemeClr val="accent1"/>
              </a:buClr>
              <a:buFont typeface="Wingdings 2" panose="05020102010507070707"/>
              <a:buChar char=""/>
              <a:defRPr/>
            </a:pPr>
            <a:endParaRPr lang="zh-CN" altLang="en-US" dirty="0">
              <a:solidFill>
                <a:schemeClr val="tx2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68879379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49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病原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/>
              <a:t>FIPV</a:t>
            </a:r>
            <a:r>
              <a:rPr lang="zh-CN" altLang="zh-CN" b="1" dirty="0"/>
              <a:t>在分类上属于</a:t>
            </a:r>
            <a:r>
              <a:rPr lang="zh-CN" altLang="zh-CN" b="1" dirty="0">
                <a:solidFill>
                  <a:srgbClr val="FF0000"/>
                </a:solidFill>
              </a:rPr>
              <a:t>冠状病毒科，冠状病毒属</a:t>
            </a:r>
            <a:r>
              <a:rPr lang="zh-CN" altLang="zh-CN" b="1" dirty="0"/>
              <a:t>。核酸型为单股</a:t>
            </a:r>
            <a:r>
              <a:rPr lang="en-US" altLang="zh-CN" b="1" dirty="0"/>
              <a:t>RNA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b="1" dirty="0" smtClean="0"/>
              <a:t>FIPV</a:t>
            </a:r>
            <a:r>
              <a:rPr lang="zh-CN" altLang="zh-CN" b="1" dirty="0"/>
              <a:t>对</a:t>
            </a:r>
            <a:r>
              <a:rPr lang="zh-CN" altLang="zh-CN" b="1" dirty="0">
                <a:solidFill>
                  <a:srgbClr val="FF0000"/>
                </a:solidFill>
              </a:rPr>
              <a:t>乙醚等脂溶剂敏感</a:t>
            </a:r>
            <a:r>
              <a:rPr lang="zh-CN" altLang="zh-CN" b="1" dirty="0"/>
              <a:t>，对外界环境抵抗力较差，室温下</a:t>
            </a:r>
            <a:r>
              <a:rPr lang="en-US" altLang="zh-CN" b="1" dirty="0"/>
              <a:t>1</a:t>
            </a:r>
            <a:r>
              <a:rPr lang="zh-CN" altLang="zh-CN" b="1" dirty="0"/>
              <a:t>日失去活性，</a:t>
            </a:r>
            <a:r>
              <a:rPr lang="zh-CN" altLang="zh-CN" b="1" dirty="0">
                <a:solidFill>
                  <a:srgbClr val="FF0000"/>
                </a:solidFill>
              </a:rPr>
              <a:t>一般常用消毒剂可将其杀死</a:t>
            </a:r>
            <a:r>
              <a:rPr lang="zh-CN" altLang="zh-CN" b="1" dirty="0"/>
              <a:t>。但对酚、低温和酸性环境抵抗力较强。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9770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流行病学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556792"/>
            <a:ext cx="8363272" cy="5112568"/>
          </a:xfrm>
        </p:spPr>
        <p:txBody>
          <a:bodyPr>
            <a:normAutofit/>
          </a:bodyPr>
          <a:lstStyle/>
          <a:p>
            <a:r>
              <a:rPr lang="zh-CN" altLang="en-US" b="1" noProof="1">
                <a:solidFill>
                  <a:schemeClr val="hlink"/>
                </a:solidFill>
              </a:rPr>
              <a:t>易感动物</a:t>
            </a:r>
            <a:r>
              <a:rPr lang="zh-CN" altLang="en-US" b="1" noProof="1" smtClean="0"/>
              <a:t>：</a:t>
            </a:r>
            <a:r>
              <a:rPr lang="en-US" altLang="zh-CN" b="1" dirty="0" smtClean="0"/>
              <a:t>FIPV</a:t>
            </a:r>
            <a:r>
              <a:rPr lang="zh-CN" altLang="zh-CN" b="1" dirty="0"/>
              <a:t>可感染各种年龄的猫，</a:t>
            </a:r>
            <a:r>
              <a:rPr lang="zh-CN" altLang="zh-CN" b="1" dirty="0">
                <a:solidFill>
                  <a:srgbClr val="0000FF"/>
                </a:solidFill>
              </a:rPr>
              <a:t>以</a:t>
            </a:r>
            <a:r>
              <a:rPr lang="en-US" altLang="zh-CN" b="1" dirty="0">
                <a:solidFill>
                  <a:srgbClr val="0000FF"/>
                </a:solidFill>
              </a:rPr>
              <a:t>6</a:t>
            </a:r>
            <a:r>
              <a:rPr lang="zh-CN" altLang="zh-CN" b="1" dirty="0">
                <a:solidFill>
                  <a:srgbClr val="0000FF"/>
                </a:solidFill>
              </a:rPr>
              <a:t>个月至</a:t>
            </a:r>
            <a:r>
              <a:rPr lang="en-US" altLang="zh-CN" b="1" dirty="0">
                <a:solidFill>
                  <a:srgbClr val="0000FF"/>
                </a:solidFill>
              </a:rPr>
              <a:t>5</a:t>
            </a:r>
            <a:r>
              <a:rPr lang="zh-CN" altLang="zh-CN" b="1" dirty="0">
                <a:solidFill>
                  <a:srgbClr val="0000FF"/>
                </a:solidFill>
              </a:rPr>
              <a:t>岁的猫发病最多。</a:t>
            </a:r>
            <a:r>
              <a:rPr lang="zh-CN" altLang="zh-CN" b="1" dirty="0"/>
              <a:t>不同品种、性别的猫对本病的易感性无明显差异，但纯种猫发病率高于一般家猫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r>
              <a:rPr lang="zh-CN" altLang="en-US" b="1" noProof="1">
                <a:solidFill>
                  <a:schemeClr val="hlink"/>
                </a:solidFill>
              </a:rPr>
              <a:t>流行特点</a:t>
            </a:r>
            <a:r>
              <a:rPr lang="zh-CN" altLang="en-US" b="1" noProof="1"/>
              <a:t>：</a:t>
            </a:r>
            <a:r>
              <a:rPr lang="zh-CN" altLang="zh-CN" b="1" dirty="0" smtClean="0"/>
              <a:t>该</a:t>
            </a:r>
            <a:r>
              <a:rPr lang="zh-CN" altLang="zh-CN" b="1" dirty="0"/>
              <a:t>病呈地方性流行，首次发病的猫群发病率可达</a:t>
            </a:r>
            <a:r>
              <a:rPr lang="en-US" altLang="zh-CN" b="1" dirty="0"/>
              <a:t>25%</a:t>
            </a:r>
            <a:r>
              <a:rPr lang="zh-CN" altLang="zh-CN" b="1" dirty="0"/>
              <a:t>，</a:t>
            </a:r>
            <a:r>
              <a:rPr lang="zh-CN" altLang="zh-CN" b="1" dirty="0">
                <a:solidFill>
                  <a:srgbClr val="0000FF"/>
                </a:solidFill>
              </a:rPr>
              <a:t>感染的年龄高峰主要在</a:t>
            </a:r>
            <a:r>
              <a:rPr lang="en-US" altLang="zh-CN" b="1" dirty="0">
                <a:solidFill>
                  <a:srgbClr val="0000FF"/>
                </a:solidFill>
              </a:rPr>
              <a:t>6-12</a:t>
            </a:r>
            <a:r>
              <a:rPr lang="zh-CN" altLang="zh-CN" b="1" dirty="0">
                <a:solidFill>
                  <a:srgbClr val="0000FF"/>
                </a:solidFill>
              </a:rPr>
              <a:t>月龄。</a:t>
            </a:r>
          </a:p>
          <a:p>
            <a:r>
              <a:rPr lang="zh-CN" altLang="en-US" b="1" noProof="1" smtClean="0">
                <a:sym typeface="+mn-ea"/>
              </a:rPr>
              <a:t>突发性</a:t>
            </a:r>
            <a:r>
              <a:rPr lang="zh-CN" altLang="en-US" b="1" noProof="1">
                <a:sym typeface="+mn-ea"/>
              </a:rPr>
              <a:t>或缓慢且持续数周</a:t>
            </a:r>
            <a:endParaRPr lang="en-US" altLang="zh-CN" b="1" noProof="1"/>
          </a:p>
          <a:p>
            <a:r>
              <a:rPr lang="zh-CN" altLang="en-US" b="1" noProof="1">
                <a:solidFill>
                  <a:srgbClr val="0000FF"/>
                </a:solidFill>
                <a:sym typeface="+mn-ea"/>
              </a:rPr>
              <a:t>初期症状不明显，后期分型</a:t>
            </a:r>
            <a:endParaRPr lang="en-US" altLang="zh-CN" b="1" noProof="1">
              <a:solidFill>
                <a:srgbClr val="0000FF"/>
              </a:solidFill>
            </a:endParaRPr>
          </a:p>
          <a:p>
            <a:r>
              <a:rPr lang="zh-CN" altLang="en-US" b="1" noProof="1">
                <a:solidFill>
                  <a:srgbClr val="0000FF"/>
                </a:solidFill>
                <a:sym typeface="+mn-ea"/>
              </a:rPr>
              <a:t>致死率 </a:t>
            </a:r>
            <a:r>
              <a:rPr lang="en-US" altLang="zh-CN" b="1" noProof="1">
                <a:solidFill>
                  <a:srgbClr val="0000FF"/>
                </a:solidFill>
                <a:sym typeface="+mn-ea"/>
              </a:rPr>
              <a:t>95%</a:t>
            </a:r>
            <a:endParaRPr lang="en-US" altLang="zh-CN" b="1" noProof="1">
              <a:solidFill>
                <a:srgbClr val="0000FF"/>
              </a:solidFill>
            </a:endParaRPr>
          </a:p>
          <a:p>
            <a:r>
              <a:rPr lang="zh-CN" altLang="en-US" b="1" noProof="1">
                <a:sym typeface="+mn-ea"/>
              </a:rPr>
              <a:t>身体状况较好的病猫可借药物辅助而好转</a:t>
            </a:r>
          </a:p>
          <a:p>
            <a:r>
              <a:rPr lang="zh-CN" altLang="zh-CN" b="1" dirty="0">
                <a:solidFill>
                  <a:schemeClr val="hlink"/>
                </a:solidFill>
              </a:rPr>
              <a:t>传染源</a:t>
            </a:r>
            <a:r>
              <a:rPr lang="zh-CN" altLang="en-US" b="1" dirty="0">
                <a:solidFill>
                  <a:schemeClr val="hlink"/>
                </a:solidFill>
              </a:rPr>
              <a:t>：</a:t>
            </a:r>
            <a:r>
              <a:rPr lang="zh-CN" altLang="zh-CN" b="1" dirty="0"/>
              <a:t>病猫和带毒猫</a:t>
            </a:r>
            <a:endParaRPr lang="en-US" altLang="zh-CN" b="1" dirty="0"/>
          </a:p>
          <a:p>
            <a:r>
              <a:rPr lang="zh-CN" altLang="en-US" b="1" noProof="1" smtClean="0">
                <a:solidFill>
                  <a:schemeClr val="hlink"/>
                </a:solidFill>
                <a:sym typeface="+mn-ea"/>
              </a:rPr>
              <a:t>传播</a:t>
            </a:r>
            <a:r>
              <a:rPr lang="zh-CN" altLang="en-US" b="1" noProof="1">
                <a:solidFill>
                  <a:schemeClr val="hlink"/>
                </a:solidFill>
                <a:sym typeface="+mn-ea"/>
              </a:rPr>
              <a:t>途径</a:t>
            </a:r>
            <a:r>
              <a:rPr lang="zh-CN" altLang="en-US" b="1" noProof="1">
                <a:sym typeface="+mn-ea"/>
              </a:rPr>
              <a:t>：本病可经</a:t>
            </a:r>
            <a:r>
              <a:rPr lang="zh-CN" altLang="en-US" b="1" noProof="1">
                <a:solidFill>
                  <a:srgbClr val="0000FF"/>
                </a:solidFill>
                <a:sym typeface="+mn-ea"/>
              </a:rPr>
              <a:t>消化道感染或经媒介昆虫传播</a:t>
            </a:r>
            <a:r>
              <a:rPr lang="zh-CN" altLang="en-US" b="1" noProof="1">
                <a:sym typeface="+mn-ea"/>
              </a:rPr>
              <a:t>，猫的粪尿可排出病毒。也可经</a:t>
            </a:r>
            <a:r>
              <a:rPr lang="zh-CN" altLang="en-US" b="1" noProof="1">
                <a:solidFill>
                  <a:srgbClr val="0000FF"/>
                </a:solidFill>
                <a:sym typeface="+mn-ea"/>
              </a:rPr>
              <a:t>胎盘垂直传播</a:t>
            </a:r>
            <a:r>
              <a:rPr lang="zh-CN" altLang="en-US" b="1" noProof="1" smtClean="0">
                <a:solidFill>
                  <a:srgbClr val="0000FF"/>
                </a:solidFill>
                <a:sym typeface="+mn-ea"/>
              </a:rPr>
              <a:t>。</a:t>
            </a:r>
            <a:endParaRPr lang="zh-CN" altLang="en-US" b="1" noProof="1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664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症状 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本病症状分为</a:t>
            </a:r>
            <a:r>
              <a:rPr lang="zh-CN" altLang="zh-CN" b="1" dirty="0">
                <a:solidFill>
                  <a:srgbClr val="FF0000"/>
                </a:solidFill>
              </a:rPr>
              <a:t>“湿型”</a:t>
            </a:r>
            <a:r>
              <a:rPr lang="en-US" altLang="zh-CN" b="1" dirty="0">
                <a:solidFill>
                  <a:srgbClr val="FF0000"/>
                </a:solidFill>
              </a:rPr>
              <a:t>(</a:t>
            </a:r>
            <a:r>
              <a:rPr lang="zh-CN" altLang="zh-CN" b="1" dirty="0">
                <a:solidFill>
                  <a:srgbClr val="FF0000"/>
                </a:solidFill>
              </a:rPr>
              <a:t>渗出型</a:t>
            </a:r>
            <a:r>
              <a:rPr lang="en-US" altLang="zh-CN" b="1" dirty="0">
                <a:solidFill>
                  <a:srgbClr val="FF0000"/>
                </a:solidFill>
              </a:rPr>
              <a:t>)</a:t>
            </a:r>
            <a:r>
              <a:rPr lang="zh-CN" altLang="zh-CN" b="1" dirty="0">
                <a:solidFill>
                  <a:srgbClr val="FF0000"/>
                </a:solidFill>
              </a:rPr>
              <a:t>和“干型”</a:t>
            </a:r>
            <a:r>
              <a:rPr lang="en-US" altLang="zh-CN" b="1" dirty="0">
                <a:solidFill>
                  <a:srgbClr val="FF0000"/>
                </a:solidFill>
              </a:rPr>
              <a:t>(</a:t>
            </a:r>
            <a:r>
              <a:rPr lang="zh-CN" altLang="zh-CN" b="1" dirty="0">
                <a:solidFill>
                  <a:srgbClr val="FF0000"/>
                </a:solidFill>
              </a:rPr>
              <a:t>非渗出型</a:t>
            </a:r>
            <a:r>
              <a:rPr lang="en-US" altLang="zh-CN" b="1" dirty="0">
                <a:solidFill>
                  <a:srgbClr val="FF0000"/>
                </a:solidFill>
              </a:rPr>
              <a:t>)</a:t>
            </a:r>
            <a:r>
              <a:rPr lang="zh-CN" altLang="zh-CN" b="1" dirty="0">
                <a:solidFill>
                  <a:srgbClr val="FF0000"/>
                </a:solidFill>
              </a:rPr>
              <a:t>两种。</a:t>
            </a:r>
            <a:r>
              <a:rPr lang="zh-CN" altLang="zh-CN" b="1" dirty="0">
                <a:solidFill>
                  <a:srgbClr val="0000FF"/>
                </a:solidFill>
              </a:rPr>
              <a:t>前者以腹膜炎、大量腹水积聚为主要特征，后者以各种脏器出现肉芽肿病为特征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0000FF"/>
                </a:solidFill>
              </a:rPr>
              <a:t>发病</a:t>
            </a:r>
            <a:r>
              <a:rPr lang="zh-CN" altLang="zh-CN" b="1" dirty="0">
                <a:solidFill>
                  <a:srgbClr val="0000FF"/>
                </a:solidFill>
              </a:rPr>
              <a:t>初期症状常不明显或不具特征性</a:t>
            </a:r>
            <a:r>
              <a:rPr lang="zh-CN" altLang="zh-CN" b="1" dirty="0"/>
              <a:t>，表现为病猫体重逐渐减轻，食欲减退或间歇性厌食，体况衰弱。</a:t>
            </a:r>
            <a:r>
              <a:rPr lang="zh-CN" altLang="zh-CN" b="1" dirty="0">
                <a:solidFill>
                  <a:srgbClr val="0000FF"/>
                </a:solidFill>
              </a:rPr>
              <a:t>随后体温升高至</a:t>
            </a:r>
            <a:r>
              <a:rPr lang="en-US" altLang="zh-CN" b="1" dirty="0">
                <a:solidFill>
                  <a:srgbClr val="0000FF"/>
                </a:solidFill>
              </a:rPr>
              <a:t>39.7~41.1</a:t>
            </a:r>
            <a:r>
              <a:rPr lang="zh-CN" altLang="zh-CN" b="1" dirty="0">
                <a:solidFill>
                  <a:srgbClr val="0000FF"/>
                </a:solidFill>
              </a:rPr>
              <a:t>℃，血液中白细胞数量增多。</a:t>
            </a:r>
            <a:r>
              <a:rPr lang="zh-CN" altLang="zh-CN" b="1" dirty="0"/>
              <a:t>有些病猫可能出现温和的上呼吸道症状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en-US" b="1" noProof="1">
                <a:solidFill>
                  <a:srgbClr val="FF0000"/>
                </a:solidFill>
              </a:rPr>
              <a:t>后期分型</a:t>
            </a:r>
            <a:r>
              <a:rPr lang="zh-CN" altLang="en-US" b="1" noProof="1"/>
              <a:t>：</a:t>
            </a:r>
            <a:r>
              <a:rPr lang="zh-CN" altLang="en-US" b="1" noProof="1" smtClean="0"/>
              <a:t>湿型和干型。</a:t>
            </a:r>
          </a:p>
        </p:txBody>
      </p:sp>
    </p:spTree>
    <p:extLst>
      <p:ext uri="{BB962C8B-B14F-4D97-AF65-F5344CB8AC3E}">
        <p14:creationId xmlns:p14="http://schemas.microsoft.com/office/powerpoint/2010/main" val="3213926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症状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91264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湿</a:t>
            </a:r>
            <a:r>
              <a:rPr lang="zh-CN" altLang="en-US" b="1" dirty="0" smtClean="0">
                <a:solidFill>
                  <a:srgbClr val="FF0000"/>
                </a:solidFill>
              </a:rPr>
              <a:t>型：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持续</a:t>
            </a:r>
            <a:r>
              <a:rPr lang="en-US" altLang="zh-CN" b="1" dirty="0"/>
              <a:t>7~42</a:t>
            </a:r>
            <a:r>
              <a:rPr lang="zh-CN" altLang="zh-CN" b="1" dirty="0"/>
              <a:t>日后，</a:t>
            </a:r>
            <a:r>
              <a:rPr lang="zh-CN" altLang="zh-CN" b="1" dirty="0" smtClean="0">
                <a:solidFill>
                  <a:srgbClr val="FF0000"/>
                </a:solidFill>
              </a:rPr>
              <a:t>“湿</a:t>
            </a:r>
            <a:r>
              <a:rPr lang="zh-CN" altLang="en-US" b="1" dirty="0" smtClean="0">
                <a:solidFill>
                  <a:srgbClr val="FF0000"/>
                </a:solidFill>
              </a:rPr>
              <a:t>型</a:t>
            </a:r>
            <a:r>
              <a:rPr lang="zh-CN" altLang="zh-CN" b="1" dirty="0" smtClean="0">
                <a:solidFill>
                  <a:srgbClr val="FF0000"/>
                </a:solidFill>
              </a:rPr>
              <a:t>”</a:t>
            </a:r>
            <a:r>
              <a:rPr lang="zh-CN" altLang="zh-CN" b="1" dirty="0">
                <a:solidFill>
                  <a:srgbClr val="FF0000"/>
                </a:solidFill>
              </a:rPr>
              <a:t>病例</a:t>
            </a:r>
            <a:r>
              <a:rPr lang="zh-CN" altLang="zh-CN" b="1" dirty="0"/>
              <a:t>腹水积聚，可见腹部</a:t>
            </a:r>
            <a:r>
              <a:rPr lang="zh-CN" altLang="zh-CN" b="1" dirty="0" smtClean="0"/>
              <a:t>膨胀。</a:t>
            </a:r>
            <a:r>
              <a:rPr lang="zh-CN" altLang="zh-CN" b="1" dirty="0"/>
              <a:t>母猫发病时，常可误认为是妊娠，腹部触诊一般无痛感，但似有积液。病猫呼吸困难逐渐衰弱，并可能表现贫血症状，病程数日到数周，有些病猫则很快死亡。约</a:t>
            </a:r>
            <a:r>
              <a:rPr lang="en-US" altLang="zh-CN" b="1" dirty="0"/>
              <a:t>20%</a:t>
            </a:r>
            <a:r>
              <a:rPr lang="zh-CN" altLang="zh-CN" b="1" dirty="0"/>
              <a:t>的病猫还可见胸水及心包液增多，从而导致部分病猫呼吸困难。某些湿性病例（尤其疾病晚期）可发生黄疸。</a:t>
            </a:r>
          </a:p>
        </p:txBody>
      </p:sp>
    </p:spTree>
    <p:extLst>
      <p:ext uri="{BB962C8B-B14F-4D97-AF65-F5344CB8AC3E}">
        <p14:creationId xmlns:p14="http://schemas.microsoft.com/office/powerpoint/2010/main" val="918140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r>
              <a:rPr lang="zh-CN" altLang="en-US" b="1" dirty="0" smtClean="0"/>
              <a:t>猫腹水，</a:t>
            </a:r>
            <a:r>
              <a:rPr lang="zh-CN" altLang="zh-CN" b="1" dirty="0" smtClean="0"/>
              <a:t>腹部</a:t>
            </a:r>
            <a:r>
              <a:rPr lang="zh-CN" altLang="zh-CN" b="1" dirty="0"/>
              <a:t>膨胀</a:t>
            </a:r>
            <a:endParaRPr lang="zh-CN" altLang="en-US" dirty="0"/>
          </a:p>
        </p:txBody>
      </p:sp>
      <p:pic>
        <p:nvPicPr>
          <p:cNvPr id="4" name="内容占位符 81925" descr="201051915275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67" y="908720"/>
            <a:ext cx="4116388" cy="5562600"/>
          </a:xfrm>
          <a:prstGeom prst="rect">
            <a:avLst/>
          </a:prstGeom>
        </p:spPr>
      </p:pic>
      <p:pic>
        <p:nvPicPr>
          <p:cNvPr id="5" name="内容占位符 88069" descr="无标题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65" t="1905"/>
          <a:stretch/>
        </p:blipFill>
        <p:spPr bwMode="auto">
          <a:xfrm>
            <a:off x="4932040" y="908720"/>
            <a:ext cx="3781636" cy="549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720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症状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3568" y="1628800"/>
            <a:ext cx="7848872" cy="48737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</a:rPr>
              <a:t>“干</a:t>
            </a:r>
            <a:r>
              <a:rPr lang="zh-CN" altLang="en-US" b="1" dirty="0" smtClean="0">
                <a:solidFill>
                  <a:srgbClr val="FF0000"/>
                </a:solidFill>
              </a:rPr>
              <a:t>型</a:t>
            </a:r>
            <a:r>
              <a:rPr lang="zh-CN" altLang="zh-CN" b="1" dirty="0" smtClean="0">
                <a:solidFill>
                  <a:srgbClr val="FF0000"/>
                </a:solidFill>
              </a:rPr>
              <a:t>”</a:t>
            </a:r>
            <a:r>
              <a:rPr lang="zh-CN" altLang="zh-CN" b="1" dirty="0">
                <a:solidFill>
                  <a:srgbClr val="FF0000"/>
                </a:solidFill>
              </a:rPr>
              <a:t>病例</a:t>
            </a:r>
            <a:r>
              <a:rPr lang="zh-CN" altLang="zh-CN" b="1" dirty="0"/>
              <a:t>则主要侵害</a:t>
            </a:r>
            <a:r>
              <a:rPr lang="zh-CN" altLang="zh-CN" b="1" dirty="0">
                <a:solidFill>
                  <a:srgbClr val="0000FF"/>
                </a:solidFill>
              </a:rPr>
              <a:t>眼、中枢神经、肾和肝</a:t>
            </a:r>
            <a:r>
              <a:rPr lang="zh-CN" altLang="zh-CN" b="1" dirty="0"/>
              <a:t>等组织器官，</a:t>
            </a:r>
            <a:r>
              <a:rPr lang="zh-CN" altLang="zh-CN" b="1" dirty="0">
                <a:solidFill>
                  <a:srgbClr val="0000FF"/>
                </a:solidFill>
              </a:rPr>
              <a:t>几乎不伴有腹水</a:t>
            </a:r>
            <a:r>
              <a:rPr lang="zh-CN" altLang="zh-CN" b="1" dirty="0"/>
              <a:t>。眼部感染可见角膜水肿，角膜上有沉淀物，虹膜睫状体发炎，眼房液变红，眼前房内有纤维蛋白凝块，患病初期多见有火焰状网膜出血。中枢神经受损时表现为后躯运动障碍，行动失调，痉挛，背部感觉过敏；肝脏受侵害的病例，可能发生黄疸；肾脏受侵害时，常能在腹壁触诊到肾脏肿大，病猫出现进行性肾功能衰竭等症状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0306187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1851</Words>
  <Application>Microsoft Office PowerPoint</Application>
  <PresentationFormat>全屏显示(4:3)</PresentationFormat>
  <Paragraphs>131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凸显</vt:lpstr>
      <vt:lpstr>任务2  猫常见传染病的防治 </vt:lpstr>
      <vt:lpstr>猫传染性腹膜炎</vt:lpstr>
      <vt:lpstr>概述</vt:lpstr>
      <vt:lpstr>病原</vt:lpstr>
      <vt:lpstr>流行病学</vt:lpstr>
      <vt:lpstr>症状 </vt:lpstr>
      <vt:lpstr>症状</vt:lpstr>
      <vt:lpstr>猫腹水，腹部膨胀</vt:lpstr>
      <vt:lpstr>症状</vt:lpstr>
      <vt:lpstr>PowerPoint 演示文稿</vt:lpstr>
      <vt:lpstr>诊断</vt:lpstr>
      <vt:lpstr>                 FIP诊断流程主要包括：</vt:lpstr>
      <vt:lpstr>PowerPoint 演示文稿</vt:lpstr>
      <vt:lpstr>眼科检查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开腹探查及尸体剖检 </vt:lpstr>
      <vt:lpstr>PowerPoint 演示文稿</vt:lpstr>
      <vt:lpstr>治疗</vt:lpstr>
      <vt:lpstr>预防 </vt:lpstr>
      <vt:lpstr>猫传染性腹膜炎预防和控制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任务2  猫常见传染病的防治 </dc:title>
  <dc:creator>丁晓</dc:creator>
  <cp:lastModifiedBy>丁晓</cp:lastModifiedBy>
  <cp:revision>1</cp:revision>
  <dcterms:created xsi:type="dcterms:W3CDTF">2021-01-28T04:49:08Z</dcterms:created>
  <dcterms:modified xsi:type="dcterms:W3CDTF">2021-01-28T04:49:30Z</dcterms:modified>
</cp:coreProperties>
</file>