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727" r:id="rId3"/>
    <p:sldId id="3728" r:id="rId4"/>
    <p:sldId id="3729" r:id="rId5"/>
    <p:sldId id="3730" r:id="rId6"/>
    <p:sldId id="3731" r:id="rId7"/>
    <p:sldId id="3732" r:id="rId8"/>
    <p:sldId id="3733" r:id="rId9"/>
    <p:sldId id="3734" r:id="rId10"/>
    <p:sldId id="3735" r:id="rId11"/>
    <p:sldId id="3737" r:id="rId12"/>
    <p:sldId id="3738" r:id="rId13"/>
    <p:sldId id="3739" r:id="rId14"/>
    <p:sldId id="3740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10665" b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模块二   畜体基本结构的认知</a:t>
            </a:r>
            <a:endParaRPr lang="zh-CN" altLang="en-US" sz="10665" b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524000" y="2893695"/>
            <a:ext cx="9144000" cy="23641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solidFill>
                  <a:schemeClr val="bg1">
                    <a:lumMod val="50000"/>
                  </a:schemeClr>
                </a:solidFill>
                <a:effectLst/>
              </a:rPr>
              <a:t>项目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三    器官、系统等</a:t>
            </a: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的认识</a:t>
            </a:r>
            <a:endParaRPr lang="zh-CN" altLang="en-US" sz="28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>
              <a:solidFill>
                <a:schemeClr val="bg1">
                  <a:lumMod val="50000"/>
                </a:schemeClr>
              </a:solidFill>
              <a:effectLst/>
            </a:endParaRPr>
          </a:p>
          <a:p>
            <a:endParaRPr lang="zh-CN" altLang="en-US" sz="2800" b="1">
              <a:solidFill>
                <a:schemeClr val="bg1">
                  <a:lumMod val="50000"/>
                </a:schemeClr>
              </a:solidFill>
              <a:effectLst/>
            </a:endParaRPr>
          </a:p>
          <a:p>
            <a:r>
              <a:rPr lang="zh-CN" altLang="en-US" sz="2800" b="1">
                <a:solidFill>
                  <a:schemeClr val="bg1">
                    <a:lumMod val="50000"/>
                  </a:schemeClr>
                </a:solidFill>
                <a:effectLst/>
              </a:rPr>
              <a:t>任务一   体表部位名称等的</a:t>
            </a:r>
            <a:r>
              <a:rPr lang="zh-CN" altLang="en-US" sz="2800" b="1">
                <a:solidFill>
                  <a:schemeClr val="bg1">
                    <a:lumMod val="5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认识</a:t>
            </a:r>
            <a:endParaRPr lang="zh-CN" altLang="en-US" sz="2800" b="1">
              <a:solidFill>
                <a:schemeClr val="bg1">
                  <a:lumMod val="5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50925" y="1148080"/>
            <a:ext cx="5059680" cy="16967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indent="0">
              <a:lnSpc>
                <a:spcPct val="115000"/>
              </a:lnSpc>
              <a:spcBef>
                <a:spcPct val="45000"/>
              </a:spcBef>
            </a:pPr>
            <a:r>
              <a:rPr lang="en-US" altLang="zh-CN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ˎ̥"/>
                <a:sym typeface="+mn-ea"/>
              </a:rPr>
              <a:t>.2  </a:t>
            </a: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横断面：</a:t>
            </a: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分畜体为</a:t>
            </a: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前后</a:t>
            </a: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两部分。</a:t>
            </a:r>
            <a:endParaRPr lang="zh-CN" altLang="en-US" sz="2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lvl="0" indent="0">
              <a:lnSpc>
                <a:spcPct val="115000"/>
              </a:lnSpc>
              <a:spcBef>
                <a:spcPct val="45000"/>
              </a:spcBef>
            </a:pPr>
            <a:endParaRPr lang="zh-CN" altLang="en-US" sz="24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lvl="0" indent="0">
              <a:lnSpc>
                <a:spcPct val="115000"/>
              </a:lnSpc>
              <a:spcBef>
                <a:spcPct val="45000"/>
              </a:spcBef>
            </a:pP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与畜体的长轴及矢状面均垂直</a:t>
            </a: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的切面</a:t>
            </a:r>
            <a:r>
              <a:rPr lang="zh-CN" altLang="en-US" sz="24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</a:t>
            </a:r>
            <a:endParaRPr lang="zh-CN" altLang="en-US" sz="2400"/>
          </a:p>
        </p:txBody>
      </p:sp>
      <p:pic>
        <p:nvPicPr>
          <p:cNvPr id="23689" name="图片 89093"/>
          <p:cNvPicPr>
            <a:picLocks noChangeAspect="1"/>
          </p:cNvPicPr>
          <p:nvPr/>
        </p:nvPicPr>
        <p:blipFill>
          <a:blip r:embed="rId1">
            <a:lum bright="12000" contrast="48000"/>
          </a:blip>
          <a:srcRect t="8147" r="1683"/>
          <a:stretch>
            <a:fillRect/>
          </a:stretch>
        </p:blipFill>
        <p:spPr>
          <a:xfrm>
            <a:off x="7430770" y="619760"/>
            <a:ext cx="4055110" cy="2763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48665" y="4184015"/>
            <a:ext cx="6609080" cy="11061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indent="0">
              <a:lnSpc>
                <a:spcPct val="115000"/>
              </a:lnSpc>
              <a:spcBef>
                <a:spcPct val="45000"/>
              </a:spcBef>
            </a:pP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ˎ̥"/>
                <a:sym typeface="+mn-ea"/>
              </a:rPr>
              <a:t>3  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水平面（额面）：分畜体为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背侧和腹侧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两部分</a:t>
            </a:r>
            <a:endParaRPr lang="zh-CN" altLang="en-US" sz="24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lvl="0" indent="0">
              <a:lnSpc>
                <a:spcPct val="115000"/>
              </a:lnSpc>
              <a:spcBef>
                <a:spcPct val="4500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与长轴平行，与矢状面、横断面垂直的切面</a:t>
            </a:r>
            <a:endParaRPr lang="zh-CN" altLang="en-US" sz="2400"/>
          </a:p>
        </p:txBody>
      </p:sp>
      <p:pic>
        <p:nvPicPr>
          <p:cNvPr id="23690" name="图片 89091"/>
          <p:cNvPicPr>
            <a:picLocks noChangeAspect="1"/>
          </p:cNvPicPr>
          <p:nvPr/>
        </p:nvPicPr>
        <p:blipFill>
          <a:blip r:embed="rId2">
            <a:lum bright="17999" contrast="60000"/>
          </a:blip>
          <a:srcRect t="10616" r="3170"/>
          <a:stretch>
            <a:fillRect/>
          </a:stretch>
        </p:blipFill>
        <p:spPr>
          <a:xfrm>
            <a:off x="7492365" y="3556000"/>
            <a:ext cx="4075430" cy="26136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714" name="文本框 90117"/>
          <p:cNvSpPr txBox="1"/>
          <p:nvPr/>
        </p:nvSpPr>
        <p:spPr>
          <a:xfrm>
            <a:off x="405130" y="1732915"/>
            <a:ext cx="11381740" cy="3340100"/>
          </a:xfrm>
          <a:prstGeom prst="rect">
            <a:avLst/>
          </a:prstGeom>
          <a:noFill/>
          <a:ln w="38100">
            <a:noFill/>
          </a:ln>
        </p:spPr>
        <p:txBody>
          <a:bodyPr wrap="square" anchor="t">
            <a:spAutoFit/>
          </a:bodyPr>
          <a:p>
            <a:pPr lvl="0" indent="0">
              <a:spcBef>
                <a:spcPct val="50000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ˎ̥"/>
              </a:rPr>
              <a:t>  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前</a:t>
            </a:r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头侧）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后（尾侧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</a:rPr>
              <a:t>: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</a:rPr>
              <a:t>靠近畜体头端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尾端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背侧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腹侧：靠近脊柱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远离脊柱的一侧。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内侧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ˎ̥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外侧：靠近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ˎ̥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远离正中矢状面的一侧。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浅层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ˎ̥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深层：靠近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ˎ̥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远离皮肤表面。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近端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远端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  <a:sym typeface="+mn-ea"/>
              </a:rPr>
              <a:t>: 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在四肢上靠近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远离躯干的一端。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0116" name="矩形 90115"/>
          <p:cNvSpPr/>
          <p:nvPr/>
        </p:nvSpPr>
        <p:spPr>
          <a:xfrm>
            <a:off x="1046480" y="541020"/>
            <a:ext cx="6792595" cy="102806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50000">
                <a:schemeClr val="tx2"/>
              </a:gs>
              <a:gs pos="100000">
                <a:srgbClr val="000000"/>
              </a:gs>
            </a:gsLst>
            <a:lin ang="5400000" scaled="1"/>
            <a:tileRect/>
          </a:gradFill>
          <a:ln w="9525">
            <a:noFill/>
          </a:ln>
        </p:spPr>
        <p:txBody>
          <a:bodyPr anchor="ctr"/>
          <a:p>
            <a:pPr lvl="0" indent="0"/>
            <a:r>
              <a:rPr lang="en-US" altLang="zh-CN" sz="2800">
                <a:latin typeface="Arial" panose="020B0604020202020204" pitchFamily="34" charset="0"/>
                <a:ea typeface="ˎ̥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（三）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 位 术 语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955675" y="1471930"/>
            <a:ext cx="685101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背侧：前肢和后肢的前面都称为背侧。</a:t>
            </a:r>
            <a:endParaRPr lang="zh-CN" altLang="en-US" sz="2400" b="1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掌侧：前肢的后面。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跖侧：后肢的后面。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桡侧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尺侧：前肢的内侧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前肢的后外侧。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胫侧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腓侧：后肢的内侧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后肢的后外侧。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轴侧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远轴侧：用于偶蹄动物（牛、羊、猪），指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  <a:sym typeface="+mn-ea"/>
              </a:rPr>
              <a:t>在四肢上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靠近</a:t>
            </a: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  <a:sym typeface="+mn-ea"/>
              </a:rPr>
              <a:t>/</a:t>
            </a: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远离四肢的纵轴的一侧。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ˎ̥"/>
                <a:sym typeface="+mn-ea"/>
              </a:rPr>
              <a:t>             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endParaRPr lang="zh-CN" altLang="en-US" sz="2400"/>
          </a:p>
        </p:txBody>
      </p:sp>
      <p:sp>
        <p:nvSpPr>
          <p:cNvPr id="90116" name="矩形 90115"/>
          <p:cNvSpPr/>
          <p:nvPr/>
        </p:nvSpPr>
        <p:spPr>
          <a:xfrm>
            <a:off x="1046480" y="541020"/>
            <a:ext cx="6792595" cy="102806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50000">
                <a:schemeClr val="tx2"/>
              </a:gs>
              <a:gs pos="100000">
                <a:srgbClr val="000000"/>
              </a:gs>
            </a:gsLst>
            <a:lin ang="5400000" scaled="1"/>
            <a:tileRect/>
          </a:gradFill>
          <a:ln w="9525">
            <a:noFill/>
          </a:ln>
        </p:spPr>
        <p:txBody>
          <a:bodyPr anchor="ctr"/>
          <a:p>
            <a:pPr lvl="0" indent="0"/>
            <a:r>
              <a:rPr lang="en-US" altLang="zh-CN" sz="2800">
                <a:latin typeface="Arial" panose="020B0604020202020204" pitchFamily="34" charset="0"/>
                <a:ea typeface="ˎ̥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（三）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 位 术 语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6760" name="图片 92163"/>
          <p:cNvPicPr>
            <a:picLocks noChangeAspect="1"/>
          </p:cNvPicPr>
          <p:nvPr/>
        </p:nvPicPr>
        <p:blipFill>
          <a:blip r:embed="rId1">
            <a:lum bright="17999" contrast="41999"/>
          </a:blip>
          <a:stretch>
            <a:fillRect/>
          </a:stretch>
        </p:blipFill>
        <p:spPr>
          <a:xfrm>
            <a:off x="7285355" y="1892300"/>
            <a:ext cx="4039870" cy="1908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24560" y="1642745"/>
            <a:ext cx="7385685" cy="26327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0" algn="ctr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复习思考题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endParaRPr lang="zh-CN" altLang="en-US" sz="28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endParaRPr lang="zh-CN" altLang="en-US" sz="28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0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绘出畜体表部位名称</a:t>
            </a:r>
            <a:endParaRPr lang="zh-CN" altLang="en-US" sz="28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355725" y="2707640"/>
            <a:ext cx="814197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l"/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熟识动物体表部位名称和常用方位术语</a:t>
            </a:r>
            <a:endParaRPr lang="zh-CN" altLang="en-US" sz="2800" b="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 b="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1281430" y="856615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/>
            <a:r>
              <a:rPr lang="zh-CN" altLang="en-US" sz="70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7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570" name="文本框 82949"/>
          <p:cNvSpPr txBox="1"/>
          <p:nvPr/>
        </p:nvSpPr>
        <p:spPr>
          <a:xfrm>
            <a:off x="800100" y="644525"/>
            <a:ext cx="10979150" cy="1168400"/>
          </a:xfrm>
          <a:prstGeom prst="rect">
            <a:avLst/>
          </a:prstGeom>
          <a:noFill/>
          <a:ln w="38100">
            <a:noFill/>
          </a:ln>
        </p:spPr>
        <p:txBody>
          <a:bodyPr wrap="square" anchor="t">
            <a:spAutoFit/>
          </a:bodyPr>
          <a:p>
            <a:pPr lvl="0" indent="0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一、畜体体表主要部位名称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571" name="文本框 82948"/>
          <p:cNvSpPr txBox="1"/>
          <p:nvPr/>
        </p:nvSpPr>
        <p:spPr>
          <a:xfrm>
            <a:off x="816610" y="3499485"/>
            <a:ext cx="10027285" cy="1456690"/>
          </a:xfrm>
          <a:prstGeom prst="rect">
            <a:avLst/>
          </a:prstGeom>
          <a:noFill/>
          <a:ln w="38100">
            <a:noFill/>
          </a:ln>
        </p:spPr>
        <p:txBody>
          <a:bodyPr wrap="square" anchor="t">
            <a:spAutoFit/>
          </a:bodyPr>
          <a:p>
            <a:pPr lvl="0" inden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rgbClr val="6D6F71"/>
                </a:solidFill>
                <a:latin typeface="Times New Roman" panose="02020603050405020304" pitchFamily="18" charset="0"/>
                <a:ea typeface="ˎ̥"/>
              </a:rPr>
              <a:t> </a:t>
            </a: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颅部：枕部，顶部，额部，颞部，耳廓部，</a:t>
            </a: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ˎ̥"/>
              </a:rPr>
              <a:t> </a:t>
            </a: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眼部 </a:t>
            </a:r>
            <a:endParaRPr lang="zh-CN" altLang="en-US" sz="2400" dirty="0">
              <a:latin typeface="Arial" panose="020B0604020202020204" pitchFamily="34" charset="0"/>
              <a:ea typeface="ˎ̥"/>
            </a:endParaRPr>
          </a:p>
          <a:p>
            <a:pPr lvl="0" inden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rgbClr val="6D6F71"/>
                </a:solidFill>
                <a:latin typeface="Times New Roman" panose="02020603050405020304" pitchFamily="18" charset="0"/>
                <a:ea typeface="ˎ̥"/>
              </a:rPr>
              <a:t> </a:t>
            </a: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面部：眶下部，鼻部，鼻孔部，唇部，咬肌部， </a:t>
            </a:r>
            <a:endParaRPr lang="zh-CN" altLang="en-US" sz="2400" dirty="0">
              <a:latin typeface="Arial" panose="020B0604020202020204" pitchFamily="34" charset="0"/>
              <a:ea typeface="ˎ̥"/>
            </a:endParaRPr>
          </a:p>
          <a:p>
            <a:pPr lvl="0" indent="0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ˎ̥"/>
              </a:rPr>
              <a:t>         </a:t>
            </a:r>
            <a:r>
              <a:rPr lang="zh-CN" altLang="en-US" sz="2400" b="1" dirty="0">
                <a:solidFill>
                  <a:srgbClr val="6D6F7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颊部，颏部。</a:t>
            </a:r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6320" y="1716405"/>
            <a:ext cx="1011237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（一）畜体体表部位名称    动物体表部位分头部、躯干部和四肢部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/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/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1.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头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82948" name="图片 82947" descr="牛体表部位名称 拷贝"/>
          <p:cNvPicPr>
            <a:picLocks noChangeAspect="1"/>
          </p:cNvPicPr>
          <p:nvPr/>
        </p:nvPicPr>
        <p:blipFill>
          <a:blip r:embed="rId1">
            <a:lum bright="29999" contrast="48000"/>
          </a:blip>
          <a:stretch>
            <a:fillRect/>
          </a:stretch>
        </p:blipFill>
        <p:spPr>
          <a:xfrm>
            <a:off x="7905115" y="3272155"/>
            <a:ext cx="3570605" cy="2343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593" name="矩形 84996"/>
          <p:cNvSpPr/>
          <p:nvPr/>
        </p:nvSpPr>
        <p:spPr>
          <a:xfrm>
            <a:off x="1056640" y="1038860"/>
            <a:ext cx="8915400" cy="407162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0">
              <a:lnSpc>
                <a:spcPct val="90000"/>
              </a:lnSpc>
              <a:spcBef>
                <a:spcPct val="50000"/>
              </a:spcBef>
            </a:pP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 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躯干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颈部：颈上部，颈下部。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胸背部：鬐胛部，背部，肋部。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腰腹部：腰部，腹部。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荐臀部：荐部，臀部。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尾部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zh-CN" altLang="en-US" sz="2800" b="1" dirty="0">
                <a:solidFill>
                  <a:srgbClr val="6D6F7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1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82948" name="图片 82947" descr="牛体表部位名称 拷贝"/>
          <p:cNvPicPr>
            <a:picLocks noChangeAspect="1"/>
          </p:cNvPicPr>
          <p:nvPr/>
        </p:nvPicPr>
        <p:blipFill>
          <a:blip r:embed="rId1">
            <a:lum bright="29999" contrast="48000"/>
          </a:blip>
          <a:stretch>
            <a:fillRect/>
          </a:stretch>
        </p:blipFill>
        <p:spPr>
          <a:xfrm>
            <a:off x="6285230" y="1165225"/>
            <a:ext cx="5332095" cy="41509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148715" y="1260475"/>
            <a:ext cx="54622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 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四肢：分前肢和后肢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79575" y="2179955"/>
            <a:ext cx="423100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前肢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</a:t>
            </a:r>
            <a:endParaRPr lang="en-US" altLang="zh-CN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肩胛部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臂部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前臂部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前脚部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腕部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掌部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       指部</a:t>
            </a:r>
            <a:endParaRPr lang="zh-CN" altLang="en-US" sz="2400"/>
          </a:p>
        </p:txBody>
      </p:sp>
      <p:pic>
        <p:nvPicPr>
          <p:cNvPr id="19594" name="图片 84995" descr="牛体表部位名称 拷贝"/>
          <p:cNvPicPr>
            <a:picLocks noChangeAspect="1"/>
          </p:cNvPicPr>
          <p:nvPr/>
        </p:nvPicPr>
        <p:blipFill>
          <a:blip r:embed="rId1">
            <a:lum bright="29999" contrast="48000"/>
          </a:blip>
          <a:stretch>
            <a:fillRect/>
          </a:stretch>
        </p:blipFill>
        <p:spPr>
          <a:xfrm>
            <a:off x="4246880" y="767080"/>
            <a:ext cx="5154295" cy="570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sp>
        <p:nvSpPr>
          <p:cNvPr id="141" name=" 141"/>
          <p:cNvSpPr/>
          <p:nvPr/>
        </p:nvSpPr>
        <p:spPr>
          <a:xfrm>
            <a:off x="3439160" y="1988820"/>
            <a:ext cx="2918460" cy="75565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 141"/>
          <p:cNvSpPr/>
          <p:nvPr/>
        </p:nvSpPr>
        <p:spPr>
          <a:xfrm>
            <a:off x="3566160" y="2115820"/>
            <a:ext cx="2918460" cy="75565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41"/>
          <p:cNvSpPr/>
          <p:nvPr/>
        </p:nvSpPr>
        <p:spPr>
          <a:xfrm rot="21180000">
            <a:off x="2540000" y="3601720"/>
            <a:ext cx="3458210" cy="76200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 141"/>
          <p:cNvSpPr/>
          <p:nvPr/>
        </p:nvSpPr>
        <p:spPr>
          <a:xfrm rot="21000000">
            <a:off x="2656205" y="2794635"/>
            <a:ext cx="3469640" cy="122555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41"/>
          <p:cNvSpPr/>
          <p:nvPr/>
        </p:nvSpPr>
        <p:spPr>
          <a:xfrm rot="21060000" flipV="1">
            <a:off x="2658745" y="4425315"/>
            <a:ext cx="3435985" cy="116840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 141"/>
          <p:cNvSpPr/>
          <p:nvPr/>
        </p:nvSpPr>
        <p:spPr>
          <a:xfrm rot="20880000">
            <a:off x="3471545" y="5783580"/>
            <a:ext cx="2603500" cy="76200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 141"/>
          <p:cNvSpPr/>
          <p:nvPr/>
        </p:nvSpPr>
        <p:spPr>
          <a:xfrm rot="21060000" flipV="1">
            <a:off x="3526790" y="5017135"/>
            <a:ext cx="2738755" cy="131445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" name=" 141"/>
          <p:cNvSpPr/>
          <p:nvPr/>
        </p:nvSpPr>
        <p:spPr>
          <a:xfrm rot="21060000" flipV="1">
            <a:off x="3480435" y="5411470"/>
            <a:ext cx="2738755" cy="131445"/>
          </a:xfrm>
          <a:custGeom>
            <a:avLst/>
            <a:gdLst>
              <a:gd name="connsiteX0" fmla="*/ 4710315 w 7544313"/>
              <a:gd name="connsiteY0" fmla="*/ 0 h 5784389"/>
              <a:gd name="connsiteX1" fmla="*/ 5164538 w 7544313"/>
              <a:gd name="connsiteY1" fmla="*/ 188144 h 5784389"/>
              <a:gd name="connsiteX2" fmla="*/ 7343753 w 7544313"/>
              <a:gd name="connsiteY2" fmla="*/ 2367358 h 5784389"/>
              <a:gd name="connsiteX3" fmla="*/ 7428050 w 7544313"/>
              <a:gd name="connsiteY3" fmla="*/ 2469120 h 5784389"/>
              <a:gd name="connsiteX4" fmla="*/ 7438311 w 7544313"/>
              <a:gd name="connsiteY4" fmla="*/ 2487626 h 5784389"/>
              <a:gd name="connsiteX5" fmla="*/ 7479289 w 7544313"/>
              <a:gd name="connsiteY5" fmla="*/ 2563973 h 5784389"/>
              <a:gd name="connsiteX6" fmla="*/ 7544313 w 7544313"/>
              <a:gd name="connsiteY6" fmla="*/ 2891210 h 5784389"/>
              <a:gd name="connsiteX7" fmla="*/ 7479289 w 7544313"/>
              <a:gd name="connsiteY7" fmla="*/ 3218447 h 5784389"/>
              <a:gd name="connsiteX8" fmla="*/ 7454433 w 7544313"/>
              <a:gd name="connsiteY8" fmla="*/ 3276193 h 5784389"/>
              <a:gd name="connsiteX9" fmla="*/ 7421357 w 7544313"/>
              <a:gd name="connsiteY9" fmla="*/ 3318247 h 5784389"/>
              <a:gd name="connsiteX10" fmla="*/ 7325947 w 7544313"/>
              <a:gd name="connsiteY10" fmla="*/ 3417030 h 5784389"/>
              <a:gd name="connsiteX11" fmla="*/ 5146732 w 7544313"/>
              <a:gd name="connsiteY11" fmla="*/ 5596244 h 5784389"/>
              <a:gd name="connsiteX12" fmla="*/ 4238287 w 7544313"/>
              <a:gd name="connsiteY12" fmla="*/ 5596244 h 5784389"/>
              <a:gd name="connsiteX13" fmla="*/ 4238287 w 7544313"/>
              <a:gd name="connsiteY13" fmla="*/ 4687801 h 5784389"/>
              <a:gd name="connsiteX14" fmla="*/ 5378425 w 7544313"/>
              <a:gd name="connsiteY14" fmla="*/ 3547663 h 5784389"/>
              <a:gd name="connsiteX15" fmla="*/ 642367 w 7544313"/>
              <a:gd name="connsiteY15" fmla="*/ 3547663 h 5784389"/>
              <a:gd name="connsiteX16" fmla="*/ 0 w 7544313"/>
              <a:gd name="connsiteY16" fmla="*/ 2905296 h 5784389"/>
              <a:gd name="connsiteX17" fmla="*/ 642367 w 7544313"/>
              <a:gd name="connsiteY17" fmla="*/ 2262930 h 5784389"/>
              <a:gd name="connsiteX18" fmla="*/ 5422435 w 7544313"/>
              <a:gd name="connsiteY18" fmla="*/ 2262930 h 5784389"/>
              <a:gd name="connsiteX19" fmla="*/ 4256093 w 7544313"/>
              <a:gd name="connsiteY19" fmla="*/ 1096587 h 5784389"/>
              <a:gd name="connsiteX20" fmla="*/ 4256093 w 7544313"/>
              <a:gd name="connsiteY20" fmla="*/ 188144 h 5784389"/>
              <a:gd name="connsiteX21" fmla="*/ 4710315 w 7544313"/>
              <a:gd name="connsiteY21" fmla="*/ 0 h 578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544313" h="5784389">
                <a:moveTo>
                  <a:pt x="4710315" y="0"/>
                </a:moveTo>
                <a:cubicBezTo>
                  <a:pt x="4874713" y="0"/>
                  <a:pt x="5039107" y="62713"/>
                  <a:pt x="5164538" y="188144"/>
                </a:cubicBezTo>
                <a:lnTo>
                  <a:pt x="7343753" y="2367358"/>
                </a:lnTo>
                <a:cubicBezTo>
                  <a:pt x="7375110" y="2398716"/>
                  <a:pt x="7403341" y="2432905"/>
                  <a:pt x="7428050" y="2469120"/>
                </a:cubicBezTo>
                <a:lnTo>
                  <a:pt x="7438311" y="2487626"/>
                </a:lnTo>
                <a:lnTo>
                  <a:pt x="7479289" y="2563973"/>
                </a:lnTo>
                <a:cubicBezTo>
                  <a:pt x="7520342" y="2657385"/>
                  <a:pt x="7544313" y="2769994"/>
                  <a:pt x="7544313" y="2891210"/>
                </a:cubicBezTo>
                <a:cubicBezTo>
                  <a:pt x="7544313" y="3012426"/>
                  <a:pt x="7520342" y="3125035"/>
                  <a:pt x="7479289" y="3218447"/>
                </a:cubicBezTo>
                <a:lnTo>
                  <a:pt x="7454433" y="3276193"/>
                </a:lnTo>
                <a:lnTo>
                  <a:pt x="7421357" y="3318247"/>
                </a:lnTo>
                <a:cubicBezTo>
                  <a:pt x="7391886" y="3351882"/>
                  <a:pt x="7357304" y="3385674"/>
                  <a:pt x="7325947" y="3417030"/>
                </a:cubicBezTo>
                <a:lnTo>
                  <a:pt x="5146732" y="5596244"/>
                </a:lnTo>
                <a:cubicBezTo>
                  <a:pt x="4895873" y="5847104"/>
                  <a:pt x="4489147" y="5847104"/>
                  <a:pt x="4238287" y="5596244"/>
                </a:cubicBezTo>
                <a:cubicBezTo>
                  <a:pt x="3987430" y="5345384"/>
                  <a:pt x="3987430" y="4938661"/>
                  <a:pt x="4238287" y="4687801"/>
                </a:cubicBezTo>
                <a:lnTo>
                  <a:pt x="5378425" y="3547663"/>
                </a:lnTo>
                <a:lnTo>
                  <a:pt x="642367" y="3547663"/>
                </a:lnTo>
                <a:cubicBezTo>
                  <a:pt x="287598" y="3547663"/>
                  <a:pt x="0" y="3260065"/>
                  <a:pt x="0" y="2905296"/>
                </a:cubicBezTo>
                <a:cubicBezTo>
                  <a:pt x="0" y="2550527"/>
                  <a:pt x="287598" y="2262930"/>
                  <a:pt x="642367" y="2262930"/>
                </a:cubicBezTo>
                <a:lnTo>
                  <a:pt x="5422435" y="2262930"/>
                </a:lnTo>
                <a:lnTo>
                  <a:pt x="4256093" y="1096587"/>
                </a:lnTo>
                <a:cubicBezTo>
                  <a:pt x="4005235" y="845727"/>
                  <a:pt x="4005235" y="439004"/>
                  <a:pt x="4256093" y="188144"/>
                </a:cubicBezTo>
                <a:cubicBezTo>
                  <a:pt x="4381524" y="62713"/>
                  <a:pt x="4545918" y="0"/>
                  <a:pt x="4710315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6625590" y="789305"/>
            <a:ext cx="3954145" cy="5507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266700" algn="l"/>
            <a:r>
              <a:rPr lang="en-US" altLang="zh-CN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----</a:t>
            </a:r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后肢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大腿部（股部）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小腿部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跗部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跖部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r>
              <a:rPr lang="zh-CN" altLang="en-US" sz="3200" b="0" u="none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趾部</a:t>
            </a:r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266700" algn="l"/>
            <a:endParaRPr lang="zh-CN" altLang="en-US" sz="3200" b="0" u="none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9594" name="图片 84995" descr="牛体表部位名称 拷贝"/>
          <p:cNvPicPr>
            <a:picLocks noChangeAspect="1"/>
          </p:cNvPicPr>
          <p:nvPr/>
        </p:nvPicPr>
        <p:blipFill>
          <a:blip r:embed="rId1">
            <a:lum bright="29999" contrast="48000"/>
          </a:blip>
          <a:srcRect l="67471" t="12094" r="7063" b="10642"/>
          <a:stretch>
            <a:fillRect/>
          </a:stretch>
        </p:blipFill>
        <p:spPr>
          <a:xfrm>
            <a:off x="2821305" y="814070"/>
            <a:ext cx="3560445" cy="54686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sp>
        <p:nvSpPr>
          <p:cNvPr id="135" name=" 135"/>
          <p:cNvSpPr/>
          <p:nvPr/>
        </p:nvSpPr>
        <p:spPr>
          <a:xfrm rot="9840000">
            <a:off x="5064125" y="2117090"/>
            <a:ext cx="2138045" cy="889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 135"/>
          <p:cNvSpPr/>
          <p:nvPr/>
        </p:nvSpPr>
        <p:spPr>
          <a:xfrm rot="9840000">
            <a:off x="5106670" y="3176270"/>
            <a:ext cx="2505075" cy="81915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 135"/>
          <p:cNvSpPr/>
          <p:nvPr/>
        </p:nvSpPr>
        <p:spPr>
          <a:xfrm rot="9840000">
            <a:off x="5820410" y="3958590"/>
            <a:ext cx="2138045" cy="889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5" name=" 135"/>
          <p:cNvSpPr/>
          <p:nvPr/>
        </p:nvSpPr>
        <p:spPr>
          <a:xfrm rot="9840000">
            <a:off x="5678805" y="4839335"/>
            <a:ext cx="2138045" cy="889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scaled="0"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" name=" 135"/>
          <p:cNvSpPr/>
          <p:nvPr/>
        </p:nvSpPr>
        <p:spPr>
          <a:xfrm rot="9840000">
            <a:off x="5584190" y="5751830"/>
            <a:ext cx="2138045" cy="88900"/>
          </a:xfrm>
          <a:custGeom>
            <a:avLst/>
            <a:gdLst>
              <a:gd name="connsiteX0" fmla="*/ 4381875 w 6516714"/>
              <a:gd name="connsiteY0" fmla="*/ 0 h 2476413"/>
              <a:gd name="connsiteX1" fmla="*/ 6516714 w 6516714"/>
              <a:gd name="connsiteY1" fmla="*/ 1238208 h 2476413"/>
              <a:gd name="connsiteX2" fmla="*/ 4381875 w 6516714"/>
              <a:gd name="connsiteY2" fmla="*/ 2476413 h 2476413"/>
              <a:gd name="connsiteX3" fmla="*/ 4381875 w 6516714"/>
              <a:gd name="connsiteY3" fmla="*/ 2456682 h 2476413"/>
              <a:gd name="connsiteX4" fmla="*/ 4855462 w 6516714"/>
              <a:gd name="connsiteY4" fmla="*/ 1644997 h 2476413"/>
              <a:gd name="connsiteX5" fmla="*/ 0 w 6516714"/>
              <a:gd name="connsiteY5" fmla="*/ 1238206 h 2476413"/>
              <a:gd name="connsiteX6" fmla="*/ 4855461 w 6516714"/>
              <a:gd name="connsiteY6" fmla="*/ 831415 h 2476413"/>
              <a:gd name="connsiteX7" fmla="*/ 4381875 w 6516714"/>
              <a:gd name="connsiteY7" fmla="*/ 19731 h 247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6714" h="2476413">
                <a:moveTo>
                  <a:pt x="4381875" y="0"/>
                </a:moveTo>
                <a:lnTo>
                  <a:pt x="6516714" y="1238208"/>
                </a:lnTo>
                <a:lnTo>
                  <a:pt x="4381875" y="2476413"/>
                </a:lnTo>
                <a:lnTo>
                  <a:pt x="4381875" y="2456682"/>
                </a:lnTo>
                <a:lnTo>
                  <a:pt x="4855462" y="1644997"/>
                </a:lnTo>
                <a:lnTo>
                  <a:pt x="0" y="1238206"/>
                </a:lnTo>
                <a:lnTo>
                  <a:pt x="4855461" y="831415"/>
                </a:lnTo>
                <a:lnTo>
                  <a:pt x="4381875" y="19731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54455" y="790575"/>
            <a:ext cx="642620" cy="36830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后肢</a:t>
            </a:r>
            <a:endParaRPr lang="zh-CN" alt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76020" y="947420"/>
            <a:ext cx="8265795" cy="4226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家禽主要体表部位名称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头部：肉冠、肉、喙、眼、鼻孔、脸等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躯干部：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颈部、 胸部、腹部、背腰部</a:t>
            </a:r>
            <a:r>
              <a:rPr 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尾部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四肢部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：前肢变成翼，分臂部和前臂部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后肢部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股胫、飞节、跖、趾、爪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  <p:sp>
        <p:nvSpPr>
          <p:cNvPr id="3" name="左中括号 2"/>
          <p:cNvSpPr/>
          <p:nvPr/>
        </p:nvSpPr>
        <p:spPr>
          <a:xfrm>
            <a:off x="1113790" y="2188845"/>
            <a:ext cx="123190" cy="1933575"/>
          </a:xfrm>
          <a:prstGeom prst="leftBracke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左中括号 3"/>
          <p:cNvSpPr/>
          <p:nvPr/>
        </p:nvSpPr>
        <p:spPr>
          <a:xfrm>
            <a:off x="2623820" y="3872230"/>
            <a:ext cx="76200" cy="1085215"/>
          </a:xfrm>
          <a:prstGeom prst="leftBracket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617" name="矩形 86022"/>
          <p:cNvSpPr/>
          <p:nvPr/>
        </p:nvSpPr>
        <p:spPr>
          <a:xfrm>
            <a:off x="1666875" y="1589088"/>
            <a:ext cx="8964613" cy="249713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0">
              <a:lnSpc>
                <a:spcPct val="90000"/>
              </a:lnSpc>
            </a:pPr>
            <a:r>
              <a:rPr lang="en-US" altLang="zh-CN" sz="2400" dirty="0">
                <a:solidFill>
                  <a:srgbClr val="628EE3"/>
                </a:solidFill>
                <a:latin typeface="Times New Roman" panose="02020603050405020304" pitchFamily="18" charset="0"/>
                <a:ea typeface="ˎ̥"/>
              </a:rPr>
              <a:t>  </a:t>
            </a:r>
            <a:r>
              <a:rPr lang="en-US" altLang="zh-CN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</a:rPr>
              <a:t> </a:t>
            </a:r>
            <a:r>
              <a:rPr lang="zh-CN" altLang="en-US" sz="240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（一）</a:t>
            </a:r>
            <a:r>
              <a:rPr lang="en-US" altLang="zh-CN" sz="240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</a:rPr>
              <a:t>  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轴 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lnSpc>
                <a:spcPct val="130000"/>
              </a:lnSpc>
            </a:pP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</a:rPr>
              <a:t>  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家畜身体的长轴</a:t>
            </a:r>
            <a:r>
              <a:rPr lang="en-US" altLang="zh-CN" sz="240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</a:rPr>
              <a:t>/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纵轴从头至尾，与地面平行。 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</a:rPr>
              <a:t>         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注：各器官也有其自身的长轴。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pitchFamily="49" charset="-122"/>
              </a:rPr>
              <a:t>（二）</a:t>
            </a:r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  <a:sym typeface="+mn-ea"/>
              </a:rPr>
              <a:t> 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pitchFamily="49" charset="-122"/>
              </a:rPr>
              <a:t>面 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  <a:sym typeface="+mn-ea"/>
              </a:rPr>
              <a:t> 1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pitchFamily="49" charset="-122"/>
              </a:rPr>
              <a:t>。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pitchFamily="49" charset="-122"/>
              </a:rPr>
              <a:t>矢状面：与畜体长轴平行，与地面垂直的切面。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黑体" panose="02010609060101010101" pitchFamily="49" charset="-122"/>
              </a:rPr>
              <a:t>                       可分：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Arial Black" panose="020B0A04020102020204" pitchFamily="34" charset="0"/>
                <a:ea typeface="宋体" panose="02010600030101010101" pitchFamily="2" charset="-122"/>
                <a:sym typeface="黑体" panose="02010609060101010101" pitchFamily="49" charset="-122"/>
              </a:rPr>
              <a:t>正中矢状面和侧矢状面。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Arial Black" panose="020B0A04020102020204" pitchFamily="34" charset="0"/>
              <a:ea typeface="宋体" panose="02010600030101010101" pitchFamily="2" charset="-122"/>
            </a:endParaRPr>
          </a:p>
          <a:p>
            <a:pPr lvl="0" indent="0">
              <a:lnSpc>
                <a:spcPct val="130000"/>
              </a:lnSpc>
            </a:pP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 indent="0">
              <a:lnSpc>
                <a:spcPct val="130000"/>
              </a:lnSpc>
            </a:pP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41805" y="854075"/>
            <a:ext cx="51879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 indent="0"/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二、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畜体的轴、面和方位术语</a:t>
            </a:r>
            <a:endParaRPr lang="zh-CN" altLang="en-US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54760" y="1228090"/>
            <a:ext cx="10201275" cy="22872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5000"/>
              </a:lnSpc>
              <a:spcBef>
                <a:spcPct val="45000"/>
              </a:spcBef>
            </a:pP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正中矢状面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algn="l">
              <a:lnSpc>
                <a:spcPct val="115000"/>
              </a:lnSpc>
              <a:spcBef>
                <a:spcPct val="45000"/>
              </a:spcBef>
            </a:pP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分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畜体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为</a:t>
            </a:r>
            <a:r>
              <a:rPr lang="zh-CN" altLang="en-US" sz="2400" dirty="0">
                <a:solidFill>
                  <a:srgbClr val="FF0000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左右相等</a:t>
            </a:r>
            <a:r>
              <a:rPr lang="zh-CN" altLang="en-US" sz="2400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的两部分。 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>
              <a:lnSpc>
                <a:spcPct val="115000"/>
              </a:lnSpc>
              <a:spcBef>
                <a:spcPct val="45000"/>
              </a:spcBef>
            </a:pPr>
            <a:r>
              <a:rPr lang="en-US" altLang="zh-CN" sz="240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ˎ̥"/>
                <a:cs typeface="+mn-ea"/>
                <a:sym typeface="+mn-ea"/>
              </a:rPr>
              <a:t> </a:t>
            </a:r>
            <a:endParaRPr lang="zh-CN" altLang="en-US" sz="2400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l">
              <a:lnSpc>
                <a:spcPct val="115000"/>
              </a:lnSpc>
              <a:spcBef>
                <a:spcPct val="45000"/>
              </a:spcBef>
            </a:pP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5934710" y="1085215"/>
            <a:ext cx="5440680" cy="12941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15000"/>
              </a:lnSpc>
              <a:spcBef>
                <a:spcPct val="45000"/>
              </a:spcBef>
            </a:pPr>
            <a:r>
              <a:rPr lang="zh-CN" altLang="en-US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侧矢状面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（右图）</a:t>
            </a:r>
            <a:endParaRPr lang="zh-CN" altLang="en-US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algn="l">
              <a:lnSpc>
                <a:spcPct val="115000"/>
              </a:lnSpc>
              <a:spcBef>
                <a:spcPct val="45000"/>
              </a:spcBef>
            </a:pPr>
            <a:endParaRPr lang="zh-CN" altLang="en-US" dirty="0">
              <a:solidFill>
                <a:srgbClr val="6D6F71"/>
              </a:solidFill>
              <a:effectLst>
                <a:outerShdw blurRad="38100" dist="19050" dir="2700000" algn="tl" rotWithShape="0">
                  <a:srgbClr val="6D6F71">
                    <a:alpha val="40000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algn="l">
              <a:lnSpc>
                <a:spcPct val="115000"/>
              </a:lnSpc>
              <a:spcBef>
                <a:spcPct val="45000"/>
              </a:spcBef>
            </a:pPr>
            <a:r>
              <a:rPr lang="zh-CN" altLang="en-US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分畜体为</a:t>
            </a:r>
            <a:r>
              <a:rPr lang="zh-CN" altLang="en-US" dirty="0">
                <a:solidFill>
                  <a:srgbClr val="FF0000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左右不相等</a:t>
            </a:r>
            <a:r>
              <a:rPr lang="zh-CN" altLang="en-US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的两部分。</a:t>
            </a:r>
            <a:r>
              <a:rPr lang="zh-CN" altLang="en-US" dirty="0">
                <a:solidFill>
                  <a:srgbClr val="6D6F71"/>
                </a:solidFill>
                <a:effectLst>
                  <a:outerShdw blurRad="38100" dist="19050" dir="2700000" algn="tl" rotWithShape="0">
                    <a:srgbClr val="6D6F71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与正中矢状面平行。</a:t>
            </a:r>
            <a:endParaRPr lang="zh-CN" altLang="en-US"/>
          </a:p>
        </p:txBody>
      </p:sp>
      <p:pic>
        <p:nvPicPr>
          <p:cNvPr id="21642" name="图片 87045"/>
          <p:cNvPicPr>
            <a:picLocks noChangeAspect="1"/>
          </p:cNvPicPr>
          <p:nvPr/>
        </p:nvPicPr>
        <p:blipFill>
          <a:blip r:embed="rId1">
            <a:lum bright="23999" contrast="35999"/>
          </a:blip>
          <a:srcRect l="19814" r="16556"/>
          <a:stretch>
            <a:fillRect/>
          </a:stretch>
        </p:blipFill>
        <p:spPr>
          <a:xfrm>
            <a:off x="1384935" y="3097530"/>
            <a:ext cx="3978275" cy="2689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643" name="图片 87043"/>
          <p:cNvPicPr>
            <a:picLocks noChangeAspect="1"/>
          </p:cNvPicPr>
          <p:nvPr/>
        </p:nvPicPr>
        <p:blipFill>
          <a:blip r:embed="rId2">
            <a:lum bright="17999" contrast="35999"/>
          </a:blip>
          <a:srcRect l="17389" r="13889"/>
          <a:stretch>
            <a:fillRect/>
          </a:stretch>
        </p:blipFill>
        <p:spPr>
          <a:xfrm>
            <a:off x="6496685" y="2724150"/>
            <a:ext cx="4363720" cy="3176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992755" y="134175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（左图）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df54d78f-b2e4-4882-a314-b634acb846ae}"/>
</p:tagLst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1036</Words>
  <Application>WPS 演示</Application>
  <PresentationFormat>宽屏</PresentationFormat>
  <Paragraphs>128</Paragraphs>
  <Slides>13</Slides>
  <Notes>7</Notes>
  <HiddenSlides>2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Calibri</vt:lpstr>
      <vt:lpstr>Tahoma</vt:lpstr>
      <vt:lpstr>黑体</vt:lpstr>
      <vt:lpstr>Times New Roman</vt:lpstr>
      <vt:lpstr>ˎ̥</vt:lpstr>
      <vt:lpstr>Segoe Print</vt:lpstr>
      <vt:lpstr>Arial Black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周生生</cp:lastModifiedBy>
  <cp:revision>80</cp:revision>
  <dcterms:created xsi:type="dcterms:W3CDTF">2015-05-05T08:02:00Z</dcterms:created>
  <dcterms:modified xsi:type="dcterms:W3CDTF">2020-11-21T07:50:41Z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