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6"/>
  </p:handoutMasterIdLst>
  <p:sldIdLst>
    <p:sldId id="261" r:id="rId2"/>
    <p:sldId id="260" r:id="rId3"/>
    <p:sldId id="259" r:id="rId4"/>
    <p:sldId id="262" r:id="rId5"/>
    <p:sldId id="263" r:id="rId6"/>
    <p:sldId id="264" r:id="rId7"/>
    <p:sldId id="265" r:id="rId8"/>
    <p:sldId id="266" r:id="rId9"/>
    <p:sldId id="267" r:id="rId10"/>
    <p:sldId id="269" r:id="rId11"/>
    <p:sldId id="271" r:id="rId12"/>
    <p:sldId id="270" r:id="rId13"/>
    <p:sldId id="272" r:id="rId14"/>
    <p:sldId id="268" r:id="rId15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506" y="-1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4" d="100"/>
          <a:sy n="54" d="100"/>
        </p:scale>
        <p:origin x="-2928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B2DDAA-B3D8-48BD-B51E-EB42048466FC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8C75F4-052C-45F3-8D15-ED8DF322002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11978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片 3075" descr="610174_90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-3317"/>
          <a:stretch/>
        </p:blipFill>
        <p:spPr bwMode="auto">
          <a:xfrm>
            <a:off x="2627784" y="3535602"/>
            <a:ext cx="4513865" cy="3123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标题 7"/>
          <p:cNvSpPr>
            <a:spLocks noGrp="1"/>
          </p:cNvSpPr>
          <p:nvPr>
            <p:ph type="ctrTitle"/>
          </p:nvPr>
        </p:nvSpPr>
        <p:spPr>
          <a:xfrm>
            <a:off x="2108693" y="90872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9" name="副标题 8"/>
          <p:cNvSpPr>
            <a:spLocks noGrp="1"/>
          </p:cNvSpPr>
          <p:nvPr>
            <p:ph type="subTitle" idx="1"/>
          </p:nvPr>
        </p:nvSpPr>
        <p:spPr>
          <a:xfrm>
            <a:off x="2116480" y="2924944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CN" altLang="en-US"/>
              <a:t>单击此处编辑母版副标题样式</a:t>
            </a:r>
            <a:endParaRPr kumimoji="0" lang="en-US"/>
          </a:p>
        </p:txBody>
      </p:sp>
      <p:sp>
        <p:nvSpPr>
          <p:cNvPr id="28" name="日期占位符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02C4276-68BD-4EA0-8D83-20921FFDD090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10" name="矩形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矩形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矩形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直接连接符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直接连接符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直接连接符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直接连接符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直接连接符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直接连接符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矩形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椭圆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椭圆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椭圆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椭圆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椭圆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灯片编号占位符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30" name="TextBox 29"/>
          <p:cNvSpPr txBox="1"/>
          <p:nvPr userDrawn="1"/>
        </p:nvSpPr>
        <p:spPr>
          <a:xfrm>
            <a:off x="6525502" y="6457890"/>
            <a:ext cx="26184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chemeClr val="accent1">
                    <a:lumMod val="75000"/>
                  </a:schemeClr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广东省高州农业学校</a:t>
            </a:r>
          </a:p>
        </p:txBody>
      </p:sp>
      <p:pic>
        <p:nvPicPr>
          <p:cNvPr id="31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2" y="26729"/>
            <a:ext cx="1354058" cy="134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TextBox 34"/>
          <p:cNvSpPr txBox="1"/>
          <p:nvPr userDrawn="1"/>
        </p:nvSpPr>
        <p:spPr>
          <a:xfrm>
            <a:off x="6052189" y="26729"/>
            <a:ext cx="3024336" cy="461665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隶书" panose="02010509060101010101" pitchFamily="49" charset="-122"/>
                <a:ea typeface="隶书" panose="02010509060101010101" pitchFamily="49" charset="-122"/>
              </a:rPr>
              <a:t>宠物养护与疾病防治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4276-68BD-4EA0-8D83-20921FFDD090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4276-68BD-4EA0-8D83-20921FFDD090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dirty="0"/>
              <a:t>单击此处编辑母版标题样式</a:t>
            </a:r>
            <a:endParaRPr kumimoji="0" lang="en-US" dirty="0"/>
          </a:p>
        </p:txBody>
      </p:sp>
      <p:sp>
        <p:nvSpPr>
          <p:cNvPr id="8" name="内容占位符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02C4276-68BD-4EA0-8D83-20921FFDD090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0" name="页脚占位符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CN" altLang="en-US" dirty="0"/>
          </a:p>
        </p:txBody>
      </p:sp>
      <p:sp>
        <p:nvSpPr>
          <p:cNvPr id="11" name="TextBox 10"/>
          <p:cNvSpPr txBox="1"/>
          <p:nvPr userDrawn="1"/>
        </p:nvSpPr>
        <p:spPr>
          <a:xfrm>
            <a:off x="6291112" y="6418374"/>
            <a:ext cx="25464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chemeClr val="accent1">
                    <a:lumMod val="75000"/>
                  </a:schemeClr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广东省高州农业学校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6052189" y="26729"/>
            <a:ext cx="3024336" cy="461665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隶书" panose="02010509060101010101" pitchFamily="49" charset="-122"/>
                <a:ea typeface="隶书" panose="02010509060101010101" pitchFamily="49" charset="-122"/>
              </a:rPr>
              <a:t>宠物养护与疾病防治</a:t>
            </a:r>
          </a:p>
        </p:txBody>
      </p:sp>
      <p:pic>
        <p:nvPicPr>
          <p:cNvPr id="14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2" y="26729"/>
            <a:ext cx="1354058" cy="134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02C4276-68BD-4EA0-8D83-20921FFDD090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矩形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直接连接符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直接连接符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直接连接符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直接连接符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直接连接符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矩形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椭圆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椭圆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椭圆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椭圆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椭圆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直接连接符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4276-68BD-4EA0-8D83-20921FFDD090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内容占位符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11" name="内容占位符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4276-68BD-4EA0-8D83-20921FFDD090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内容占位符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13" name="内容占位符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12" name="文本占位符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14" name="文本占位符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6" name="日期占位符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02C4276-68BD-4EA0-8D83-20921FFDD090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4276-68BD-4EA0-8D83-20921FFDD090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接连接符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8" name="直接连接符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直接连接符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直接连接符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直接连接符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椭圆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内容占位符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21" name="日期占位符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02C4276-68BD-4EA0-8D83-20921FFDD090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22" name="灯片编号占位符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3" name="页脚占位符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直接连接符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椭圆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zh-CN" altLang="en-US"/>
              <a:t>单击图标添加图片</a:t>
            </a:r>
            <a:endParaRPr kumimoji="0" 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10" name="直接连接符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矩形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直接连接符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直接连接符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直接连接符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日期占位符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02C4276-68BD-4EA0-8D83-20921FFDD090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1" name="页脚占位符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直接连接符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标题占位符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  <a:p>
            <a:pPr lvl="1" eaLnBrk="1" latinLnBrk="0" hangingPunct="1"/>
            <a:r>
              <a:rPr kumimoji="0" lang="zh-CN" altLang="en-US"/>
              <a:t>第二级</a:t>
            </a:r>
          </a:p>
          <a:p>
            <a:pPr lvl="2" eaLnBrk="1" latinLnBrk="0" hangingPunct="1"/>
            <a:r>
              <a:rPr kumimoji="0" lang="zh-CN" altLang="en-US"/>
              <a:t>第三级</a:t>
            </a:r>
          </a:p>
          <a:p>
            <a:pPr lvl="3" eaLnBrk="1" latinLnBrk="0" hangingPunct="1"/>
            <a:r>
              <a:rPr kumimoji="0" lang="zh-CN" altLang="en-US"/>
              <a:t>第四级</a:t>
            </a:r>
          </a:p>
          <a:p>
            <a:pPr lvl="4" eaLnBrk="1" latinLnBrk="0" hangingPunct="1"/>
            <a:r>
              <a:rPr kumimoji="0" lang="zh-CN" altLang="en-US"/>
              <a:t>第五级</a:t>
            </a:r>
            <a:endParaRPr kumimoji="0" lang="en-US"/>
          </a:p>
        </p:txBody>
      </p:sp>
      <p:sp>
        <p:nvSpPr>
          <p:cNvPr id="14" name="日期占位符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02C4276-68BD-4EA0-8D83-20921FFDD090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7" name="直接连接符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直接连接符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矩形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直接连接符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椭圆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灯片编号占位符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763688" y="620688"/>
            <a:ext cx="7200800" cy="1894362"/>
          </a:xfrm>
        </p:spPr>
        <p:txBody>
          <a:bodyPr>
            <a:normAutofit/>
          </a:bodyPr>
          <a:lstStyle/>
          <a:p>
            <a:r>
              <a:rPr lang="zh-CN" altLang="en-US" sz="40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任务</a:t>
            </a:r>
            <a:r>
              <a:rPr lang="en-US" altLang="zh-CN" sz="40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r>
              <a:rPr lang="zh-CN" altLang="en-US" sz="40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</a:t>
            </a:r>
            <a:r>
              <a:rPr lang="zh-CN" altLang="en-US" sz="40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子宫、卵巢摘除</a:t>
            </a:r>
            <a:r>
              <a:rPr lang="zh-CN" altLang="en-US" sz="40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术操作</a:t>
            </a:r>
            <a:endParaRPr lang="zh-CN" altLang="en-US" sz="400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748623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CN" altLang="zh-CN" sz="2800" b="1" kern="1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【注意事项】</a:t>
            </a:r>
            <a:r>
              <a:rPr lang="zh-CN" altLang="zh-CN" dirty="0"/>
              <a:t/>
            </a:r>
            <a:br>
              <a:rPr lang="zh-CN" altLang="zh-CN" dirty="0"/>
            </a:b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altLang="zh-CN" sz="28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altLang="zh-CN" sz="28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．左右卵巢和子宫角分别位于左右肾脏后方的腰沟内。屈曲指节将之夹在指与腹壁之间钩出。用食指钩出有困难，可用卵巢钩沿食指伸入到子宫处将其钩出。卵巢子宫暴露后，用止血钳夹住子宫卵巢韧带。</a:t>
            </a:r>
          </a:p>
          <a:p>
            <a:r>
              <a:rPr lang="en-US" altLang="zh-CN" sz="28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altLang="zh-CN" sz="28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．如果只摘除卵巢时展平子宫阔韧带，在阔韧带的无血管区用一止血钳穿过并带回两条结扎线，向前滑动一条结扎卵巢带，向后滑动另一条结扎线结扎止血钳后的输卵管和阔韧带，摘除卵巢</a:t>
            </a:r>
            <a:r>
              <a:rPr lang="zh-CN" altLang="zh-CN" sz="28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。</a:t>
            </a:r>
            <a:endParaRPr lang="zh-CN" altLang="zh-CN" sz="2800" b="1" kern="100" dirty="0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08608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755576" y="1556792"/>
            <a:ext cx="7467600" cy="4873752"/>
          </a:xfrm>
        </p:spPr>
        <p:txBody>
          <a:bodyPr>
            <a:normAutofit fontScale="92500"/>
          </a:bodyPr>
          <a:lstStyle/>
          <a:p>
            <a:r>
              <a:rPr lang="en-US" altLang="zh-CN" sz="28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lang="zh-CN" altLang="zh-CN" sz="28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．如果卵巢子宫一起摘除，用止血钳夹卵巢固有韧带并上提，展平子宫角，用止血钳将卵巢动静脉固定，完全暴露卵巢，用一止血钳夹住预结扎部位，在止血钳上方穿入结扎线，结扎确实后于结扎线上方剪断。整理子宫阔韧带，在子宫动静脉的下方将子宫圆韧带及子宫阔韧带钝性撕断。双侧子宫角结扎完毕后，将双侧卵巢及子宫角向尾侧牵拉，将子宫体尽可能多地暴露出切口。以止血钳夹住预结扎的子宫体位置，穿入结扎线，外科结进行结扎，结扎确实后在子宫体预切断处夹一止血钳，用手术刀沿上方止血钳下方将子宫体切断，即将子宫卵巢全部摘除。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6291963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zh-CN" sz="26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4</a:t>
            </a:r>
            <a:r>
              <a:rPr lang="zh-CN" altLang="zh-CN" sz="26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．注意结扎一定要确实，尤其对肥胖的犬。</a:t>
            </a:r>
          </a:p>
          <a:p>
            <a:r>
              <a:rPr lang="en-US" altLang="zh-CN" sz="26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5</a:t>
            </a:r>
            <a:r>
              <a:rPr lang="zh-CN" altLang="zh-CN" sz="26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．防止术后感染，可给抗生素</a:t>
            </a:r>
            <a:r>
              <a:rPr lang="en-US" altLang="zh-CN" sz="26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5</a:t>
            </a:r>
            <a:r>
              <a:rPr lang="zh-CN" altLang="zh-CN" sz="26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～</a:t>
            </a:r>
            <a:r>
              <a:rPr lang="en-US" altLang="zh-CN" sz="26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7</a:t>
            </a:r>
            <a:r>
              <a:rPr lang="zh-CN" altLang="zh-CN" sz="26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天，术后穿着腹绷带。</a:t>
            </a:r>
          </a:p>
          <a:p>
            <a:r>
              <a:rPr lang="en-US" altLang="zh-CN" sz="26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6</a:t>
            </a:r>
            <a:r>
              <a:rPr lang="zh-CN" altLang="zh-CN" sz="26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．病理性子宫摘除，要确保腹腔无污染。出现子宫破裂污染腹腔的情况时，彻底清洗腹腔，并设置腹腔导流管。</a:t>
            </a:r>
          </a:p>
          <a:p>
            <a:r>
              <a:rPr lang="en-US" altLang="zh-CN" sz="26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7</a:t>
            </a:r>
            <a:r>
              <a:rPr lang="zh-CN" altLang="zh-CN" sz="26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．术后</a:t>
            </a:r>
            <a:r>
              <a:rPr lang="en-US" altLang="zh-CN" sz="26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7</a:t>
            </a:r>
            <a:r>
              <a:rPr lang="zh-CN" altLang="zh-CN" sz="26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～</a:t>
            </a:r>
            <a:r>
              <a:rPr lang="en-US" altLang="zh-CN" sz="26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10</a:t>
            </a:r>
            <a:r>
              <a:rPr lang="zh-CN" altLang="zh-CN" sz="26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天拆线。</a:t>
            </a:r>
            <a:endParaRPr lang="zh-CN" altLang="en-US" sz="2600" b="1" kern="100" dirty="0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3911183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CN" altLang="zh-CN" sz="2600" b="1" kern="1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【术后护理】</a:t>
            </a:r>
            <a:endParaRPr lang="zh-CN" altLang="en-US" sz="2600" b="1" kern="1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zh-CN" altLang="zh-CN" sz="26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创口</a:t>
            </a:r>
            <a:r>
              <a:rPr lang="zh-CN" altLang="zh-CN" sz="26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处做保护绷带，全身应用抗生素，给予易消化的食物，</a:t>
            </a:r>
            <a:r>
              <a:rPr lang="en-US" altLang="zh-CN" sz="26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altLang="zh-CN" sz="26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周内限制剧烈运动。</a:t>
            </a:r>
            <a:endParaRPr lang="zh-CN" altLang="en-US" sz="2600" b="1" kern="100" dirty="0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41687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ad67fc157f14ec51972b431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" t="4092" r="1905" b="49431"/>
          <a:stretch/>
        </p:blipFill>
        <p:spPr bwMode="auto">
          <a:xfrm>
            <a:off x="683568" y="3802743"/>
            <a:ext cx="7431088" cy="2656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284" y="1916832"/>
            <a:ext cx="1485200" cy="1993125"/>
          </a:xfrm>
          <a:prstGeom prst="rect">
            <a:avLst/>
          </a:prstGeom>
        </p:spPr>
      </p:pic>
      <p:sp>
        <p:nvSpPr>
          <p:cNvPr id="6" name="文本框 1"/>
          <p:cNvSpPr txBox="1"/>
          <p:nvPr/>
        </p:nvSpPr>
        <p:spPr>
          <a:xfrm>
            <a:off x="3286804" y="2332458"/>
            <a:ext cx="26468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800" b="1" dirty="0" smtClean="0">
                <a:solidFill>
                  <a:srgbClr val="09B3AF"/>
                </a:solidFill>
                <a:latin typeface="张海山锐谐体" panose="02000000000000000000" pitchFamily="2" charset="-122"/>
                <a:ea typeface="张海山锐谐体" panose="02000000000000000000" pitchFamily="2" charset="-122"/>
              </a:rPr>
              <a:t>谢谢观看</a:t>
            </a:r>
            <a:endParaRPr lang="zh-CN" altLang="en-US" sz="4800" b="1" dirty="0">
              <a:solidFill>
                <a:srgbClr val="09B3AF"/>
              </a:solidFill>
              <a:latin typeface="张海山锐谐体" panose="02000000000000000000" pitchFamily="2" charset="-122"/>
              <a:ea typeface="张海山锐谐体" panose="02000000000000000000" pitchFamily="2" charset="-122"/>
            </a:endParaRP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2580327" y="3371856"/>
            <a:ext cx="4167808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ctr"/>
            <a:r>
              <a:rPr lang="zh-CN" altLang="zh-CN" sz="2800" dirty="0">
                <a:solidFill>
                  <a:srgbClr val="88988A"/>
                </a:solidFill>
              </a:rPr>
              <a:t>THANKS FOR COMING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389778">
            <a:off x="6372239" y="2216438"/>
            <a:ext cx="1707898" cy="1801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053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2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CN" altLang="en-US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一、适应症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62372" y="1916832"/>
            <a:ext cx="8219256" cy="487375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CN" altLang="zh-CN" sz="2800" b="1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雌性犬、猫绝育术，健康犬、猫卵巢子宫摘除术一般在</a:t>
            </a:r>
            <a:r>
              <a:rPr lang="en-US" altLang="zh-CN" sz="2800" b="1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5~6</a:t>
            </a:r>
            <a:r>
              <a:rPr lang="zh-CN" altLang="zh-CN" sz="2800" b="1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月龄为宜。子宫摘除的目的是为了绝育，并可预防发生子宫疾病，如卵巢囊肿、卵巢肿瘤、化脓性子宫内膜炎、增生性子宫内膜炎、乳腺肿瘤等疾病，另外还可治疗伴有皮肤和皮毛变化的卵巢激素功能障碍。</a:t>
            </a:r>
            <a:endParaRPr lang="zh-CN" altLang="en-US" sz="36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462292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二、术前准备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zh-CN" altLang="zh-CN" sz="2800" b="1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术前禁饲</a:t>
            </a: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12h</a:t>
            </a:r>
            <a:r>
              <a:rPr lang="zh-CN" altLang="zh-CN" sz="2800" b="1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以上，禁水</a:t>
            </a: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2h</a:t>
            </a:r>
            <a:r>
              <a:rPr lang="zh-CN" altLang="zh-CN" sz="2800" b="1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以上，对犬、猫进行全身检查，对因子宫疾病进行手术的动物，术前应纠正水、电解质代谢紊乱和酸碱平衡失调。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1397097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三、保定与麻醉</a:t>
            </a:r>
            <a:endParaRPr lang="zh-CN" altLang="en-US" sz="3200" dirty="0"/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CN" altLang="zh-CN" sz="2800" b="1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仰卧保定，全身麻醉，有条件的可采用吸入麻醉。</a:t>
            </a:r>
          </a:p>
          <a:p>
            <a:r>
              <a:rPr lang="zh-CN" altLang="zh-CN" sz="2800" b="1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术部：由脐孔向后作</a:t>
            </a: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4~10cm</a:t>
            </a:r>
            <a:r>
              <a:rPr lang="zh-CN" altLang="zh-CN" sz="2800" b="1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长的腹中线切口。也可选择腹侧壁手术通路。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98171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003232" cy="4873752"/>
          </a:xfrm>
        </p:spPr>
        <p:txBody>
          <a:bodyPr/>
          <a:lstStyle/>
          <a:p>
            <a:r>
              <a:rPr lang="zh-CN" altLang="zh-CN" sz="2800" b="1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腹部</a:t>
            </a:r>
            <a:r>
              <a:rPr lang="zh-CN" altLang="zh-CN" sz="2800" b="1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的术前准备范围需从剑壮软骨前方</a:t>
            </a: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4cm</a:t>
            </a:r>
            <a:r>
              <a:rPr lang="zh-CN" altLang="zh-CN" sz="2800" b="1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到耻骨缘后侧</a:t>
            </a: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4cm</a:t>
            </a:r>
            <a:r>
              <a:rPr lang="zh-CN" altLang="zh-CN" sz="2800" b="1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，以利需要时可以快速地扩大创口。铺一层术巾以露出剑壮软骨至耻骨的中线，再盖上一层创巾仅露出肚脐到耻骨的中线。性成熟犬的切口为脐后腹部前</a:t>
            </a: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1/3</a:t>
            </a:r>
            <a:r>
              <a:rPr lang="zh-CN" altLang="zh-CN" sz="2800" b="1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，在大于</a:t>
            </a: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5</a:t>
            </a:r>
            <a:r>
              <a:rPr lang="zh-CN" altLang="zh-CN" sz="2800" b="1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月龄猫及未性成熟的犬只，则于此距离的中间</a:t>
            </a: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1/3</a:t>
            </a:r>
            <a:r>
              <a:rPr lang="zh-CN" altLang="zh-CN" sz="2800" b="1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进行切创；而在未性成熟的猫中则于此距离的后腹部</a:t>
            </a: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1/3</a:t>
            </a:r>
            <a:r>
              <a:rPr lang="zh-CN" altLang="zh-CN" sz="2800" b="1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进行切创。如果看不到卵巢或子宫颈时，可再扩大创口。</a:t>
            </a:r>
          </a:p>
          <a:p>
            <a:endParaRPr lang="zh-CN" altLang="en-US" dirty="0"/>
          </a:p>
        </p:txBody>
      </p:sp>
      <p:sp>
        <p:nvSpPr>
          <p:cNvPr id="4" name="标题 1">
            <a:extLst>
              <a:ext uri="{FF2B5EF4-FFF2-40B4-BE49-F238E27FC236}">
                <a16:creationId xmlns="" xmlns:a16="http://schemas.microsoft.com/office/drawing/2014/main" id="{E65EB588-FDA3-4EFC-BD08-D4D4E2AFD1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四、术式</a:t>
            </a:r>
            <a:endParaRPr lang="zh-CN" altLang="en-US" sz="3200" dirty="0"/>
          </a:p>
        </p:txBody>
      </p:sp>
    </p:spTree>
    <p:extLst>
      <p:ext uri="{BB962C8B-B14F-4D97-AF65-F5344CB8AC3E}">
        <p14:creationId xmlns:p14="http://schemas.microsoft.com/office/powerpoint/2010/main" val="30801558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354101C5-790F-40E6-BB8E-A16216251A60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07504" y="1720163"/>
            <a:ext cx="8604684" cy="4873752"/>
          </a:xfrm>
        </p:spPr>
        <p:txBody>
          <a:bodyPr/>
          <a:lstStyle/>
          <a:p>
            <a:r>
              <a:rPr lang="zh-CN" altLang="zh-CN" sz="28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正中线切开皮肤、皮下组织及腹白线、腹膜，切口长度为</a:t>
            </a:r>
            <a:r>
              <a:rPr lang="en-US" altLang="zh-CN" sz="28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4~8cm</a:t>
            </a:r>
            <a:r>
              <a:rPr lang="zh-CN" altLang="zh-CN" sz="28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，显露腹腔，用食指或卵巢牵引钩沿腹壁向后至肾后方</a:t>
            </a:r>
            <a:r>
              <a:rPr lang="en-US" altLang="zh-CN" sz="28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2~3cm</a:t>
            </a:r>
            <a:r>
              <a:rPr lang="zh-CN" altLang="zh-CN" sz="28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处，将手指或牵引钩向中间转，钩住子宫角、阔韧带或圆韧带，轻轻拉出腹腔。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7961533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921CB97B-482C-4BBD-8235-61B644758D2D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787208" cy="4873752"/>
          </a:xfrm>
        </p:spPr>
        <p:txBody>
          <a:bodyPr>
            <a:normAutofit fontScale="92500"/>
          </a:bodyPr>
          <a:lstStyle/>
          <a:p>
            <a:r>
              <a:rPr lang="zh-CN" altLang="zh-CN" sz="28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于卵巢系膜与子宫系膜交界的脂肪较少位置，使用止血钳在子宫阔韧带制造一个侧背至腹侧走向的创口。使用止血钳以三钳法方式夹住卵巢卵巢血管及其周围组织，其中一把靠近卵巢，另两把远离卵巢；然后在卵巢远端止血钳外侧</a:t>
            </a:r>
            <a:r>
              <a:rPr lang="en-US" altLang="zh-CN" sz="28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0.2cm</a:t>
            </a:r>
            <a:r>
              <a:rPr lang="zh-CN" altLang="zh-CN" sz="28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处用</a:t>
            </a:r>
            <a:r>
              <a:rPr lang="en-US" altLang="zh-CN" sz="28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2~3</a:t>
            </a:r>
            <a:r>
              <a:rPr lang="zh-CN" altLang="zh-CN" sz="28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号可吸收缝线做一结扎，除去远端止血钳，或者先松开卵巢远端止血钳，再除去止血钳的瞬间，在钳夹处做一结扎；然后从中止血钳和卵巢近端止血钳之间切断卵巢系膜和血管，观察断端有无出血，若止血良好，取下中止血钳，再观察断端有无出血，若有出血，可在中止血钳夹过的位置做第二次结扎，注意不可松开卵巢近端止血钳。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2296612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DF1D05E2-FBEE-40C7-923F-445459824B45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CN" altLang="zh-CN" sz="28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将游离的卵巢从卵巢系膜上撕开，并沿子宫角向后分离子宫阔韧带，到其中部时剪断索状的圆韧带，继续分离，直到子宫角分叉处。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3264448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E3A9E81F-0397-4282-9B03-0142208B1A22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7931224" cy="4873752"/>
          </a:xfrm>
        </p:spPr>
        <p:txBody>
          <a:bodyPr>
            <a:normAutofit lnSpcReduction="10000"/>
          </a:bodyPr>
          <a:lstStyle/>
          <a:p>
            <a:r>
              <a:rPr lang="zh-CN" altLang="zh-CN" sz="28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结扎子宫颈后方两侧的子宫动、静脉并切断，然后尽量伸展子宫体，采用上述三钳法钳夹子宫体，第一把止血钳夹在尽量靠近阴道的子宫体上，在第一把止血钳与阴道之间的子宫体上做一贯穿结扎，除去第一把止血钳，从第二、三把止血钳之间切断子宫体，去除子宫和卵巢。松开第二把止血钳，观察断端有无出血，若有出血可在钳夹处做第二针贯穿结扎，最后把整个蒂部集束结扎。如果是幼龄的犬、猫，则不必单独结扎子宫血管，可采用三钳法把子宫血管和子宫体一同结扎。</a:t>
            </a:r>
            <a:endParaRPr lang="en-US" altLang="zh-CN" sz="2800" b="1" kern="100" dirty="0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r>
              <a:rPr lang="zh-CN" altLang="zh-CN" sz="28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清创后常规闭合腹壁各层。</a:t>
            </a:r>
          </a:p>
          <a:p>
            <a:endParaRPr lang="zh-CN" altLang="zh-CN" sz="1800" kern="100" dirty="0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24946033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凸显">
  <a:themeElements>
    <a:clrScheme name="凸显">
      <a:dk1>
        <a:sysClr val="windowText" lastClr="000000"/>
      </a:dk1>
      <a:lt1>
        <a:sysClr val="window" lastClr="CCE8C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凸显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凸显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CE8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凸显">
    <a:dk1>
      <a:sysClr val="windowText" lastClr="000000"/>
    </a:dk1>
    <a:lt1>
      <a:sysClr val="window" lastClr="CCE8C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</TotalTime>
  <Words>1067</Words>
  <Application>Microsoft Office PowerPoint</Application>
  <PresentationFormat>全屏显示(4:3)</PresentationFormat>
  <Paragraphs>27</Paragraphs>
  <Slides>14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15" baseType="lpstr">
      <vt:lpstr>凸显</vt:lpstr>
      <vt:lpstr>任务2  子宫、卵巢摘除术操作</vt:lpstr>
      <vt:lpstr>一、适应症</vt:lpstr>
      <vt:lpstr>二、术前准备</vt:lpstr>
      <vt:lpstr>三、保定与麻醉</vt:lpstr>
      <vt:lpstr>四、术式</vt:lpstr>
      <vt:lpstr>PowerPoint 演示文稿</vt:lpstr>
      <vt:lpstr>PowerPoint 演示文稿</vt:lpstr>
      <vt:lpstr>PowerPoint 演示文稿</vt:lpstr>
      <vt:lpstr>PowerPoint 演示文稿</vt:lpstr>
      <vt:lpstr>【注意事项】 </vt:lpstr>
      <vt:lpstr>PowerPoint 演示文稿</vt:lpstr>
      <vt:lpstr>PowerPoint 演示文稿</vt:lpstr>
      <vt:lpstr>【术后护理】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丁晓</dc:creator>
  <cp:lastModifiedBy>丁晓</cp:lastModifiedBy>
  <cp:revision>16</cp:revision>
  <dcterms:created xsi:type="dcterms:W3CDTF">2020-08-23T01:44:59Z</dcterms:created>
  <dcterms:modified xsi:type="dcterms:W3CDTF">2020-11-22T02:23:38Z</dcterms:modified>
</cp:coreProperties>
</file>