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1066" r:id="rId3"/>
    <p:sldId id="1067" r:id="rId4"/>
    <p:sldId id="1068" r:id="rId5"/>
    <p:sldId id="1069" r:id="rId6"/>
    <p:sldId id="1070" r:id="rId7"/>
    <p:sldId id="1071" r:id="rId8"/>
    <p:sldId id="1072" r:id="rId9"/>
    <p:sldId id="1073" r:id="rId10"/>
    <p:sldId id="1074" r:id="rId11"/>
    <p:sldId id="1075" r:id="rId12"/>
    <p:sldId id="1076" r:id="rId13"/>
    <p:sldId id="1077" r:id="rId14"/>
  </p:sldIdLst>
  <p:sldSz cx="12192000" cy="6858000"/>
  <p:notesSz cx="6858000" cy="9144000"/>
  <p:custDataLst>
    <p:tags r:id="rId2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李 玉丹" initials="李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11D1"/>
    <a:srgbClr val="81119F"/>
    <a:srgbClr val="C02B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030" autoAdjust="0"/>
  </p:normalViewPr>
  <p:slideViewPr>
    <p:cSldViewPr snapToGrid="0">
      <p:cViewPr varScale="1">
        <p:scale>
          <a:sx n="38" d="100"/>
          <a:sy n="38" d="100"/>
        </p:scale>
        <p:origin x="72" y="6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0" Type="http://schemas.openxmlformats.org/officeDocument/2006/relationships/tags" Target="tags/tag1.xml"/><Relationship Id="rId2" Type="http://schemas.openxmlformats.org/officeDocument/2006/relationships/theme" Target="theme/theme1.xml"/><Relationship Id="rId19" Type="http://schemas.openxmlformats.org/officeDocument/2006/relationships/commentAuthors" Target="commentAuthors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notesMaster" Target="notesMasters/notesMaster1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89B1B1-D084-40F3-A8CC-6C808683DC6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01B2CA-97E2-417C-BA7A-89DEDF11C55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jpeg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 flipV="1">
            <a:off x="695960" y="1118473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三、胎膜和胎盘</a:t>
            </a:r>
            <a:endParaRPr lang="zh-CN" altLang="en-US" sz="4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object 2"/>
          <p:cNvSpPr/>
          <p:nvPr/>
        </p:nvSpPr>
        <p:spPr>
          <a:xfrm>
            <a:off x="7386319" y="2433827"/>
            <a:ext cx="3048000" cy="0"/>
          </a:xfrm>
          <a:custGeom>
            <a:avLst/>
            <a:gdLst/>
            <a:ahLst/>
            <a:cxnLst/>
            <a:rect l="l" t="t" r="r" b="b"/>
            <a:pathLst>
              <a:path w="3048000">
                <a:moveTo>
                  <a:pt x="0" y="0"/>
                </a:moveTo>
                <a:lnTo>
                  <a:pt x="3048000" y="0"/>
                </a:lnTo>
              </a:path>
            </a:pathLst>
          </a:custGeom>
          <a:ln w="15239">
            <a:solidFill>
              <a:srgbClr val="40404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3"/>
          <p:cNvSpPr txBox="1"/>
          <p:nvPr/>
        </p:nvSpPr>
        <p:spPr>
          <a:xfrm>
            <a:off x="1552194" y="1984559"/>
            <a:ext cx="8896350" cy="3989070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300"/>
              </a:spcBef>
              <a:buFont typeface="Wingdings" panose="05000000000000000000"/>
              <a:buChar char=""/>
              <a:tabLst>
                <a:tab pos="241300" algn="l"/>
              </a:tabLst>
            </a:pPr>
            <a:r>
              <a:rPr sz="2000" b="1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胎膜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：胎儿的附属膜，</a:t>
            </a:r>
            <a:r>
              <a:rPr sz="2000" spc="-1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是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胎儿</a:t>
            </a:r>
            <a:r>
              <a:rPr sz="2000" spc="-1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本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体以</a:t>
            </a:r>
            <a:r>
              <a:rPr sz="2000" spc="-1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外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的几</a:t>
            </a:r>
            <a:r>
              <a:rPr sz="2000" spc="-1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层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膜</a:t>
            </a:r>
            <a:r>
              <a:rPr sz="2000" spc="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（</a:t>
            </a:r>
            <a:r>
              <a:rPr sz="2000" spc="-1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绒</a:t>
            </a:r>
            <a:r>
              <a:rPr sz="2000" spc="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毛膜</a:t>
            </a:r>
            <a:r>
              <a:rPr sz="2000" spc="-2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、</a:t>
            </a:r>
            <a:r>
              <a:rPr sz="2000" spc="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尿膜</a:t>
            </a:r>
            <a:r>
              <a:rPr sz="2000" spc="-2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、</a:t>
            </a:r>
            <a:r>
              <a:rPr sz="2000" spc="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羊膜</a:t>
            </a:r>
            <a:r>
              <a:rPr sz="2000" spc="-2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、</a:t>
            </a:r>
            <a:r>
              <a:rPr sz="2000" spc="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卵黄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  <a:p>
            <a:pPr marL="240665">
              <a:lnSpc>
                <a:spcPct val="100000"/>
              </a:lnSpc>
              <a:spcBef>
                <a:spcPts val="1200"/>
              </a:spcBef>
            </a:pPr>
            <a:r>
              <a:rPr sz="2000" u="heavy" spc="-500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u="heavy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微软雅黑" panose="020B0503020204020204" charset="-122"/>
                <a:cs typeface="微软雅黑" panose="020B0503020204020204" charset="-122"/>
              </a:rPr>
              <a:t>囊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）的总称，其作用是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不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子宫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粘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膜交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换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气体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、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养分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及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代谢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产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物。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>
              <a:latin typeface="Times New Roman" panose="02020603050405020304"/>
              <a:cs typeface="Times New Roman" panose="02020603050405020304"/>
            </a:endParaRPr>
          </a:p>
          <a:p>
            <a:pPr marL="241300" indent="-228600">
              <a:lnSpc>
                <a:spcPct val="100000"/>
              </a:lnSpc>
              <a:buFont typeface="Wingdings" panose="05000000000000000000"/>
              <a:buChar char=""/>
              <a:tabLst>
                <a:tab pos="241300" algn="l"/>
              </a:tabLst>
            </a:pPr>
            <a:r>
              <a:rPr sz="2000" b="1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发育中的胎膜：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>
              <a:latin typeface="Times New Roman" panose="02020603050405020304"/>
              <a:cs typeface="Times New Roman" panose="02020603050405020304"/>
            </a:endParaRPr>
          </a:p>
          <a:p>
            <a:pPr marL="311150" indent="-298450">
              <a:lnSpc>
                <a:spcPct val="100000"/>
              </a:lnSpc>
              <a:buFont typeface="Arial" panose="020B0604020202020204"/>
              <a:buChar char="•"/>
              <a:tabLst>
                <a:tab pos="311150" algn="l"/>
                <a:tab pos="311785" algn="l"/>
              </a:tabLst>
            </a:pPr>
            <a:r>
              <a:rPr sz="2000" b="1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卵黄囊：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退化，被尿膜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叏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代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404040"/>
              </a:buClr>
              <a:buFont typeface="Arial" panose="020B0604020202020204"/>
              <a:buChar char="•"/>
            </a:pPr>
            <a:endParaRPr sz="2050">
              <a:latin typeface="Times New Roman" panose="02020603050405020304"/>
              <a:cs typeface="Times New Roman" panose="02020603050405020304"/>
            </a:endParaRPr>
          </a:p>
          <a:p>
            <a:pPr marL="311150" indent="-298450">
              <a:lnSpc>
                <a:spcPct val="100000"/>
              </a:lnSpc>
              <a:buFont typeface="Arial" panose="020B0604020202020204"/>
              <a:buChar char="•"/>
              <a:tabLst>
                <a:tab pos="311150" algn="l"/>
                <a:tab pos="311785" algn="l"/>
              </a:tabLst>
            </a:pPr>
            <a:r>
              <a:rPr sz="2000" b="1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羊膜：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最内层膜，直接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包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被胎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儿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的第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一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层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404040"/>
              </a:buClr>
              <a:buFont typeface="Arial" panose="020B0604020202020204"/>
              <a:buChar char="•"/>
            </a:pPr>
            <a:endParaRPr sz="2050">
              <a:latin typeface="Times New Roman" panose="02020603050405020304"/>
              <a:cs typeface="Times New Roman" panose="02020603050405020304"/>
            </a:endParaRPr>
          </a:p>
          <a:p>
            <a:pPr marL="311150" indent="-298450">
              <a:lnSpc>
                <a:spcPct val="100000"/>
              </a:lnSpc>
              <a:buFont typeface="Arial" panose="020B0604020202020204"/>
              <a:buChar char="•"/>
              <a:tabLst>
                <a:tab pos="311150" algn="l"/>
                <a:tab pos="311785" algn="l"/>
              </a:tabLst>
            </a:pPr>
            <a:r>
              <a:rPr sz="2000" b="1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尿膜：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包被胎儿的第二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层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，临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时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膀胱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404040"/>
              </a:buClr>
              <a:buFont typeface="Arial" panose="020B0604020202020204"/>
              <a:buChar char="•"/>
            </a:pPr>
            <a:endParaRPr sz="2050">
              <a:latin typeface="Times New Roman" panose="02020603050405020304"/>
              <a:cs typeface="Times New Roman" panose="02020603050405020304"/>
            </a:endParaRPr>
          </a:p>
          <a:p>
            <a:pPr marL="311150" indent="-298450">
              <a:lnSpc>
                <a:spcPct val="100000"/>
              </a:lnSpc>
              <a:buFont typeface="Arial" panose="020B0604020202020204"/>
              <a:buChar char="•"/>
              <a:tabLst>
                <a:tab pos="311150" algn="l"/>
                <a:tab pos="311785" algn="l"/>
              </a:tabLst>
            </a:pPr>
            <a:r>
              <a:rPr sz="2000" b="1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绒毛膜：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最外的一层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 descr="牛胎膜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79285" y="3062605"/>
            <a:ext cx="4518025" cy="341439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 flipV="1">
            <a:off x="695960" y="1118473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三、胎膜和胎盘</a:t>
            </a:r>
            <a:endParaRPr lang="zh-CN" altLang="en-US" sz="4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object 5"/>
          <p:cNvSpPr/>
          <p:nvPr/>
        </p:nvSpPr>
        <p:spPr>
          <a:xfrm>
            <a:off x="2834456" y="1835954"/>
            <a:ext cx="7080500" cy="442461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 flipV="1">
            <a:off x="695960" y="1118473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三、胎膜和胎盘</a:t>
            </a:r>
            <a:endParaRPr lang="zh-CN" altLang="en-US" sz="4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object 5"/>
          <p:cNvSpPr/>
          <p:nvPr/>
        </p:nvSpPr>
        <p:spPr>
          <a:xfrm>
            <a:off x="2619225" y="1909571"/>
            <a:ext cx="5637508" cy="4256786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endParaRPr lang="zh-CN" altLang="en-US" b="1" dirty="0">
              <a:latin typeface="+mn-ea"/>
              <a:ea typeface="+mn-ea"/>
            </a:endParaRPr>
          </a:p>
        </p:txBody>
      </p:sp>
      <p:cxnSp>
        <p:nvCxnSpPr>
          <p:cNvPr id="10" name="直接连接符 9"/>
          <p:cNvCxnSpPr/>
          <p:nvPr/>
        </p:nvCxnSpPr>
        <p:spPr>
          <a:xfrm flipV="1">
            <a:off x="695960" y="1118473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三、胎膜和胎盘</a:t>
            </a:r>
            <a:endParaRPr lang="zh-CN" altLang="en-US" sz="4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object 2"/>
          <p:cNvSpPr txBox="1"/>
          <p:nvPr/>
        </p:nvSpPr>
        <p:spPr>
          <a:xfrm>
            <a:off x="1691132" y="3191001"/>
            <a:ext cx="14458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胎盘功能</a:t>
            </a:r>
            <a:endParaRPr sz="2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object 3"/>
          <p:cNvSpPr/>
          <p:nvPr/>
        </p:nvSpPr>
        <p:spPr>
          <a:xfrm>
            <a:off x="5074673" y="1169797"/>
            <a:ext cx="5533628" cy="5536826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4"/>
          <p:cNvSpPr txBox="1"/>
          <p:nvPr/>
        </p:nvSpPr>
        <p:spPr>
          <a:xfrm>
            <a:off x="6686550" y="1551385"/>
            <a:ext cx="2311400" cy="848994"/>
          </a:xfrm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80"/>
              </a:spcBef>
            </a:pPr>
            <a:r>
              <a:rPr sz="1800" spc="-5" dirty="0">
                <a:latin typeface="微软雅黑" panose="020B0503020204020204" charset="-122"/>
                <a:cs typeface="微软雅黑" panose="020B0503020204020204" charset="-122"/>
              </a:rPr>
              <a:t>运输功能：单纯弥散、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  <a:p>
            <a:pPr marR="19685" algn="ctr">
              <a:lnSpc>
                <a:spcPct val="100000"/>
              </a:lnSpc>
              <a:spcBef>
                <a:spcPts val="1080"/>
              </a:spcBef>
            </a:pPr>
            <a:r>
              <a:rPr sz="1800" dirty="0">
                <a:latin typeface="微软雅黑" panose="020B0503020204020204" charset="-122"/>
                <a:cs typeface="微软雅黑" panose="020B0503020204020204" charset="-122"/>
              </a:rPr>
              <a:t>加速弥散、主动运输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object 5"/>
          <p:cNvSpPr txBox="1"/>
          <p:nvPr/>
        </p:nvSpPr>
        <p:spPr>
          <a:xfrm>
            <a:off x="9237091" y="3254227"/>
            <a:ext cx="1168400" cy="12604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50000"/>
              </a:lnSpc>
              <a:spcBef>
                <a:spcPts val="95"/>
              </a:spcBef>
            </a:pPr>
            <a:r>
              <a:rPr sz="1800" dirty="0">
                <a:latin typeface="微软雅黑" panose="020B0503020204020204" charset="-122"/>
                <a:cs typeface="微软雅黑" panose="020B0503020204020204" charset="-122"/>
              </a:rPr>
              <a:t>代谢功能</a:t>
            </a:r>
            <a:r>
              <a:rPr sz="1800" b="1" dirty="0">
                <a:latin typeface="微软雅黑" panose="020B0503020204020204" charset="-122"/>
                <a:cs typeface="微软雅黑" panose="020B0503020204020204" charset="-122"/>
              </a:rPr>
              <a:t>： </a:t>
            </a:r>
            <a:r>
              <a:rPr sz="1800" spc="-5" dirty="0">
                <a:latin typeface="微软雅黑" panose="020B0503020204020204" charset="-122"/>
                <a:cs typeface="微软雅黑" panose="020B0503020204020204" charset="-122"/>
              </a:rPr>
              <a:t>酶含量丰 </a:t>
            </a:r>
            <a:r>
              <a:rPr sz="1800" dirty="0">
                <a:latin typeface="微软雅黑" panose="020B0503020204020204" charset="-122"/>
                <a:cs typeface="微软雅黑" panose="020B0503020204020204" charset="-122"/>
              </a:rPr>
              <a:t>富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object 6"/>
          <p:cNvSpPr txBox="1"/>
          <p:nvPr/>
        </p:nvSpPr>
        <p:spPr>
          <a:xfrm>
            <a:off x="6692900" y="5162600"/>
            <a:ext cx="2299970" cy="1260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50000"/>
              </a:lnSpc>
              <a:spcBef>
                <a:spcPts val="100"/>
              </a:spcBef>
            </a:pPr>
            <a:r>
              <a:rPr sz="1800" dirty="0">
                <a:latin typeface="微软雅黑" panose="020B0503020204020204" charset="-122"/>
                <a:cs typeface="微软雅黑" panose="020B0503020204020204" charset="-122"/>
              </a:rPr>
              <a:t>内分泌功能：</a:t>
            </a:r>
            <a:r>
              <a:rPr sz="1800" dirty="0">
                <a:latin typeface="Arial" panose="020B0604020202020204"/>
                <a:cs typeface="Arial" panose="020B0604020202020204"/>
              </a:rPr>
              <a:t>PMSG</a:t>
            </a:r>
            <a:r>
              <a:rPr sz="1800" dirty="0">
                <a:latin typeface="微软雅黑" panose="020B0503020204020204" charset="-122"/>
                <a:cs typeface="微软雅黑" panose="020B0503020204020204" charset="-122"/>
              </a:rPr>
              <a:t>、 胎盘促乳素、甾体激 素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object 7"/>
          <p:cNvSpPr txBox="1"/>
          <p:nvPr/>
        </p:nvSpPr>
        <p:spPr>
          <a:xfrm>
            <a:off x="5279263" y="2842641"/>
            <a:ext cx="1168400" cy="2083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0" marR="5080" indent="-108585">
              <a:lnSpc>
                <a:spcPct val="150000"/>
              </a:lnSpc>
              <a:spcBef>
                <a:spcPts val="100"/>
              </a:spcBef>
            </a:pPr>
            <a:r>
              <a:rPr sz="1800" dirty="0">
                <a:latin typeface="微软雅黑" panose="020B0503020204020204" charset="-122"/>
                <a:cs typeface="微软雅黑" panose="020B0503020204020204" charset="-122"/>
              </a:rPr>
              <a:t>胎盘屏障： 物质进出 </a:t>
            </a:r>
            <a:r>
              <a:rPr sz="1800" spc="-5" dirty="0">
                <a:latin typeface="微软雅黑" panose="020B0503020204020204" charset="-122"/>
                <a:cs typeface="微软雅黑" panose="020B0503020204020204" charset="-122"/>
              </a:rPr>
              <a:t>和通过胎 </a:t>
            </a:r>
            <a:r>
              <a:rPr sz="1800" dirty="0">
                <a:latin typeface="微软雅黑" panose="020B0503020204020204" charset="-122"/>
                <a:cs typeface="微软雅黑" panose="020B0503020204020204" charset="-122"/>
              </a:rPr>
              <a:t>盘具严格 的选择性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 flipV="1">
            <a:off x="695960" y="1118473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三、胎膜和胎盘</a:t>
            </a:r>
            <a:endParaRPr lang="zh-CN" altLang="en-US" sz="4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object 2"/>
          <p:cNvSpPr/>
          <p:nvPr/>
        </p:nvSpPr>
        <p:spPr>
          <a:xfrm>
            <a:off x="838152" y="2206393"/>
            <a:ext cx="3490771" cy="3528514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3"/>
          <p:cNvSpPr txBox="1"/>
          <p:nvPr/>
        </p:nvSpPr>
        <p:spPr>
          <a:xfrm>
            <a:off x="9726421" y="2580970"/>
            <a:ext cx="1854200" cy="28790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发育中的胎膜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2015"/>
              </a:spcBef>
              <a:tabLst>
                <a:tab pos="655320" algn="l"/>
              </a:tabLst>
            </a:pPr>
            <a:r>
              <a:rPr sz="2400" spc="-10" dirty="0">
                <a:latin typeface="Arial" panose="020B0604020202020204"/>
                <a:cs typeface="Arial" panose="020B0604020202020204"/>
              </a:rPr>
              <a:t>7</a:t>
            </a:r>
            <a:r>
              <a:rPr sz="2400" dirty="0">
                <a:latin typeface="微软雅黑" panose="020B0503020204020204" charset="-122"/>
                <a:cs typeface="微软雅黑" panose="020B0503020204020204" charset="-122"/>
              </a:rPr>
              <a:t>、	卵黄囊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2020"/>
              </a:spcBef>
              <a:tabLst>
                <a:tab pos="655320" algn="l"/>
              </a:tabLst>
            </a:pPr>
            <a:r>
              <a:rPr sz="2400" spc="-10" dirty="0">
                <a:latin typeface="Arial" panose="020B0604020202020204"/>
                <a:cs typeface="Arial" panose="020B0604020202020204"/>
              </a:rPr>
              <a:t>8</a:t>
            </a:r>
            <a:r>
              <a:rPr sz="2400" dirty="0">
                <a:latin typeface="微软雅黑" panose="020B0503020204020204" charset="-122"/>
                <a:cs typeface="微软雅黑" panose="020B0503020204020204" charset="-122"/>
              </a:rPr>
              <a:t>、	羊膜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2015"/>
              </a:spcBef>
            </a:pPr>
            <a:r>
              <a:rPr sz="2400" spc="-10" dirty="0">
                <a:latin typeface="Arial" panose="020B0604020202020204"/>
                <a:cs typeface="Arial" panose="020B0604020202020204"/>
              </a:rPr>
              <a:t>12</a:t>
            </a:r>
            <a:r>
              <a:rPr sz="2400" dirty="0">
                <a:latin typeface="微软雅黑" panose="020B0503020204020204" charset="-122"/>
                <a:cs typeface="微软雅黑" panose="020B0503020204020204" charset="-122"/>
              </a:rPr>
              <a:t>、尿膜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2015"/>
              </a:spcBef>
            </a:pPr>
            <a:r>
              <a:rPr sz="2400" spc="-10" dirty="0">
                <a:latin typeface="Arial" panose="020B0604020202020204"/>
                <a:cs typeface="Arial" panose="020B0604020202020204"/>
              </a:rPr>
              <a:t>10</a:t>
            </a:r>
            <a:r>
              <a:rPr sz="2400" dirty="0">
                <a:latin typeface="微软雅黑" panose="020B0503020204020204" charset="-122"/>
                <a:cs typeface="微软雅黑" panose="020B0503020204020204" charset="-122"/>
              </a:rPr>
              <a:t>、绒毛膜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 descr="猪胎儿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7250" y="2480945"/>
            <a:ext cx="4491990" cy="298005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 flipV="1">
            <a:off x="695960" y="1118473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三、胎膜和胎盘</a:t>
            </a:r>
            <a:endParaRPr lang="zh-CN" altLang="en-US" sz="4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object 5"/>
          <p:cNvSpPr/>
          <p:nvPr/>
        </p:nvSpPr>
        <p:spPr>
          <a:xfrm>
            <a:off x="1086601" y="1975951"/>
            <a:ext cx="5150072" cy="3842429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pic>
        <p:nvPicPr>
          <p:cNvPr id="2" name="图片 1" descr="鸡胚发育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6335" y="1551305"/>
            <a:ext cx="5238750" cy="39243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 flipV="1">
            <a:off x="695960" y="1118473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三、胎膜和胎盘</a:t>
            </a:r>
            <a:endParaRPr lang="zh-CN" altLang="en-US" sz="4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object 2"/>
          <p:cNvSpPr txBox="1"/>
          <p:nvPr/>
        </p:nvSpPr>
        <p:spPr>
          <a:xfrm>
            <a:off x="1475866" y="1826234"/>
            <a:ext cx="9150350" cy="14522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50000"/>
              </a:lnSpc>
              <a:spcBef>
                <a:spcPts val="100"/>
              </a:spcBef>
              <a:buFont typeface="Arial" panose="020B0604020202020204"/>
              <a:buChar char="•"/>
              <a:tabLst>
                <a:tab pos="354965" algn="l"/>
                <a:tab pos="355600" algn="l"/>
                <a:tab pos="1003300" algn="l"/>
              </a:tabLst>
            </a:pPr>
            <a:r>
              <a:rPr sz="2000" b="1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脐带	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脐带是胎儿和胎盘联系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的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纽带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，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脐带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内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含有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脐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动脉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、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脐静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脉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、脐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尿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管和卵 黄囊的残迹。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  <a:p>
            <a:pPr marL="355600" indent="-342900">
              <a:lnSpc>
                <a:spcPct val="100000"/>
              </a:lnSpc>
              <a:spcBef>
                <a:spcPts val="1630"/>
              </a:spcBef>
              <a:buFont typeface="Arial" panose="020B0604020202020204"/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脐带的长度：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object 3"/>
          <p:cNvSpPr/>
          <p:nvPr/>
        </p:nvSpPr>
        <p:spPr>
          <a:xfrm>
            <a:off x="2166873" y="4414354"/>
            <a:ext cx="7769225" cy="1016000"/>
          </a:xfrm>
          <a:custGeom>
            <a:avLst/>
            <a:gdLst/>
            <a:ahLst/>
            <a:cxnLst/>
            <a:rect l="l" t="t" r="r" b="b"/>
            <a:pathLst>
              <a:path w="7769225" h="1016000">
                <a:moveTo>
                  <a:pt x="0" y="1015657"/>
                </a:moveTo>
                <a:lnTo>
                  <a:pt x="7769225" y="1015657"/>
                </a:lnTo>
                <a:lnTo>
                  <a:pt x="7769225" y="0"/>
                </a:lnTo>
                <a:lnTo>
                  <a:pt x="0" y="0"/>
                </a:lnTo>
                <a:lnTo>
                  <a:pt x="0" y="1015657"/>
                </a:lnTo>
                <a:close/>
              </a:path>
            </a:pathLst>
          </a:custGeom>
          <a:ln w="38099">
            <a:solidFill>
              <a:srgbClr val="6FAC4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4"/>
          <p:cNvSpPr txBox="1"/>
          <p:nvPr/>
        </p:nvSpPr>
        <p:spPr>
          <a:xfrm>
            <a:off x="3504565" y="4254372"/>
            <a:ext cx="2054225" cy="112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indent="42545">
              <a:lnSpc>
                <a:spcPct val="150000"/>
              </a:lnSpc>
              <a:spcBef>
                <a:spcPts val="100"/>
              </a:spcBef>
            </a:pPr>
            <a:r>
              <a:rPr sz="2400" dirty="0">
                <a:latin typeface="微软雅黑" panose="020B0503020204020204" charset="-122"/>
                <a:cs typeface="微软雅黑" panose="020B0503020204020204" charset="-122"/>
              </a:rPr>
              <a:t>猪：</a:t>
            </a:r>
            <a:r>
              <a:rPr sz="2400" spc="-10" dirty="0">
                <a:latin typeface="Arial" panose="020B0604020202020204"/>
                <a:cs typeface="Arial" panose="020B0604020202020204"/>
              </a:rPr>
              <a:t>20</a:t>
            </a:r>
            <a:r>
              <a:rPr sz="2400" dirty="0">
                <a:latin typeface="微软雅黑" panose="020B0503020204020204" charset="-122"/>
                <a:cs typeface="微软雅黑" panose="020B0503020204020204" charset="-122"/>
              </a:rPr>
              <a:t>～</a:t>
            </a:r>
            <a:r>
              <a:rPr sz="2400" spc="-5" dirty="0">
                <a:latin typeface="Arial" panose="020B0604020202020204"/>
                <a:cs typeface="Arial" panose="020B0604020202020204"/>
              </a:rPr>
              <a:t>25cm </a:t>
            </a:r>
            <a:r>
              <a:rPr sz="2400" dirty="0">
                <a:latin typeface="微软雅黑" panose="020B0503020204020204" charset="-122"/>
                <a:cs typeface="微软雅黑" panose="020B0503020204020204" charset="-122"/>
              </a:rPr>
              <a:t>羊：</a:t>
            </a:r>
            <a:r>
              <a:rPr sz="2400" spc="-85" dirty="0"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spc="-5" dirty="0">
                <a:latin typeface="Arial" panose="020B0604020202020204"/>
                <a:cs typeface="Arial" panose="020B0604020202020204"/>
              </a:rPr>
              <a:t>7</a:t>
            </a:r>
            <a:r>
              <a:rPr sz="2400" spc="-5" dirty="0">
                <a:latin typeface="微软雅黑" panose="020B0503020204020204" charset="-122"/>
                <a:cs typeface="微软雅黑" panose="020B0503020204020204" charset="-122"/>
              </a:rPr>
              <a:t>～</a:t>
            </a:r>
            <a:r>
              <a:rPr sz="2400" spc="-5" dirty="0">
                <a:latin typeface="Arial" panose="020B0604020202020204"/>
                <a:cs typeface="Arial" panose="020B0604020202020204"/>
              </a:rPr>
              <a:t>12cm</a:t>
            </a:r>
            <a:endParaRPr sz="24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3" name="object 5"/>
          <p:cNvSpPr txBox="1"/>
          <p:nvPr/>
        </p:nvSpPr>
        <p:spPr>
          <a:xfrm>
            <a:off x="6431026" y="4254372"/>
            <a:ext cx="2179955" cy="1123950"/>
          </a:xfrm>
          <a:prstGeom prst="rect">
            <a:avLst/>
          </a:prstGeom>
        </p:spPr>
        <p:txBody>
          <a:bodyPr vert="horz" wrap="square" lIns="0" tIns="195580" rIns="0" bIns="0" rtlCol="0">
            <a:spAutoFit/>
          </a:bodyPr>
          <a:lstStyle/>
          <a:p>
            <a:pPr marL="43815">
              <a:lnSpc>
                <a:spcPct val="100000"/>
              </a:lnSpc>
              <a:spcBef>
                <a:spcPts val="1540"/>
              </a:spcBef>
            </a:pPr>
            <a:r>
              <a:rPr sz="2400" dirty="0">
                <a:latin typeface="微软雅黑" panose="020B0503020204020204" charset="-122"/>
                <a:cs typeface="微软雅黑" panose="020B0503020204020204" charset="-122"/>
              </a:rPr>
              <a:t>牛：</a:t>
            </a:r>
            <a:r>
              <a:rPr sz="2400" spc="-114" dirty="0"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spc="-5" dirty="0">
                <a:latin typeface="Arial" panose="020B0604020202020204"/>
                <a:cs typeface="Arial" panose="020B0604020202020204"/>
              </a:rPr>
              <a:t>30</a:t>
            </a:r>
            <a:r>
              <a:rPr sz="2400" spc="-5" dirty="0">
                <a:latin typeface="微软雅黑" panose="020B0503020204020204" charset="-122"/>
                <a:cs typeface="微软雅黑" panose="020B0503020204020204" charset="-122"/>
              </a:rPr>
              <a:t>～</a:t>
            </a:r>
            <a:r>
              <a:rPr sz="2400" spc="-5" dirty="0">
                <a:latin typeface="Arial" panose="020B0604020202020204"/>
                <a:cs typeface="Arial" panose="020B0604020202020204"/>
              </a:rPr>
              <a:t>40cm</a:t>
            </a:r>
            <a:endParaRPr sz="2400">
              <a:latin typeface="Arial" panose="020B0604020202020204"/>
              <a:cs typeface="Arial" panose="020B0604020202020204"/>
            </a:endParaRPr>
          </a:p>
          <a:p>
            <a:pPr>
              <a:lnSpc>
                <a:spcPct val="100000"/>
              </a:lnSpc>
              <a:spcBef>
                <a:spcPts val="1445"/>
              </a:spcBef>
            </a:pPr>
            <a:r>
              <a:rPr sz="2400" dirty="0">
                <a:latin typeface="微软雅黑" panose="020B0503020204020204" charset="-122"/>
                <a:cs typeface="微软雅黑" panose="020B0503020204020204" charset="-122"/>
              </a:rPr>
              <a:t>马：</a:t>
            </a:r>
            <a:r>
              <a:rPr sz="2400" spc="-10" dirty="0">
                <a:latin typeface="Arial" panose="020B0604020202020204"/>
                <a:cs typeface="Arial" panose="020B0604020202020204"/>
              </a:rPr>
              <a:t>70</a:t>
            </a:r>
            <a:r>
              <a:rPr sz="2400" dirty="0">
                <a:latin typeface="微软雅黑" panose="020B0503020204020204" charset="-122"/>
                <a:cs typeface="微软雅黑" panose="020B0503020204020204" charset="-122"/>
              </a:rPr>
              <a:t>～</a:t>
            </a:r>
            <a:r>
              <a:rPr sz="2400" spc="-5" dirty="0">
                <a:latin typeface="Arial" panose="020B0604020202020204"/>
                <a:cs typeface="Arial" panose="020B0604020202020204"/>
              </a:rPr>
              <a:t>10</a:t>
            </a:r>
            <a:r>
              <a:rPr sz="2400" spc="-15" dirty="0">
                <a:latin typeface="Arial" panose="020B0604020202020204"/>
                <a:cs typeface="Arial" panose="020B0604020202020204"/>
              </a:rPr>
              <a:t>0</a:t>
            </a:r>
            <a:r>
              <a:rPr sz="2400" dirty="0">
                <a:latin typeface="Arial" panose="020B0604020202020204"/>
                <a:cs typeface="Arial" panose="020B0604020202020204"/>
              </a:rPr>
              <a:t>cm</a:t>
            </a:r>
            <a:endParaRPr sz="240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 flipV="1">
            <a:off x="695960" y="1118473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三、胎膜和胎盘</a:t>
            </a:r>
            <a:endParaRPr lang="zh-CN" altLang="en-US" sz="4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object 4"/>
          <p:cNvSpPr txBox="1"/>
          <p:nvPr/>
        </p:nvSpPr>
        <p:spPr>
          <a:xfrm>
            <a:off x="1142365" y="1909571"/>
            <a:ext cx="9907270" cy="46094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25000"/>
              </a:lnSpc>
              <a:spcBef>
                <a:spcPts val="100"/>
              </a:spcBef>
              <a:buFont typeface="Wingdings" panose="05000000000000000000"/>
              <a:buChar char=""/>
              <a:tabLst>
                <a:tab pos="354965" algn="l"/>
                <a:tab pos="355600" algn="l"/>
                <a:tab pos="1003935" algn="l"/>
              </a:tabLst>
            </a:pPr>
            <a:r>
              <a:rPr sz="2000" b="1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胎盘	</a:t>
            </a:r>
            <a:r>
              <a:rPr sz="2000" spc="-15" dirty="0">
                <a:latin typeface="微软雅黑" panose="020B0503020204020204" charset="-122"/>
                <a:cs typeface="微软雅黑" panose="020B0503020204020204" charset="-122"/>
              </a:rPr>
              <a:t>是</a:t>
            </a:r>
            <a:r>
              <a:rPr sz="2000" dirty="0">
                <a:latin typeface="微软雅黑" panose="020B0503020204020204" charset="-122"/>
                <a:cs typeface="微软雅黑" panose="020B0503020204020204" charset="-122"/>
              </a:rPr>
              <a:t>母</a:t>
            </a:r>
            <a:r>
              <a:rPr sz="2000" spc="-15" dirty="0">
                <a:latin typeface="微软雅黑" panose="020B0503020204020204" charset="-122"/>
                <a:cs typeface="微软雅黑" panose="020B0503020204020204" charset="-122"/>
              </a:rPr>
              <a:t>体</a:t>
            </a:r>
            <a:r>
              <a:rPr sz="2000" dirty="0">
                <a:latin typeface="微软雅黑" panose="020B0503020204020204" charset="-122"/>
                <a:cs typeface="微软雅黑" panose="020B0503020204020204" charset="-122"/>
              </a:rPr>
              <a:t>和胎儿</a:t>
            </a:r>
            <a:r>
              <a:rPr sz="2000" spc="-15" dirty="0">
                <a:latin typeface="微软雅黑" panose="020B0503020204020204" charset="-122"/>
                <a:cs typeface="微软雅黑" panose="020B0503020204020204" charset="-122"/>
              </a:rPr>
              <a:t>之</a:t>
            </a:r>
            <a:r>
              <a:rPr sz="2000" dirty="0">
                <a:latin typeface="微软雅黑" panose="020B0503020204020204" charset="-122"/>
                <a:cs typeface="微软雅黑" panose="020B0503020204020204" charset="-122"/>
              </a:rPr>
              <a:t>间</a:t>
            </a:r>
            <a:r>
              <a:rPr sz="2000" spc="-15" dirty="0">
                <a:latin typeface="微软雅黑" panose="020B0503020204020204" charset="-122"/>
                <a:cs typeface="微软雅黑" panose="020B0503020204020204" charset="-122"/>
              </a:rPr>
              <a:t>进</a:t>
            </a:r>
            <a:r>
              <a:rPr sz="2000" dirty="0">
                <a:latin typeface="微软雅黑" panose="020B0503020204020204" charset="-122"/>
                <a:cs typeface="微软雅黑" panose="020B0503020204020204" charset="-122"/>
              </a:rPr>
              <a:t>行物质</a:t>
            </a:r>
            <a:r>
              <a:rPr sz="2000" spc="-15" dirty="0">
                <a:latin typeface="微软雅黑" panose="020B0503020204020204" charset="-122"/>
                <a:cs typeface="微软雅黑" panose="020B0503020204020204" charset="-122"/>
              </a:rPr>
              <a:t>交</a:t>
            </a:r>
            <a:r>
              <a:rPr sz="2000" dirty="0">
                <a:latin typeface="微软雅黑" panose="020B0503020204020204" charset="-122"/>
                <a:cs typeface="微软雅黑" panose="020B0503020204020204" charset="-122"/>
              </a:rPr>
              <a:t>换</a:t>
            </a:r>
            <a:r>
              <a:rPr sz="2000" spc="-15" dirty="0">
                <a:latin typeface="微软雅黑" panose="020B0503020204020204" charset="-122"/>
                <a:cs typeface="微软雅黑" panose="020B0503020204020204" charset="-122"/>
              </a:rPr>
              <a:t>的</a:t>
            </a:r>
            <a:r>
              <a:rPr sz="2000" dirty="0">
                <a:latin typeface="微软雅黑" panose="020B0503020204020204" charset="-122"/>
                <a:cs typeface="微软雅黑" panose="020B0503020204020204" charset="-122"/>
              </a:rPr>
              <a:t>器官，</a:t>
            </a:r>
            <a:r>
              <a:rPr sz="2000" spc="-15" dirty="0">
                <a:latin typeface="微软雅黑" panose="020B0503020204020204" charset="-122"/>
                <a:cs typeface="微软雅黑" panose="020B0503020204020204" charset="-122"/>
              </a:rPr>
              <a:t>是</a:t>
            </a:r>
            <a:r>
              <a:rPr sz="2000" dirty="0">
                <a:latin typeface="微软雅黑" panose="020B0503020204020204" charset="-122"/>
                <a:cs typeface="微软雅黑" panose="020B0503020204020204" charset="-122"/>
              </a:rPr>
              <a:t>胎</a:t>
            </a:r>
            <a:r>
              <a:rPr sz="2000" spc="-15" dirty="0">
                <a:latin typeface="微软雅黑" panose="020B0503020204020204" charset="-122"/>
                <a:cs typeface="微软雅黑" panose="020B0503020204020204" charset="-122"/>
              </a:rPr>
              <a:t>儿</a:t>
            </a:r>
            <a:r>
              <a:rPr sz="2000" dirty="0">
                <a:latin typeface="微软雅黑" panose="020B0503020204020204" charset="-122"/>
                <a:cs typeface="微软雅黑" panose="020B0503020204020204" charset="-122"/>
              </a:rPr>
              <a:t>绒毛膜</a:t>
            </a:r>
            <a:r>
              <a:rPr sz="2000" spc="-15" dirty="0">
                <a:latin typeface="微软雅黑" panose="020B0503020204020204" charset="-122"/>
                <a:cs typeface="微软雅黑" panose="020B0503020204020204" charset="-122"/>
              </a:rPr>
              <a:t>和</a:t>
            </a:r>
            <a:r>
              <a:rPr sz="2000" dirty="0">
                <a:latin typeface="微软雅黑" panose="020B0503020204020204" charset="-122"/>
                <a:cs typeface="微软雅黑" panose="020B0503020204020204" charset="-122"/>
              </a:rPr>
              <a:t>母</a:t>
            </a:r>
            <a:r>
              <a:rPr sz="2000" spc="-15" dirty="0">
                <a:latin typeface="微软雅黑" panose="020B0503020204020204" charset="-122"/>
                <a:cs typeface="微软雅黑" panose="020B0503020204020204" charset="-122"/>
              </a:rPr>
              <a:t>体</a:t>
            </a:r>
            <a:r>
              <a:rPr sz="2000" dirty="0">
                <a:latin typeface="微软雅黑" panose="020B0503020204020204" charset="-122"/>
                <a:cs typeface="微软雅黑" panose="020B0503020204020204" charset="-122"/>
              </a:rPr>
              <a:t>子宫内</a:t>
            </a:r>
            <a:r>
              <a:rPr sz="2000" spc="-15" dirty="0">
                <a:latin typeface="微软雅黑" panose="020B0503020204020204" charset="-122"/>
                <a:cs typeface="微软雅黑" panose="020B0503020204020204" charset="-122"/>
              </a:rPr>
              <a:t>膜</a:t>
            </a:r>
            <a:r>
              <a:rPr sz="2000" dirty="0">
                <a:latin typeface="微软雅黑" panose="020B0503020204020204" charset="-122"/>
                <a:cs typeface="微软雅黑" panose="020B0503020204020204" charset="-122"/>
              </a:rPr>
              <a:t>（</a:t>
            </a:r>
            <a:r>
              <a:rPr sz="2000" spc="-15" dirty="0">
                <a:latin typeface="微软雅黑" panose="020B0503020204020204" charset="-122"/>
                <a:cs typeface="微软雅黑" panose="020B0503020204020204" charset="-122"/>
              </a:rPr>
              <a:t>腺</a:t>
            </a:r>
            <a:r>
              <a:rPr sz="2000" dirty="0">
                <a:latin typeface="微软雅黑" panose="020B0503020204020204" charset="-122"/>
                <a:cs typeface="微软雅黑" panose="020B0503020204020204" charset="-122"/>
              </a:rPr>
              <a:t>窝）  相结合的部分，前者称</a:t>
            </a:r>
            <a:r>
              <a:rPr sz="2000" spc="-10" dirty="0">
                <a:latin typeface="微软雅黑" panose="020B0503020204020204" charset="-122"/>
                <a:cs typeface="微软雅黑" panose="020B0503020204020204" charset="-122"/>
              </a:rPr>
              <a:t>为</a:t>
            </a:r>
            <a:r>
              <a:rPr sz="2000" dirty="0">
                <a:latin typeface="微软雅黑" panose="020B0503020204020204" charset="-122"/>
                <a:cs typeface="微软雅黑" panose="020B0503020204020204" charset="-122"/>
              </a:rPr>
              <a:t>胎儿</a:t>
            </a:r>
            <a:r>
              <a:rPr sz="2000" spc="-15" dirty="0">
                <a:latin typeface="微软雅黑" panose="020B0503020204020204" charset="-122"/>
                <a:cs typeface="微软雅黑" panose="020B0503020204020204" charset="-122"/>
              </a:rPr>
              <a:t>胎</a:t>
            </a:r>
            <a:r>
              <a:rPr sz="2000" dirty="0">
                <a:latin typeface="微软雅黑" panose="020B0503020204020204" charset="-122"/>
                <a:cs typeface="微软雅黑" panose="020B0503020204020204" charset="-122"/>
              </a:rPr>
              <a:t>盘，</a:t>
            </a:r>
            <a:r>
              <a:rPr sz="2000" spc="-15" dirty="0">
                <a:latin typeface="微软雅黑" panose="020B0503020204020204" charset="-122"/>
                <a:cs typeface="微软雅黑" panose="020B0503020204020204" charset="-122"/>
              </a:rPr>
              <a:t>后</a:t>
            </a:r>
            <a:r>
              <a:rPr sz="2000" dirty="0">
                <a:latin typeface="微软雅黑" panose="020B0503020204020204" charset="-122"/>
                <a:cs typeface="微软雅黑" panose="020B0503020204020204" charset="-122"/>
              </a:rPr>
              <a:t>者称</a:t>
            </a:r>
            <a:r>
              <a:rPr sz="2000" spc="-15" dirty="0">
                <a:latin typeface="微软雅黑" panose="020B0503020204020204" charset="-122"/>
                <a:cs typeface="微软雅黑" panose="020B0503020204020204" charset="-122"/>
              </a:rPr>
              <a:t>为</a:t>
            </a:r>
            <a:r>
              <a:rPr sz="2000" dirty="0">
                <a:latin typeface="微软雅黑" panose="020B0503020204020204" charset="-122"/>
                <a:cs typeface="微软雅黑" panose="020B0503020204020204" charset="-122"/>
              </a:rPr>
              <a:t>母体</a:t>
            </a:r>
            <a:r>
              <a:rPr sz="2000" spc="-15" dirty="0">
                <a:latin typeface="微软雅黑" panose="020B0503020204020204" charset="-122"/>
                <a:cs typeface="微软雅黑" panose="020B0503020204020204" charset="-122"/>
              </a:rPr>
              <a:t>胎</a:t>
            </a:r>
            <a:r>
              <a:rPr sz="2000" dirty="0">
                <a:latin typeface="微软雅黑" panose="020B0503020204020204" charset="-122"/>
                <a:cs typeface="微软雅黑" panose="020B0503020204020204" charset="-122"/>
              </a:rPr>
              <a:t>盘，</a:t>
            </a:r>
            <a:r>
              <a:rPr sz="2000" spc="-15" dirty="0">
                <a:latin typeface="微软雅黑" panose="020B0503020204020204" charset="-122"/>
                <a:cs typeface="微软雅黑" panose="020B0503020204020204" charset="-122"/>
              </a:rPr>
              <a:t>两</a:t>
            </a:r>
            <a:r>
              <a:rPr sz="2000" dirty="0">
                <a:latin typeface="微软雅黑" panose="020B0503020204020204" charset="-122"/>
                <a:cs typeface="微软雅黑" panose="020B0503020204020204" charset="-122"/>
              </a:rPr>
              <a:t>者合</a:t>
            </a:r>
            <a:r>
              <a:rPr sz="2000" spc="-15" dirty="0">
                <a:latin typeface="微软雅黑" panose="020B0503020204020204" charset="-122"/>
                <a:cs typeface="微软雅黑" panose="020B0503020204020204" charset="-122"/>
              </a:rPr>
              <a:t>称</a:t>
            </a:r>
            <a:r>
              <a:rPr sz="2000" dirty="0">
                <a:latin typeface="微软雅黑" panose="020B0503020204020204" charset="-122"/>
                <a:cs typeface="微软雅黑" panose="020B0503020204020204" charset="-122"/>
              </a:rPr>
              <a:t>为胎</a:t>
            </a:r>
            <a:r>
              <a:rPr sz="2000" spc="-15" dirty="0">
                <a:latin typeface="微软雅黑" panose="020B0503020204020204" charset="-122"/>
                <a:cs typeface="微软雅黑" panose="020B0503020204020204" charset="-122"/>
              </a:rPr>
              <a:t>盘</a:t>
            </a:r>
            <a:r>
              <a:rPr sz="2000" dirty="0">
                <a:latin typeface="微软雅黑" panose="020B0503020204020204" charset="-122"/>
                <a:cs typeface="微软雅黑" panose="020B0503020204020204" charset="-122"/>
              </a:rPr>
              <a:t>。</a:t>
            </a:r>
            <a:endParaRPr sz="2000" dirty="0">
              <a:latin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00000"/>
              </a:lnSpc>
              <a:buClr>
                <a:srgbClr val="6FAC46"/>
              </a:buClr>
              <a:buFont typeface="Wingdings" panose="05000000000000000000"/>
              <a:buChar char=""/>
            </a:pPr>
            <a:endParaRPr sz="2600" dirty="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6FAC46"/>
              </a:buClr>
              <a:buFont typeface="Wingdings" panose="05000000000000000000"/>
              <a:buChar char=""/>
            </a:pPr>
            <a:endParaRPr sz="2250" dirty="0">
              <a:latin typeface="Times New Roman" panose="02020603050405020304"/>
              <a:cs typeface="Times New Roman" panose="02020603050405020304"/>
            </a:endParaRPr>
          </a:p>
          <a:p>
            <a:pPr marL="1752600" lvl="1" indent="-342900">
              <a:lnSpc>
                <a:spcPct val="100000"/>
              </a:lnSpc>
              <a:spcBef>
                <a:spcPts val="5"/>
              </a:spcBef>
              <a:buClr>
                <a:srgbClr val="6FAC46"/>
              </a:buClr>
              <a:buFont typeface="Wingdings" panose="05000000000000000000"/>
              <a:buChar char=""/>
              <a:tabLst>
                <a:tab pos="1753235" algn="l"/>
              </a:tabLst>
            </a:pPr>
            <a:r>
              <a:rPr sz="2400" b="1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胎盘类型</a:t>
            </a:r>
            <a:endParaRPr sz="2400" dirty="0">
              <a:latin typeface="微软雅黑" panose="020B0503020204020204" charset="-122"/>
              <a:cs typeface="微软雅黑" panose="020B0503020204020204" charset="-122"/>
            </a:endParaRPr>
          </a:p>
          <a:p>
            <a:pPr marL="1752600" indent="-342900">
              <a:lnSpc>
                <a:spcPct val="100000"/>
              </a:lnSpc>
              <a:spcBef>
                <a:spcPts val="1440"/>
              </a:spcBef>
              <a:buClr>
                <a:srgbClr val="6FAC46"/>
              </a:buClr>
              <a:buFont typeface="Wingdings" panose="05000000000000000000"/>
              <a:buChar char=""/>
              <a:tabLst>
                <a:tab pos="1753235" algn="l"/>
              </a:tabLst>
            </a:pPr>
            <a:r>
              <a:rPr sz="24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据绒毛分布</a:t>
            </a:r>
            <a:endParaRPr sz="2400" dirty="0">
              <a:latin typeface="微软雅黑" panose="020B0503020204020204" charset="-122"/>
              <a:cs typeface="微软雅黑" panose="020B0503020204020204" charset="-122"/>
            </a:endParaRPr>
          </a:p>
          <a:p>
            <a:pPr marL="1752600" indent="-342900">
              <a:lnSpc>
                <a:spcPct val="100000"/>
              </a:lnSpc>
              <a:spcBef>
                <a:spcPts val="1440"/>
              </a:spcBef>
              <a:buClr>
                <a:srgbClr val="6FAC46"/>
              </a:buClr>
              <a:buFont typeface="Wingdings" panose="05000000000000000000"/>
              <a:buChar char=""/>
              <a:tabLst>
                <a:tab pos="1753235" algn="l"/>
              </a:tabLst>
            </a:pPr>
            <a:r>
              <a:rPr sz="2400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弥散型胎盘</a:t>
            </a:r>
            <a:endParaRPr sz="2400" dirty="0">
              <a:latin typeface="微软雅黑" panose="020B0503020204020204" charset="-122"/>
              <a:cs typeface="微软雅黑" panose="020B0503020204020204" charset="-122"/>
            </a:endParaRPr>
          </a:p>
          <a:p>
            <a:pPr marL="1752600" indent="-342900">
              <a:lnSpc>
                <a:spcPct val="100000"/>
              </a:lnSpc>
              <a:spcBef>
                <a:spcPts val="1440"/>
              </a:spcBef>
              <a:buClr>
                <a:srgbClr val="6FAC46"/>
              </a:buClr>
              <a:buFont typeface="Wingdings" panose="05000000000000000000"/>
              <a:buChar char=""/>
              <a:tabLst>
                <a:tab pos="1753235" algn="l"/>
              </a:tabLst>
            </a:pPr>
            <a:r>
              <a:rPr sz="24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子叶型胎盘</a:t>
            </a:r>
            <a:endParaRPr sz="2400" dirty="0">
              <a:latin typeface="微软雅黑" panose="020B0503020204020204" charset="-122"/>
              <a:cs typeface="微软雅黑" panose="020B0503020204020204" charset="-122"/>
            </a:endParaRPr>
          </a:p>
          <a:p>
            <a:pPr marL="1752600" indent="-342900">
              <a:lnSpc>
                <a:spcPct val="100000"/>
              </a:lnSpc>
              <a:spcBef>
                <a:spcPts val="1440"/>
              </a:spcBef>
              <a:buClr>
                <a:srgbClr val="6FAC46"/>
              </a:buClr>
              <a:buFont typeface="Wingdings" panose="05000000000000000000"/>
              <a:buChar char=""/>
              <a:tabLst>
                <a:tab pos="1753235" algn="l"/>
              </a:tabLst>
            </a:pPr>
            <a:r>
              <a:rPr sz="24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带状胎盘</a:t>
            </a:r>
            <a:endParaRPr sz="2400" dirty="0">
              <a:latin typeface="微软雅黑" panose="020B0503020204020204" charset="-122"/>
              <a:cs typeface="微软雅黑" panose="020B0503020204020204" charset="-122"/>
            </a:endParaRPr>
          </a:p>
          <a:p>
            <a:pPr marL="1752600" indent="-342900">
              <a:lnSpc>
                <a:spcPct val="100000"/>
              </a:lnSpc>
              <a:spcBef>
                <a:spcPts val="1445"/>
              </a:spcBef>
              <a:buClr>
                <a:srgbClr val="6FAC46"/>
              </a:buClr>
              <a:buFont typeface="Wingdings" panose="05000000000000000000"/>
              <a:buChar char=""/>
              <a:tabLst>
                <a:tab pos="1753235" algn="l"/>
              </a:tabLst>
            </a:pPr>
            <a:r>
              <a:rPr sz="2400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盘状胎盘</a:t>
            </a:r>
            <a:endParaRPr sz="2400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object 5"/>
          <p:cNvSpPr/>
          <p:nvPr/>
        </p:nvSpPr>
        <p:spPr>
          <a:xfrm>
            <a:off x="5712267" y="2841732"/>
            <a:ext cx="4086817" cy="3989067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 flipV="1">
            <a:off x="695960" y="1118473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三、胎膜和胎盘</a:t>
            </a:r>
            <a:endParaRPr lang="zh-CN" altLang="en-US" sz="4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object 2"/>
          <p:cNvSpPr txBox="1"/>
          <p:nvPr/>
        </p:nvSpPr>
        <p:spPr>
          <a:xfrm>
            <a:off x="1115619" y="1881981"/>
            <a:ext cx="10763885" cy="787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>
              <a:lnSpc>
                <a:spcPct val="125000"/>
              </a:lnSpc>
              <a:spcBef>
                <a:spcPts val="100"/>
              </a:spcBef>
            </a:pPr>
            <a:r>
              <a:rPr sz="2000" u="heavy" spc="-505" dirty="0">
                <a:solidFill>
                  <a:srgbClr val="6FAC46"/>
                </a:solidFill>
                <a:uFill>
                  <a:solidFill>
                    <a:srgbClr val="6FAC46"/>
                  </a:solidFill>
                </a:u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1" u="heavy" dirty="0">
                <a:solidFill>
                  <a:srgbClr val="6FAC46"/>
                </a:solidFill>
                <a:uFill>
                  <a:solidFill>
                    <a:srgbClr val="6FAC46"/>
                  </a:solidFill>
                </a:uFill>
                <a:latin typeface="微软雅黑" panose="020B0503020204020204" charset="-122"/>
                <a:cs typeface="微软雅黑" panose="020B0503020204020204" charset="-122"/>
              </a:rPr>
              <a:t>弥散型</a:t>
            </a:r>
            <a:r>
              <a:rPr sz="2000" b="1" u="heavy" spc="-15" dirty="0">
                <a:solidFill>
                  <a:srgbClr val="6FAC46"/>
                </a:solidFill>
                <a:uFill>
                  <a:solidFill>
                    <a:srgbClr val="6FAC46"/>
                  </a:solidFill>
                </a:uFill>
                <a:latin typeface="微软雅黑" panose="020B0503020204020204" charset="-122"/>
                <a:cs typeface="微软雅黑" panose="020B0503020204020204" charset="-122"/>
              </a:rPr>
              <a:t>胎</a:t>
            </a:r>
            <a:r>
              <a:rPr sz="2000" b="1" u="heavy" dirty="0">
                <a:solidFill>
                  <a:srgbClr val="6FAC46"/>
                </a:solidFill>
                <a:uFill>
                  <a:solidFill>
                    <a:srgbClr val="6FAC46"/>
                  </a:solidFill>
                </a:uFill>
                <a:latin typeface="微软雅黑" panose="020B0503020204020204" charset="-122"/>
                <a:cs typeface="微软雅黑" panose="020B0503020204020204" charset="-122"/>
              </a:rPr>
              <a:t>盘 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：绒毛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均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大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体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匀散分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布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于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绒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毛膜表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面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，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故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称之；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子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宫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黏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膜上皮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向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深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部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凹入形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成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腺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窝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，  绒毛插入此腺窝内，又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称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上皮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绒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毛膜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胎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盘。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猪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、马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等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偶蹄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类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动物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属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此。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object 3"/>
          <p:cNvSpPr txBox="1"/>
          <p:nvPr/>
        </p:nvSpPr>
        <p:spPr>
          <a:xfrm>
            <a:off x="1877112" y="4246699"/>
            <a:ext cx="3608704" cy="13976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80035" algn="just">
              <a:lnSpc>
                <a:spcPct val="150000"/>
              </a:lnSpc>
              <a:spcBef>
                <a:spcPts val="95"/>
              </a:spcBef>
            </a:pP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这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种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类型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构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造简单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，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易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脱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离； </a:t>
            </a:r>
            <a:r>
              <a:rPr sz="2000" spc="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分娩</a:t>
            </a:r>
            <a:r>
              <a:rPr sz="2000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时</a:t>
            </a:r>
            <a:r>
              <a:rPr sz="2000" spc="-1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，</a:t>
            </a:r>
            <a:r>
              <a:rPr sz="2000" spc="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胎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衣</a:t>
            </a:r>
            <a:r>
              <a:rPr sz="2000" spc="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易脱</a:t>
            </a:r>
            <a:r>
              <a:rPr sz="2000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落</a:t>
            </a:r>
            <a:r>
              <a:rPr sz="2000" spc="-1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，</a:t>
            </a:r>
            <a:r>
              <a:rPr sz="2000" spc="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出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血</a:t>
            </a:r>
            <a:r>
              <a:rPr sz="2000" spc="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少，  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但妊娠期易収生流产。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object 4"/>
          <p:cNvSpPr/>
          <p:nvPr/>
        </p:nvSpPr>
        <p:spPr>
          <a:xfrm>
            <a:off x="6815380" y="3503860"/>
            <a:ext cx="3886200" cy="2967101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 flipV="1">
            <a:off x="695960" y="1118473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三、胎膜和胎盘</a:t>
            </a:r>
            <a:endParaRPr lang="zh-CN" altLang="en-US" sz="4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object 5"/>
          <p:cNvSpPr txBox="1"/>
          <p:nvPr/>
        </p:nvSpPr>
        <p:spPr>
          <a:xfrm>
            <a:off x="1347427" y="1909571"/>
            <a:ext cx="10634979" cy="28854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1930" marR="5080" indent="-635">
              <a:lnSpc>
                <a:spcPct val="125000"/>
              </a:lnSpc>
              <a:spcBef>
                <a:spcPts val="100"/>
              </a:spcBef>
            </a:pPr>
            <a:r>
              <a:rPr lang="zh-CN" altLang="en-US" sz="2400" u="heavy" spc="-505" dirty="0">
                <a:solidFill>
                  <a:srgbClr val="6FAC46"/>
                </a:solidFill>
                <a:uFill>
                  <a:solidFill>
                    <a:srgbClr val="6FAC46"/>
                  </a:solidFill>
                </a:u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zh-CN" altLang="en-US" sz="2400" b="1" u="heavy" dirty="0">
                <a:solidFill>
                  <a:srgbClr val="6FAC46"/>
                </a:solidFill>
                <a:uFill>
                  <a:solidFill>
                    <a:srgbClr val="6FAC46"/>
                  </a:solidFill>
                </a:uFill>
                <a:latin typeface="微软雅黑" panose="020B0503020204020204" charset="-122"/>
                <a:cs typeface="微软雅黑" panose="020B0503020204020204" charset="-122"/>
              </a:rPr>
              <a:t>子叶型胎盘</a:t>
            </a:r>
            <a:r>
              <a:rPr lang="zh-CN" altLang="en-US" sz="2400" b="1" dirty="0">
                <a:latin typeface="微软雅黑" panose="020B0503020204020204" charset="-122"/>
                <a:cs typeface="微软雅黑" panose="020B0503020204020204" charset="-122"/>
              </a:rPr>
              <a:t>：</a:t>
            </a:r>
            <a:r>
              <a:rPr lang="zh-CN" altLang="en-US" sz="2400" dirty="0"/>
              <a:t>胎儿绒毛</a:t>
            </a:r>
            <a:r>
              <a:rPr lang="zh-CN" altLang="en-US" sz="2400" spc="-15" dirty="0"/>
              <a:t>膜</a:t>
            </a:r>
            <a:r>
              <a:rPr lang="zh-CN" altLang="en-US" sz="2400" dirty="0"/>
              <a:t>上的</a:t>
            </a:r>
            <a:r>
              <a:rPr lang="zh-CN" altLang="en-US" sz="2400" spc="-15" dirty="0"/>
              <a:t>绒</a:t>
            </a:r>
            <a:r>
              <a:rPr lang="zh-CN" altLang="en-US" sz="2400" dirty="0"/>
              <a:t>毛，</a:t>
            </a:r>
            <a:r>
              <a:rPr lang="zh-CN" altLang="en-US" sz="2400" spc="-15" dirty="0"/>
              <a:t>在</a:t>
            </a:r>
            <a:r>
              <a:rPr lang="zh-CN" altLang="en-US" sz="2400" dirty="0"/>
              <a:t>绒毛</a:t>
            </a:r>
            <a:r>
              <a:rPr lang="zh-CN" altLang="en-US" sz="2400" spc="-15" dirty="0"/>
              <a:t>膜</a:t>
            </a:r>
            <a:r>
              <a:rPr lang="zh-CN" altLang="en-US" sz="2400" dirty="0"/>
              <a:t>表面</a:t>
            </a:r>
            <a:r>
              <a:rPr lang="zh-CN" altLang="en-US" sz="2400" spc="-15" dirty="0"/>
              <a:t>集</a:t>
            </a:r>
            <a:r>
              <a:rPr lang="zh-CN" altLang="en-US" sz="2400" dirty="0"/>
              <a:t>合成</a:t>
            </a:r>
            <a:r>
              <a:rPr lang="zh-CN" altLang="en-US" sz="2400" spc="-15" dirty="0"/>
              <a:t>丛</a:t>
            </a:r>
            <a:r>
              <a:rPr lang="zh-CN" altLang="en-US" sz="2400" dirty="0"/>
              <a:t>，构</a:t>
            </a:r>
            <a:r>
              <a:rPr lang="zh-CN" altLang="en-US" sz="2400" spc="-15" dirty="0"/>
              <a:t>成</a:t>
            </a:r>
            <a:r>
              <a:rPr lang="zh-CN" altLang="en-US" sz="2400" dirty="0"/>
              <a:t>绒毛</a:t>
            </a:r>
            <a:r>
              <a:rPr lang="zh-CN" altLang="en-US" sz="2400" spc="-15" dirty="0"/>
              <a:t>叶</a:t>
            </a:r>
            <a:r>
              <a:rPr lang="zh-CN" altLang="en-US" sz="2400" dirty="0"/>
              <a:t>称子</a:t>
            </a:r>
            <a:r>
              <a:rPr lang="zh-CN" altLang="en-US" sz="2400" spc="-15" dirty="0"/>
              <a:t>叶</a:t>
            </a:r>
            <a:r>
              <a:rPr lang="zh-CN" altLang="en-US" sz="2400" dirty="0"/>
              <a:t>，子</a:t>
            </a:r>
            <a:r>
              <a:rPr lang="zh-CN" altLang="en-US" sz="2400" spc="-15" dirty="0"/>
              <a:t>叶</a:t>
            </a:r>
            <a:r>
              <a:rPr lang="zh-CN" altLang="en-US" sz="2400" dirty="0"/>
              <a:t>不子宫 内膜上的子宫阜紧密嵌</a:t>
            </a:r>
            <a:r>
              <a:rPr lang="zh-CN" altLang="en-US" sz="2400" spc="-15" dirty="0"/>
              <a:t>合</a:t>
            </a:r>
            <a:r>
              <a:rPr lang="zh-CN" altLang="en-US" sz="2400" dirty="0"/>
              <a:t>，称</a:t>
            </a:r>
            <a:r>
              <a:rPr lang="zh-CN" altLang="en-US" sz="2400" spc="-15" dirty="0"/>
              <a:t>子</a:t>
            </a:r>
            <a:r>
              <a:rPr lang="zh-CN" altLang="en-US" sz="2400" dirty="0"/>
              <a:t>叶型</a:t>
            </a:r>
            <a:r>
              <a:rPr lang="zh-CN" altLang="en-US" sz="2400" spc="-15" dirty="0"/>
              <a:t>胎</a:t>
            </a:r>
            <a:r>
              <a:rPr lang="zh-CN" altLang="en-US" sz="2400" dirty="0"/>
              <a:t>盘</a:t>
            </a:r>
            <a:r>
              <a:rPr lang="zh-CN" altLang="en-US" sz="2400" spc="-60" dirty="0"/>
              <a:t> </a:t>
            </a:r>
            <a:r>
              <a:rPr lang="zh-CN" altLang="en-US" sz="2400" dirty="0"/>
              <a:t>。子宫内膜上皮丌同程</a:t>
            </a:r>
            <a:r>
              <a:rPr lang="zh-CN" altLang="en-US" sz="2400" spc="-15" dirty="0"/>
              <a:t>度</a:t>
            </a:r>
            <a:r>
              <a:rPr lang="zh-CN" altLang="en-US" sz="2400" dirty="0"/>
              <a:t>地叐</a:t>
            </a:r>
            <a:r>
              <a:rPr lang="zh-CN" altLang="en-US" sz="2400" spc="-15" dirty="0"/>
              <a:t>损</a:t>
            </a:r>
            <a:r>
              <a:rPr lang="zh-CN" altLang="en-US" sz="2400" dirty="0"/>
              <a:t>，绒</a:t>
            </a:r>
            <a:r>
              <a:rPr lang="zh-CN" altLang="en-US" sz="2400" spc="-15" dirty="0"/>
              <a:t>毛</a:t>
            </a:r>
            <a:r>
              <a:rPr lang="zh-CN" altLang="en-US" sz="2400" dirty="0"/>
              <a:t>可以</a:t>
            </a:r>
            <a:r>
              <a:rPr lang="zh-CN" altLang="en-US" sz="2400" spc="-15" dirty="0"/>
              <a:t>直</a:t>
            </a:r>
            <a:r>
              <a:rPr lang="zh-CN" altLang="en-US" sz="2400" dirty="0"/>
              <a:t>接和 结缔组织相接触，又称</a:t>
            </a:r>
            <a:r>
              <a:rPr lang="zh-CN" altLang="en-US" sz="2400" spc="-15" dirty="0"/>
              <a:t>结</a:t>
            </a:r>
            <a:r>
              <a:rPr lang="zh-CN" altLang="en-US" sz="2400" dirty="0"/>
              <a:t>缔组</a:t>
            </a:r>
            <a:r>
              <a:rPr lang="zh-CN" altLang="en-US" sz="2400" spc="-15" dirty="0"/>
              <a:t>织</a:t>
            </a:r>
            <a:r>
              <a:rPr lang="zh-CN" altLang="en-US" sz="2400" dirty="0"/>
              <a:t>绒毛</a:t>
            </a:r>
            <a:r>
              <a:rPr lang="zh-CN" altLang="en-US" sz="2400" spc="-15" dirty="0"/>
              <a:t>膜</a:t>
            </a:r>
            <a:r>
              <a:rPr lang="zh-CN" altLang="en-US" sz="2400" dirty="0"/>
              <a:t>胎盘</a:t>
            </a:r>
            <a:r>
              <a:rPr lang="zh-CN" altLang="en-US" sz="2400" spc="-15" dirty="0"/>
              <a:t>。</a:t>
            </a:r>
            <a:r>
              <a:rPr lang="zh-CN" altLang="en-US" sz="2400" dirty="0"/>
              <a:t>如牛</a:t>
            </a:r>
            <a:r>
              <a:rPr lang="zh-CN" altLang="en-US" sz="2400" spc="-15" dirty="0"/>
              <a:t>、</a:t>
            </a:r>
            <a:r>
              <a:rPr lang="zh-CN" altLang="en-US" sz="2400" dirty="0"/>
              <a:t>羊、</a:t>
            </a:r>
            <a:r>
              <a:rPr lang="zh-CN" altLang="en-US" sz="2400" spc="-15" dirty="0"/>
              <a:t>鹿</a:t>
            </a:r>
            <a:r>
              <a:rPr lang="zh-CN" altLang="en-US" sz="2400" dirty="0"/>
              <a:t>等反</a:t>
            </a:r>
            <a:r>
              <a:rPr lang="zh-CN" altLang="en-US" sz="2400" spc="-15" dirty="0"/>
              <a:t>刍</a:t>
            </a:r>
            <a:r>
              <a:rPr lang="zh-CN" altLang="en-US" sz="2400" dirty="0"/>
              <a:t>类动</a:t>
            </a:r>
            <a:r>
              <a:rPr lang="zh-CN" altLang="en-US" sz="2400" spc="-15" dirty="0"/>
              <a:t>物</a:t>
            </a:r>
            <a:r>
              <a:rPr lang="zh-CN" altLang="en-US" sz="2400" dirty="0"/>
              <a:t>的胎</a:t>
            </a:r>
            <a:r>
              <a:rPr lang="zh-CN" altLang="en-US" sz="2400" spc="-15" dirty="0"/>
              <a:t>盘</a:t>
            </a:r>
            <a:r>
              <a:rPr lang="zh-CN" altLang="en-US" sz="2400" dirty="0"/>
              <a:t>。</a:t>
            </a:r>
            <a:endParaRPr lang="zh-CN" altLang="en-US" sz="2400" dirty="0"/>
          </a:p>
          <a:p>
            <a:pPr marL="189230">
              <a:lnSpc>
                <a:spcPct val="100000"/>
              </a:lnSpc>
            </a:pPr>
            <a:r>
              <a:rPr lang="zh-CN" altLang="en-US" sz="2400" dirty="0">
                <a:solidFill>
                  <a:srgbClr val="6FAC46"/>
                </a:solidFill>
              </a:rPr>
              <a:t>该类型分娩时间较长，</a:t>
            </a:r>
            <a:r>
              <a:rPr lang="zh-CN" altLang="en-US" sz="2400" spc="-10" dirty="0">
                <a:solidFill>
                  <a:srgbClr val="6FAC46"/>
                </a:solidFill>
              </a:rPr>
              <a:t>易</a:t>
            </a:r>
            <a:r>
              <a:rPr lang="zh-CN" altLang="en-US" sz="2400" dirty="0">
                <a:solidFill>
                  <a:srgbClr val="6FAC46"/>
                </a:solidFill>
              </a:rPr>
              <a:t>出现</a:t>
            </a:r>
            <a:r>
              <a:rPr lang="zh-CN" altLang="en-US" sz="2400" spc="-10" dirty="0">
                <a:solidFill>
                  <a:srgbClr val="6FAC46"/>
                </a:solidFill>
              </a:rPr>
              <a:t>胎</a:t>
            </a:r>
            <a:r>
              <a:rPr lang="zh-CN" altLang="en-US" sz="2400" dirty="0">
                <a:solidFill>
                  <a:srgbClr val="6FAC46"/>
                </a:solidFill>
              </a:rPr>
              <a:t>衣滞</a:t>
            </a:r>
            <a:r>
              <a:rPr lang="zh-CN" altLang="en-US" sz="2400" spc="-10" dirty="0">
                <a:solidFill>
                  <a:srgbClr val="6FAC46"/>
                </a:solidFill>
              </a:rPr>
              <a:t>留</a:t>
            </a:r>
            <a:r>
              <a:rPr lang="zh-CN" altLang="en-US" sz="2400" dirty="0">
                <a:solidFill>
                  <a:srgbClr val="6FAC46"/>
                </a:solidFill>
              </a:rPr>
              <a:t>，出</a:t>
            </a:r>
            <a:r>
              <a:rPr lang="zh-CN" altLang="en-US" sz="2400" spc="-10" dirty="0">
                <a:solidFill>
                  <a:srgbClr val="6FAC46"/>
                </a:solidFill>
              </a:rPr>
              <a:t>血</a:t>
            </a:r>
            <a:r>
              <a:rPr lang="zh-CN" altLang="en-US" sz="2400" dirty="0">
                <a:solidFill>
                  <a:srgbClr val="6FAC46"/>
                </a:solidFill>
              </a:rPr>
              <a:t>较多。</a:t>
            </a:r>
            <a:endParaRPr lang="zh-CN" altLang="en-US" sz="2400" dirty="0">
              <a:solidFill>
                <a:srgbClr val="6FAC46"/>
              </a:solidFill>
            </a:endParaRPr>
          </a:p>
          <a:p>
            <a:pPr marL="189230">
              <a:lnSpc>
                <a:spcPct val="100000"/>
              </a:lnSpc>
            </a:pPr>
            <a:endParaRPr lang="zh-CN" altLang="en-US" sz="2600" dirty="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15" name="object 3"/>
          <p:cNvSpPr/>
          <p:nvPr/>
        </p:nvSpPr>
        <p:spPr>
          <a:xfrm>
            <a:off x="2438400" y="4432236"/>
            <a:ext cx="2819400" cy="1913766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4"/>
          <p:cNvSpPr/>
          <p:nvPr/>
        </p:nvSpPr>
        <p:spPr>
          <a:xfrm>
            <a:off x="6819900" y="4842662"/>
            <a:ext cx="2587625" cy="11810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 flipV="1">
            <a:off x="695960" y="1118473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三、胎膜和胎盘</a:t>
            </a:r>
            <a:endParaRPr lang="zh-CN" altLang="en-US" sz="4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object 2"/>
          <p:cNvSpPr/>
          <p:nvPr/>
        </p:nvSpPr>
        <p:spPr>
          <a:xfrm>
            <a:off x="10126566" y="2663468"/>
            <a:ext cx="1271270" cy="0"/>
          </a:xfrm>
          <a:custGeom>
            <a:avLst/>
            <a:gdLst/>
            <a:ahLst/>
            <a:cxnLst/>
            <a:rect l="l" t="t" r="r" b="b"/>
            <a:pathLst>
              <a:path w="1271270">
                <a:moveTo>
                  <a:pt x="0" y="0"/>
                </a:moveTo>
                <a:lnTo>
                  <a:pt x="1271016" y="0"/>
                </a:lnTo>
              </a:path>
            </a:pathLst>
          </a:custGeom>
          <a:ln w="15239">
            <a:solidFill>
              <a:srgbClr val="40404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3"/>
          <p:cNvSpPr txBox="1"/>
          <p:nvPr/>
        </p:nvSpPr>
        <p:spPr>
          <a:xfrm>
            <a:off x="1219801" y="1909571"/>
            <a:ext cx="10260965" cy="1169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100"/>
              </a:spcBef>
            </a:pPr>
            <a:r>
              <a:rPr sz="2000" u="heavy" spc="-505" dirty="0">
                <a:solidFill>
                  <a:srgbClr val="6FAC46"/>
                </a:solidFill>
                <a:uFill>
                  <a:solidFill>
                    <a:srgbClr val="6FAC46"/>
                  </a:solidFill>
                </a:u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1" u="heavy" dirty="0">
                <a:solidFill>
                  <a:srgbClr val="6FAC46"/>
                </a:solidFill>
                <a:uFill>
                  <a:solidFill>
                    <a:srgbClr val="6FAC46"/>
                  </a:solidFill>
                </a:uFill>
                <a:latin typeface="微软雅黑" panose="020B0503020204020204" charset="-122"/>
                <a:cs typeface="微软雅黑" panose="020B0503020204020204" charset="-122"/>
              </a:rPr>
              <a:t>带状胎盘</a:t>
            </a:r>
            <a:r>
              <a:rPr sz="2000" b="1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：</a:t>
            </a:r>
            <a:r>
              <a:rPr sz="2000" b="1" spc="-15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绒毛集中环绕在绒毛膜囊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的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中部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，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形成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一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个或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二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个环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带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，故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称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之；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绒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毛侵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蚀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子宫 内膜，子宫内膜上皮及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结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缔组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织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均被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破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坏，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绒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毛和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母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体的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血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管内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皮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相接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触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，又</a:t>
            </a:r>
            <a:r>
              <a:rPr sz="2000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称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内皮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绒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毛膜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000" u="heavy" spc="-505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u="heavy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微软雅黑" panose="020B0503020204020204" charset="-122"/>
                <a:cs typeface="微软雅黑" panose="020B0503020204020204" charset="-122"/>
              </a:rPr>
              <a:t>胎盘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。猫、狗等食肉类</a:t>
            </a:r>
            <a:r>
              <a:rPr sz="2000" spc="-1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动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物属</a:t>
            </a:r>
            <a:r>
              <a:rPr sz="2000" spc="-1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此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种。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object 4"/>
          <p:cNvSpPr/>
          <p:nvPr/>
        </p:nvSpPr>
        <p:spPr>
          <a:xfrm>
            <a:off x="6741762" y="3730751"/>
            <a:ext cx="5273675" cy="223520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5"/>
          <p:cNvSpPr txBox="1"/>
          <p:nvPr/>
        </p:nvSpPr>
        <p:spPr>
          <a:xfrm>
            <a:off x="305511" y="4539234"/>
            <a:ext cx="612648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分娩时，母体胎盘组织</a:t>
            </a:r>
            <a:r>
              <a:rPr sz="2000" spc="-15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脱</a:t>
            </a:r>
            <a:r>
              <a:rPr sz="2000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落，</a:t>
            </a:r>
            <a:r>
              <a:rPr sz="2000" spc="-15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血</a:t>
            </a:r>
            <a:r>
              <a:rPr sz="2000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管破</a:t>
            </a:r>
            <a:r>
              <a:rPr sz="2000" spc="-15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裂</a:t>
            </a:r>
            <a:r>
              <a:rPr sz="2000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，有</a:t>
            </a:r>
            <a:r>
              <a:rPr sz="2000" spc="-15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出</a:t>
            </a:r>
            <a:r>
              <a:rPr sz="2000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血现</a:t>
            </a:r>
            <a:r>
              <a:rPr sz="2000" spc="-15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象</a:t>
            </a:r>
            <a:r>
              <a:rPr sz="2000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。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cxnSp>
        <p:nvCxnSpPr>
          <p:cNvPr id="10" name="直接连接符 9"/>
          <p:cNvCxnSpPr/>
          <p:nvPr/>
        </p:nvCxnSpPr>
        <p:spPr>
          <a:xfrm flipV="1">
            <a:off x="695960" y="1118473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三、胎膜和胎盘</a:t>
            </a:r>
            <a:endParaRPr lang="zh-CN" altLang="en-US" sz="4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object 2"/>
          <p:cNvSpPr/>
          <p:nvPr/>
        </p:nvSpPr>
        <p:spPr>
          <a:xfrm>
            <a:off x="8325611" y="2699892"/>
            <a:ext cx="1778635" cy="0"/>
          </a:xfrm>
          <a:custGeom>
            <a:avLst/>
            <a:gdLst/>
            <a:ahLst/>
            <a:cxnLst/>
            <a:rect l="l" t="t" r="r" b="b"/>
            <a:pathLst>
              <a:path w="1778634">
                <a:moveTo>
                  <a:pt x="0" y="0"/>
                </a:moveTo>
                <a:lnTo>
                  <a:pt x="1778507" y="0"/>
                </a:lnTo>
              </a:path>
            </a:pathLst>
          </a:custGeom>
          <a:ln w="15239">
            <a:solidFill>
              <a:srgbClr val="40404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3"/>
          <p:cNvSpPr txBox="1"/>
          <p:nvPr/>
        </p:nvSpPr>
        <p:spPr>
          <a:xfrm>
            <a:off x="688340" y="1946136"/>
            <a:ext cx="10447655" cy="11690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25000"/>
              </a:lnSpc>
              <a:spcBef>
                <a:spcPts val="95"/>
              </a:spcBef>
            </a:pPr>
            <a:r>
              <a:rPr sz="2000" u="heavy" spc="-505" dirty="0">
                <a:solidFill>
                  <a:srgbClr val="6FAC46"/>
                </a:solidFill>
                <a:uFill>
                  <a:solidFill>
                    <a:srgbClr val="6FAC46"/>
                  </a:solidFill>
                </a:u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1" u="heavy" dirty="0" err="1">
                <a:solidFill>
                  <a:srgbClr val="6FAC46"/>
                </a:solidFill>
                <a:uFill>
                  <a:solidFill>
                    <a:srgbClr val="6FAC46"/>
                  </a:solidFill>
                </a:uFill>
                <a:latin typeface="微软雅黑" panose="020B0503020204020204" charset="-122"/>
                <a:cs typeface="微软雅黑" panose="020B0503020204020204" charset="-122"/>
              </a:rPr>
              <a:t>盘状胎</a:t>
            </a:r>
            <a:r>
              <a:rPr sz="2000" b="1" u="heavy" spc="-5" dirty="0" err="1">
                <a:solidFill>
                  <a:srgbClr val="6FAC46"/>
                </a:solidFill>
                <a:uFill>
                  <a:solidFill>
                    <a:srgbClr val="6FAC46"/>
                  </a:solidFill>
                </a:uFill>
                <a:latin typeface="微软雅黑" panose="020B0503020204020204" charset="-122"/>
                <a:cs typeface="微软雅黑" panose="020B0503020204020204" charset="-122"/>
              </a:rPr>
              <a:t>盘</a:t>
            </a:r>
            <a:r>
              <a:rPr sz="2000" b="1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：</a:t>
            </a:r>
            <a:r>
              <a:rPr sz="2000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绒毛集中</a:t>
            </a:r>
            <a:r>
              <a:rPr sz="2000" spc="-15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在</a:t>
            </a:r>
            <a:r>
              <a:rPr sz="2000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绒毛</a:t>
            </a:r>
            <a:r>
              <a:rPr sz="2000" spc="-15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膜</a:t>
            </a:r>
            <a:r>
              <a:rPr sz="2000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囊的</a:t>
            </a:r>
            <a:r>
              <a:rPr sz="2000" spc="-15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一</a:t>
            </a:r>
            <a:r>
              <a:rPr sz="2000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个或</a:t>
            </a:r>
            <a:r>
              <a:rPr sz="2000" spc="-15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二</a:t>
            </a:r>
            <a:r>
              <a:rPr sz="2000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个盘</a:t>
            </a:r>
            <a:r>
              <a:rPr sz="2000" spc="-15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状</a:t>
            </a:r>
            <a:r>
              <a:rPr sz="2000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区内</a:t>
            </a:r>
            <a:r>
              <a:rPr sz="2000" spc="-15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，</a:t>
            </a:r>
            <a:r>
              <a:rPr sz="2000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称盘</a:t>
            </a:r>
            <a:r>
              <a:rPr sz="2000" spc="-15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状</a:t>
            </a:r>
            <a:r>
              <a:rPr sz="2000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胎盘</a:t>
            </a:r>
            <a:r>
              <a:rPr sz="2000" spc="-15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；</a:t>
            </a:r>
            <a:r>
              <a:rPr sz="2000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子宫</a:t>
            </a:r>
            <a:r>
              <a:rPr sz="2000" spc="-15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内</a:t>
            </a:r>
            <a:r>
              <a:rPr sz="2000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膜上</a:t>
            </a:r>
            <a:r>
              <a:rPr sz="2000" spc="-15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皮</a:t>
            </a:r>
            <a:r>
              <a:rPr sz="2000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、结缔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 组织及部分血管均被侵</a:t>
            </a:r>
            <a:r>
              <a:rPr sz="2000" spc="-1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蚀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破坏</a:t>
            </a:r>
            <a:r>
              <a:rPr sz="2000" spc="-1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，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绒毛</a:t>
            </a:r>
            <a:r>
              <a:rPr sz="2000" spc="-1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直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接浸</a:t>
            </a:r>
            <a:r>
              <a:rPr sz="2000" spc="-1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在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绒毛</a:t>
            </a:r>
            <a:r>
              <a:rPr sz="2000" spc="-1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间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隙血</a:t>
            </a:r>
            <a:r>
              <a:rPr sz="2000" spc="-1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窦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中，</a:t>
            </a:r>
            <a:r>
              <a:rPr sz="2000" spc="-1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又</a:t>
            </a:r>
            <a:r>
              <a:rPr sz="2000" spc="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称血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液</a:t>
            </a:r>
            <a:r>
              <a:rPr sz="2000" spc="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绒毛</a:t>
            </a:r>
            <a:r>
              <a:rPr sz="2000" spc="-2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膜</a:t>
            </a:r>
            <a:r>
              <a:rPr sz="2000" spc="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胎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盘</a:t>
            </a:r>
            <a:r>
              <a:rPr sz="2000" spc="-1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，</a:t>
            </a:r>
            <a:r>
              <a:rPr sz="2000" spc="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如食虫 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类、翼手类、啮齿类和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灵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长类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的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胎盘。</a:t>
            </a:r>
            <a:endParaRPr sz="2000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object 4"/>
          <p:cNvSpPr/>
          <p:nvPr/>
        </p:nvSpPr>
        <p:spPr>
          <a:xfrm>
            <a:off x="8140700" y="3589337"/>
            <a:ext cx="2600325" cy="2809875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6"/>
          <p:cNvSpPr txBox="1"/>
          <p:nvPr/>
        </p:nvSpPr>
        <p:spPr>
          <a:xfrm>
            <a:off x="1542669" y="4839715"/>
            <a:ext cx="4094479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分娩时有子宫黏膜脱落</a:t>
            </a:r>
            <a:r>
              <a:rPr sz="2000" spc="-15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和</a:t>
            </a:r>
            <a:r>
              <a:rPr sz="2000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出血</a:t>
            </a:r>
            <a:r>
              <a:rPr sz="2000" spc="-15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现</a:t>
            </a:r>
            <a:r>
              <a:rPr sz="2000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象。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DOC_GUID" val="{61597699-70f1-4b6a-ab61-0095a58b52bb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项目一</Template>
  <TotalTime>0</TotalTime>
  <Words>1010</Words>
  <Application>WPS 演示</Application>
  <PresentationFormat>宽屏</PresentationFormat>
  <Paragraphs>91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4" baseType="lpstr">
      <vt:lpstr>Arial</vt:lpstr>
      <vt:lpstr>宋体</vt:lpstr>
      <vt:lpstr>Wingdings</vt:lpstr>
      <vt:lpstr>微软雅黑</vt:lpstr>
      <vt:lpstr>Wingdings</vt:lpstr>
      <vt:lpstr>Times New Roman</vt:lpstr>
      <vt:lpstr>Arial</vt:lpstr>
      <vt:lpstr>等线</vt:lpstr>
      <vt:lpstr>Arial Unicode MS</vt:lpstr>
      <vt:lpstr>等线 Light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动物繁殖与改良</dc:title>
  <dc:creator>李 玉丹</dc:creator>
  <cp:lastModifiedBy>扽扽</cp:lastModifiedBy>
  <cp:revision>495</cp:revision>
  <dcterms:created xsi:type="dcterms:W3CDTF">2019-09-17T02:06:00Z</dcterms:created>
  <dcterms:modified xsi:type="dcterms:W3CDTF">2021-02-03T13:04:01Z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2052-11.1.0.10314</vt:lpwstr>
  </property>
</Properties>
</file>