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781" r:id="rId2"/>
    <p:sldId id="945" r:id="rId3"/>
    <p:sldId id="946" r:id="rId4"/>
    <p:sldId id="948" r:id="rId5"/>
    <p:sldId id="949" r:id="rId6"/>
    <p:sldId id="950" r:id="rId7"/>
    <p:sldId id="581" r:id="rId8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D61AFD41-8F08-4DDA-8C70-776A9C13B488}">
          <p14:sldIdLst>
            <p14:sldId id="781"/>
          </p14:sldIdLst>
        </p14:section>
        <p14:section name="无标题节" id="{65E9E8E5-4854-4803-BE43-5695F88C266D}">
          <p14:sldIdLst>
            <p14:sldId id="945"/>
            <p14:sldId id="946"/>
            <p14:sldId id="948"/>
            <p14:sldId id="949"/>
            <p14:sldId id="950"/>
            <p14:sldId id="5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03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73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58" y="552952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1840865" y="3980180"/>
            <a:ext cx="4000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44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猪场生产计划管理</a:t>
            </a:r>
            <a:endParaRPr lang="zh-CN" sz="44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544292" y="363043"/>
            <a:ext cx="6475806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项目八 猪场的经营与管理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906DE5CA-508D-4A75-8D18-00FFFD3C98C9}"/>
              </a:ext>
            </a:extLst>
          </p:cNvPr>
          <p:cNvSpPr txBox="1"/>
          <p:nvPr/>
        </p:nvSpPr>
        <p:spPr>
          <a:xfrm>
            <a:off x="7449790" y="3790164"/>
            <a:ext cx="4036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饲料供应计划的编制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圆角矩形 51">
            <a:extLst>
              <a:ext uri="{FF2B5EF4-FFF2-40B4-BE49-F238E27FC236}">
                <a16:creationId xmlns:a16="http://schemas.microsoft.com/office/drawing/2014/main" xmlns="" id="{F9391E40-1D38-4132-9B31-9F4A1103F3AC}"/>
              </a:ext>
            </a:extLst>
          </p:cNvPr>
          <p:cNvSpPr/>
          <p:nvPr/>
        </p:nvSpPr>
        <p:spPr>
          <a:xfrm>
            <a:off x="7111460" y="3508987"/>
            <a:ext cx="4713395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四、饲料供应计划的编制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910B93A5-B479-42B0-BA84-6548573D5D12}"/>
              </a:ext>
            </a:extLst>
          </p:cNvPr>
          <p:cNvSpPr txBox="1"/>
          <p:nvPr/>
        </p:nvSpPr>
        <p:spPr>
          <a:xfrm>
            <a:off x="695960" y="1239520"/>
            <a:ext cx="9610090" cy="1698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kern="100" dirty="0">
                <a:effectLst/>
                <a:latin typeface="+mn-ea"/>
              </a:rPr>
              <a:t>       </a:t>
            </a:r>
            <a:r>
              <a:rPr lang="zh-CN" altLang="zh-CN" sz="2400" kern="100" dirty="0">
                <a:effectLst/>
                <a:latin typeface="+mn-ea"/>
              </a:rPr>
              <a:t>饲料供应计划是养猪场年计划中最重要的计划之一，它包括</a:t>
            </a:r>
            <a:r>
              <a:rPr lang="zh-CN" altLang="zh-CN" sz="2400" b="1" kern="100" dirty="0">
                <a:solidFill>
                  <a:srgbClr val="FF0000"/>
                </a:solidFill>
                <a:effectLst/>
                <a:latin typeface="+mn-ea"/>
              </a:rPr>
              <a:t>饲料需要量计划</a:t>
            </a:r>
            <a:r>
              <a:rPr lang="zh-CN" altLang="zh-CN" sz="2400" kern="100" dirty="0">
                <a:effectLst/>
                <a:latin typeface="+mn-ea"/>
              </a:rPr>
              <a:t>和</a:t>
            </a:r>
            <a:r>
              <a:rPr lang="zh-CN" altLang="zh-CN" sz="2400" b="1" kern="100" dirty="0">
                <a:solidFill>
                  <a:srgbClr val="FF0000"/>
                </a:solidFill>
                <a:effectLst/>
                <a:latin typeface="+mn-ea"/>
              </a:rPr>
              <a:t>供应量计划</a:t>
            </a:r>
            <a:r>
              <a:rPr lang="zh-CN" altLang="zh-CN" sz="2400" kern="100" dirty="0">
                <a:effectLst/>
                <a:latin typeface="+mn-ea"/>
              </a:rPr>
              <a:t>两部分内容。</a:t>
            </a:r>
          </a:p>
          <a:p>
            <a:pPr>
              <a:lnSpc>
                <a:spcPct val="150000"/>
              </a:lnSpc>
            </a:pPr>
            <a:endParaRPr lang="zh-CN" altLang="en-US" sz="24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07F8B8D7-44DC-4310-A3A7-602801BEAC15}"/>
              </a:ext>
            </a:extLst>
          </p:cNvPr>
          <p:cNvSpPr txBox="1"/>
          <p:nvPr/>
        </p:nvSpPr>
        <p:spPr>
          <a:xfrm>
            <a:off x="914400" y="2611239"/>
            <a:ext cx="100298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（一）饲料需要量计划的编制 ：猪场饲料需要量是制定饲料供应计划的依据。猪场饲料需要量必须依据</a:t>
            </a:r>
            <a:r>
              <a:rPr lang="zh-CN" altLang="en-US" sz="2400" dirty="0">
                <a:solidFill>
                  <a:srgbClr val="FF0000"/>
                </a:solidFill>
              </a:rPr>
              <a:t>猪群类别及其数量、饲养天数、日粮定额或饲料报酬、平均日增重</a:t>
            </a:r>
            <a:r>
              <a:rPr lang="zh-CN" altLang="en-US" sz="2400" dirty="0"/>
              <a:t>等指标来计算。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1</a:t>
            </a:r>
            <a:r>
              <a:rPr lang="zh-CN" altLang="en-US" sz="2400" dirty="0"/>
              <a:t>、根据日粮定额计算饲料需要量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      饲料需要量</a:t>
            </a:r>
            <a:r>
              <a:rPr lang="en-US" altLang="zh-CN" sz="2400" dirty="0"/>
              <a:t>=</a:t>
            </a:r>
            <a:r>
              <a:rPr lang="zh-CN" altLang="en-US" sz="2400" dirty="0"/>
              <a:t>猪群头数</a:t>
            </a:r>
            <a:r>
              <a:rPr lang="en-US" altLang="zh-CN" sz="2400" dirty="0"/>
              <a:t>×</a:t>
            </a:r>
            <a:r>
              <a:rPr lang="zh-CN" altLang="en-US" sz="2400" dirty="0"/>
              <a:t>日粮定额</a:t>
            </a:r>
            <a:r>
              <a:rPr lang="en-US" altLang="zh-CN" sz="2400" dirty="0"/>
              <a:t>×</a:t>
            </a:r>
            <a:r>
              <a:rPr lang="zh-CN" altLang="en-US" sz="2400" dirty="0"/>
              <a:t>饲养天数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2</a:t>
            </a:r>
            <a:r>
              <a:rPr lang="zh-CN" altLang="en-US" sz="2400" dirty="0"/>
              <a:t>、根据猪场生产指标计算饲料需要量	</a:t>
            </a:r>
          </a:p>
          <a:p>
            <a:pPr>
              <a:lnSpc>
                <a:spcPct val="150000"/>
              </a:lnSpc>
            </a:pPr>
            <a:r>
              <a:rPr lang="zh-CN" altLang="en-US" sz="2400" dirty="0"/>
              <a:t>      饲料需要量</a:t>
            </a:r>
            <a:r>
              <a:rPr lang="en-US" altLang="zh-CN" sz="2400" dirty="0"/>
              <a:t>=</a:t>
            </a:r>
            <a:r>
              <a:rPr lang="zh-CN" altLang="en-US" sz="2400" dirty="0"/>
              <a:t>猪群头数</a:t>
            </a:r>
            <a:r>
              <a:rPr lang="en-US" altLang="zh-CN" sz="2400" dirty="0"/>
              <a:t>×</a:t>
            </a:r>
            <a:r>
              <a:rPr lang="zh-CN" altLang="en-US" sz="2400" dirty="0"/>
              <a:t>料肉比</a:t>
            </a:r>
            <a:r>
              <a:rPr lang="en-US" altLang="zh-CN" sz="2400" dirty="0"/>
              <a:t>×</a:t>
            </a:r>
            <a:r>
              <a:rPr lang="zh-CN" altLang="en-US" sz="2400" dirty="0"/>
              <a:t>平均日增重</a:t>
            </a:r>
            <a:r>
              <a:rPr lang="en-US" altLang="zh-CN" sz="2400" dirty="0"/>
              <a:t>×</a:t>
            </a:r>
            <a:r>
              <a:rPr lang="zh-CN" altLang="en-US" sz="2400" dirty="0"/>
              <a:t>饲养天数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605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>
            <a:extLst>
              <a:ext uri="{FF2B5EF4-FFF2-40B4-BE49-F238E27FC236}">
                <a16:creationId xmlns:a16="http://schemas.microsoft.com/office/drawing/2014/main" xmlns="" id="{917D25BB-BF41-481E-AB6C-97127AD2B6E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74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四、饲料供应计划的编制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18B931DE-75B7-4B7D-B59A-41E34D63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267243"/>
              </p:ext>
            </p:extLst>
          </p:nvPr>
        </p:nvGraphicFramePr>
        <p:xfrm>
          <a:off x="1122361" y="1829553"/>
          <a:ext cx="8601078" cy="357970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433513">
                  <a:extLst>
                    <a:ext uri="{9D8B030D-6E8A-4147-A177-3AD203B41FA5}">
                      <a16:colId xmlns:a16="http://schemas.microsoft.com/office/drawing/2014/main" xmlns="" val="1261853631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1330093682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3710181866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3111627593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3917434450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4263245684"/>
                    </a:ext>
                  </a:extLst>
                </a:gridCol>
              </a:tblGrid>
              <a:tr h="378883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类别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体重（</a:t>
                      </a:r>
                      <a:r>
                        <a:rPr lang="en-US" sz="1800" kern="100">
                          <a:effectLst/>
                        </a:rPr>
                        <a:t>kg</a:t>
                      </a:r>
                      <a:r>
                        <a:rPr lang="zh-CN" sz="1800" kern="100">
                          <a:effectLst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风干料量（</a:t>
                      </a:r>
                      <a:r>
                        <a:rPr lang="en-US" sz="1800" kern="100">
                          <a:effectLst/>
                        </a:rPr>
                        <a:t>kg</a:t>
                      </a:r>
                      <a:r>
                        <a:rPr lang="zh-CN" sz="1800" kern="100">
                          <a:effectLst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类别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体重（</a:t>
                      </a:r>
                      <a:r>
                        <a:rPr lang="en-US" sz="1800" kern="100">
                          <a:effectLst/>
                        </a:rPr>
                        <a:t>kg</a:t>
                      </a:r>
                      <a:r>
                        <a:rPr lang="zh-CN" sz="1800" kern="100">
                          <a:effectLst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风干料量（</a:t>
                      </a:r>
                      <a:r>
                        <a:rPr lang="en-US" sz="1800" kern="100">
                          <a:effectLst/>
                        </a:rPr>
                        <a:t>kg</a:t>
                      </a:r>
                      <a:r>
                        <a:rPr lang="zh-CN" sz="1800" kern="100">
                          <a:effectLst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37611051"/>
                  </a:ext>
                </a:extLst>
              </a:tr>
              <a:tr h="378883">
                <a:tc rowSpan="4"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妊娠前期母猪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＜</a:t>
                      </a:r>
                      <a:r>
                        <a:rPr lang="en-US" sz="1800" kern="100">
                          <a:effectLst/>
                        </a:rPr>
                        <a:t>90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1.5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哺乳期母猪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＜</a:t>
                      </a:r>
                      <a:r>
                        <a:rPr lang="en-US" sz="1800" kern="100">
                          <a:effectLst/>
                        </a:rPr>
                        <a:t>90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4.8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27954439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90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120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1.7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90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120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5.0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8915374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120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1.9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120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5.2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35989129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5.3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18078002"/>
                  </a:ext>
                </a:extLst>
              </a:tr>
              <a:tr h="378883">
                <a:tc rowSpan="4"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妊娠后期母猪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＜</a:t>
                      </a:r>
                      <a:r>
                        <a:rPr lang="en-US" sz="1800" kern="100">
                          <a:effectLst/>
                        </a:rPr>
                        <a:t>90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种公猪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＜</a:t>
                      </a:r>
                      <a:r>
                        <a:rPr lang="en-US" sz="1800" kern="100">
                          <a:effectLst/>
                        </a:rPr>
                        <a:t>90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1.4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49935980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90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120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90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1.9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92837251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120</a:t>
                      </a:r>
                      <a:r>
                        <a:rPr lang="zh-CN" sz="1800" kern="100">
                          <a:effectLst/>
                        </a:rPr>
                        <a:t>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2.4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73854789"/>
                  </a:ext>
                </a:extLst>
              </a:tr>
              <a:tr h="3788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＞</a:t>
                      </a:r>
                      <a:r>
                        <a:rPr lang="en-US" sz="1800" kern="100">
                          <a:effectLst/>
                        </a:rPr>
                        <a:t>150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2.5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93777593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3F44292-A06A-4BB1-A358-A2C673ECB7D5}"/>
              </a:ext>
            </a:extLst>
          </p:cNvPr>
          <p:cNvSpPr txBox="1"/>
          <p:nvPr/>
        </p:nvSpPr>
        <p:spPr>
          <a:xfrm>
            <a:off x="695960" y="5750560"/>
            <a:ext cx="9810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zh-CN" sz="1800" b="1" kern="100" dirty="0">
                <a:effectLst/>
                <a:latin typeface="+mn-ea"/>
              </a:rPr>
              <a:t>如某猪场有杜洛克成年公猪</a:t>
            </a:r>
            <a:r>
              <a:rPr lang="en-US" altLang="zh-CN" sz="1800" b="1" kern="100" dirty="0">
                <a:effectLst/>
                <a:latin typeface="+mn-ea"/>
              </a:rPr>
              <a:t>20</a:t>
            </a:r>
            <a:r>
              <a:rPr lang="zh-CN" altLang="zh-CN" sz="1800" b="1" kern="100" dirty="0">
                <a:effectLst/>
                <a:latin typeface="+mn-ea"/>
              </a:rPr>
              <a:t>头，体重</a:t>
            </a:r>
            <a:r>
              <a:rPr lang="en-US" altLang="zh-CN" sz="1800" b="1" kern="100" dirty="0">
                <a:effectLst/>
                <a:latin typeface="+mn-ea"/>
              </a:rPr>
              <a:t>150</a:t>
            </a:r>
            <a:r>
              <a:rPr lang="zh-CN" altLang="zh-CN" sz="1800" b="1" kern="100" dirty="0">
                <a:effectLst/>
                <a:latin typeface="+mn-ea"/>
              </a:rPr>
              <a:t>～</a:t>
            </a:r>
            <a:r>
              <a:rPr lang="en-US" altLang="zh-CN" sz="1800" b="1" kern="100" dirty="0">
                <a:effectLst/>
                <a:latin typeface="+mn-ea"/>
              </a:rPr>
              <a:t>180kg</a:t>
            </a:r>
            <a:r>
              <a:rPr lang="zh-CN" altLang="zh-CN" sz="1800" b="1" kern="100" dirty="0">
                <a:effectLst/>
                <a:latin typeface="+mn-ea"/>
              </a:rPr>
              <a:t>，经查瘦肉型猪饲养标准其日粮定额为</a:t>
            </a:r>
            <a:r>
              <a:rPr lang="en-US" altLang="zh-CN" sz="1800" b="1" kern="100" dirty="0">
                <a:effectLst/>
                <a:latin typeface="+mn-ea"/>
              </a:rPr>
              <a:t>2.3kg</a:t>
            </a:r>
            <a:r>
              <a:rPr lang="zh-CN" altLang="zh-CN" sz="1800" b="1" kern="100" dirty="0">
                <a:effectLst/>
                <a:latin typeface="+mn-ea"/>
              </a:rPr>
              <a:t>，则该猪群一周的饲料需要量</a:t>
            </a:r>
            <a:r>
              <a:rPr lang="en-US" altLang="zh-CN" sz="1800" b="1" kern="100" dirty="0">
                <a:effectLst/>
                <a:latin typeface="+mn-ea"/>
              </a:rPr>
              <a:t>=</a:t>
            </a:r>
            <a:r>
              <a:rPr lang="zh-CN" altLang="zh-CN" sz="1800" b="1" kern="100" dirty="0">
                <a:effectLst/>
                <a:latin typeface="+mn-ea"/>
              </a:rPr>
              <a:t>猪群头数×日粮定额×饲养天数</a:t>
            </a:r>
            <a:r>
              <a:rPr lang="en-US" altLang="zh-CN" sz="1800" b="1" kern="100" dirty="0">
                <a:effectLst/>
                <a:latin typeface="+mn-ea"/>
              </a:rPr>
              <a:t>=20</a:t>
            </a:r>
            <a:r>
              <a:rPr lang="zh-CN" altLang="zh-CN" sz="1800" b="1" kern="100" dirty="0">
                <a:effectLst/>
                <a:latin typeface="+mn-ea"/>
              </a:rPr>
              <a:t>×</a:t>
            </a:r>
            <a:r>
              <a:rPr lang="en-US" altLang="zh-CN" sz="1800" b="1" kern="100" dirty="0">
                <a:effectLst/>
                <a:latin typeface="+mn-ea"/>
              </a:rPr>
              <a:t>2.3</a:t>
            </a:r>
            <a:r>
              <a:rPr lang="zh-CN" altLang="zh-CN" sz="1800" b="1" kern="100" dirty="0">
                <a:effectLst/>
                <a:latin typeface="+mn-ea"/>
              </a:rPr>
              <a:t>×</a:t>
            </a:r>
            <a:r>
              <a:rPr lang="en-US" altLang="zh-CN" sz="1800" b="1" kern="100" dirty="0">
                <a:effectLst/>
                <a:latin typeface="+mn-ea"/>
              </a:rPr>
              <a:t>7=322</a:t>
            </a:r>
            <a:r>
              <a:rPr lang="zh-CN" altLang="zh-CN" sz="1800" b="1" kern="100" dirty="0">
                <a:effectLst/>
                <a:latin typeface="+mn-ea"/>
              </a:rPr>
              <a:t>（</a:t>
            </a:r>
            <a:r>
              <a:rPr lang="en-US" altLang="zh-CN" sz="1800" b="1" kern="100" dirty="0">
                <a:effectLst/>
                <a:latin typeface="+mn-ea"/>
              </a:rPr>
              <a:t>kg</a:t>
            </a:r>
            <a:r>
              <a:rPr lang="zh-CN" altLang="zh-CN" sz="1800" b="1" kern="100" dirty="0">
                <a:effectLst/>
                <a:latin typeface="+mn-ea"/>
              </a:rPr>
              <a:t>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5B5C5BF3-8CA4-44D2-A4F6-59ADD81B5462}"/>
              </a:ext>
            </a:extLst>
          </p:cNvPr>
          <p:cNvSpPr txBox="1"/>
          <p:nvPr/>
        </p:nvSpPr>
        <p:spPr>
          <a:xfrm>
            <a:off x="2374900" y="13035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kern="1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表</a:t>
            </a:r>
            <a:r>
              <a:rPr lang="en-US" altLang="zh-CN" b="1" kern="1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7   </a:t>
            </a:r>
            <a:r>
              <a:rPr lang="zh-CN" altLang="zh-CN" b="1" kern="1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瘦肉型种猪采食日粮定额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60458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四、饲料供应计划的编制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910B93A5-B479-42B0-BA84-6548573D5D12}"/>
              </a:ext>
            </a:extLst>
          </p:cNvPr>
          <p:cNvSpPr txBox="1"/>
          <p:nvPr/>
        </p:nvSpPr>
        <p:spPr>
          <a:xfrm>
            <a:off x="695960" y="1239520"/>
            <a:ext cx="9610090" cy="5391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kern="100" dirty="0">
                <a:effectLst/>
                <a:latin typeface="+mn-ea"/>
              </a:rPr>
              <a:t>（二）饲料供应计划的编制</a:t>
            </a:r>
          </a:p>
          <a:p>
            <a:pPr>
              <a:lnSpc>
                <a:spcPct val="150000"/>
              </a:lnSpc>
            </a:pPr>
            <a:r>
              <a:rPr lang="zh-CN" altLang="en-US" sz="2400" kern="100" dirty="0">
                <a:effectLst/>
                <a:latin typeface="+mn-ea"/>
              </a:rPr>
              <a:t>饲料供应计划包括</a:t>
            </a:r>
            <a:r>
              <a:rPr lang="zh-CN" altLang="en-US" sz="2400" kern="100" dirty="0">
                <a:solidFill>
                  <a:srgbClr val="FF0000"/>
                </a:solidFill>
                <a:effectLst/>
                <a:latin typeface="+mn-ea"/>
              </a:rPr>
              <a:t>编制饲料供需平衡表</a:t>
            </a:r>
            <a:r>
              <a:rPr lang="zh-CN" altLang="en-US" sz="2400" kern="100" dirty="0">
                <a:effectLst/>
                <a:latin typeface="+mn-ea"/>
              </a:rPr>
              <a:t>和</a:t>
            </a:r>
            <a:r>
              <a:rPr lang="zh-CN" altLang="en-US" sz="2400" kern="100" dirty="0">
                <a:solidFill>
                  <a:srgbClr val="FF0000"/>
                </a:solidFill>
                <a:effectLst/>
                <a:latin typeface="+mn-ea"/>
              </a:rPr>
              <a:t>饲料供应计划表</a:t>
            </a:r>
            <a:r>
              <a:rPr lang="zh-CN" altLang="en-US" sz="2400" kern="100" dirty="0">
                <a:effectLst/>
                <a:latin typeface="+mn-ea"/>
              </a:rPr>
              <a:t>两方面内容。</a:t>
            </a:r>
          </a:p>
          <a:p>
            <a:pPr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n-ea"/>
              </a:rPr>
              <a:t>1</a:t>
            </a:r>
            <a:r>
              <a:rPr lang="zh-CN" altLang="en-US" sz="2000" kern="100" dirty="0">
                <a:effectLst/>
                <a:latin typeface="+mn-ea"/>
              </a:rPr>
              <a:t>．饲料供需平衡表的制定</a:t>
            </a:r>
          </a:p>
          <a:p>
            <a:pPr>
              <a:lnSpc>
                <a:spcPct val="150000"/>
              </a:lnSpc>
            </a:pPr>
            <a:r>
              <a:rPr lang="zh-CN" altLang="en-US" sz="2000" kern="100" dirty="0">
                <a:effectLst/>
                <a:latin typeface="+mn-ea"/>
              </a:rPr>
              <a:t>       制定饲料供应计划首先要求做到供需平衡。所谓饲料供需平衡是指饲料需要量与供应量在对比上的平衡关系，用以检查饲料的余缺情况，以便得到及时的调整达到积极的平衡要求。饲料的供需平衡情况可通过制定供需平衡表来反映。</a:t>
            </a:r>
            <a:endParaRPr lang="en-US" altLang="zh-CN" sz="2000" kern="100" dirty="0"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kern="100" dirty="0">
                <a:effectLst/>
                <a:latin typeface="+mn-ea"/>
              </a:rPr>
              <a:t>2.</a:t>
            </a:r>
            <a:r>
              <a:rPr lang="zh-CN" altLang="en-US" sz="2000" kern="100" dirty="0">
                <a:effectLst/>
                <a:latin typeface="+mn-ea"/>
              </a:rPr>
              <a:t>饲料供应计划表的制定</a:t>
            </a:r>
          </a:p>
          <a:p>
            <a:pPr>
              <a:lnSpc>
                <a:spcPct val="150000"/>
              </a:lnSpc>
            </a:pPr>
            <a:r>
              <a:rPr lang="zh-CN" altLang="en-US" sz="2000" kern="100" dirty="0">
                <a:effectLst/>
                <a:latin typeface="+mn-ea"/>
              </a:rPr>
              <a:t>       编制猪场饲料供应计划要以猪场饲料需要量计划和饲料来源为依据。由于一个猪场可能存在多个不同猪群，故需要计算不同类别猪群饲料需要量，最终累计得出总饲料需要量。如果需要计算原料需要量，则按其相应饲料配方进行计算后得出。</a:t>
            </a:r>
          </a:p>
          <a:p>
            <a:pPr>
              <a:lnSpc>
                <a:spcPct val="150000"/>
              </a:lnSpc>
            </a:pP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2896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四、饲料供应计划的编制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2AA885D0-DA1E-467A-9ACA-AF2A9B667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215543"/>
              </p:ext>
            </p:extLst>
          </p:nvPr>
        </p:nvGraphicFramePr>
        <p:xfrm>
          <a:off x="523875" y="2648743"/>
          <a:ext cx="10906130" cy="299958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15966">
                  <a:extLst>
                    <a:ext uri="{9D8B030D-6E8A-4147-A177-3AD203B41FA5}">
                      <a16:colId xmlns:a16="http://schemas.microsoft.com/office/drawing/2014/main" xmlns="" val="1416534010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2852962444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491432675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729044339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128100250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493319205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982640097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361735548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4268256998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3504837201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502664860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699324254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797518620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1770806822"/>
                    </a:ext>
                  </a:extLst>
                </a:gridCol>
                <a:gridCol w="714744">
                  <a:extLst>
                    <a:ext uri="{9D8B030D-6E8A-4147-A177-3AD203B41FA5}">
                      <a16:colId xmlns:a16="http://schemas.microsoft.com/office/drawing/2014/main" xmlns="" val="384803325"/>
                    </a:ext>
                  </a:extLst>
                </a:gridCol>
                <a:gridCol w="183748">
                  <a:extLst>
                    <a:ext uri="{9D8B030D-6E8A-4147-A177-3AD203B41FA5}">
                      <a16:colId xmlns:a16="http://schemas.microsoft.com/office/drawing/2014/main" xmlns="" val="168700554"/>
                    </a:ext>
                  </a:extLst>
                </a:gridCol>
              </a:tblGrid>
              <a:tr h="1130917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序号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饲料名称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规格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计量单位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需要量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供应量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平衡差额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7333258"/>
                  </a:ext>
                </a:extLst>
              </a:tr>
              <a:tr h="1130917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生产用量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基础用量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期末储备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合计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期初库存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自产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采购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动用储备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合计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余＋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>
                          <a:effectLst/>
                        </a:rPr>
                        <a:t>缺－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84563167"/>
                  </a:ext>
                </a:extLst>
              </a:tr>
              <a:tr h="368874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1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5087530"/>
                  </a:ext>
                </a:extLst>
              </a:tr>
              <a:tr h="368874"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2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58380604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3CFD1F9C-76DE-425B-8E6C-BFC760FBE13D}"/>
              </a:ext>
            </a:extLst>
          </p:cNvPr>
          <p:cNvSpPr txBox="1"/>
          <p:nvPr/>
        </p:nvSpPr>
        <p:spPr>
          <a:xfrm>
            <a:off x="2505075" y="17971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27000" algn="ctr"/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表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18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季（年）度饲料供需平衡表</a:t>
            </a:r>
            <a:endParaRPr lang="zh-CN" altLang="zh-CN" sz="2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7152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四、饲料供应计划的编制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86AF58C6-D358-4691-A50E-16295E730D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700559"/>
              </p:ext>
            </p:extLst>
          </p:nvPr>
        </p:nvGraphicFramePr>
        <p:xfrm>
          <a:off x="295275" y="2587309"/>
          <a:ext cx="11363327" cy="343138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46703">
                  <a:extLst>
                    <a:ext uri="{9D8B030D-6E8A-4147-A177-3AD203B41FA5}">
                      <a16:colId xmlns:a16="http://schemas.microsoft.com/office/drawing/2014/main" xmlns="" val="1240204868"/>
                    </a:ext>
                  </a:extLst>
                </a:gridCol>
                <a:gridCol w="1251603">
                  <a:extLst>
                    <a:ext uri="{9D8B030D-6E8A-4147-A177-3AD203B41FA5}">
                      <a16:colId xmlns:a16="http://schemas.microsoft.com/office/drawing/2014/main" xmlns="" val="1286515231"/>
                    </a:ext>
                  </a:extLst>
                </a:gridCol>
                <a:gridCol w="825206">
                  <a:extLst>
                    <a:ext uri="{9D8B030D-6E8A-4147-A177-3AD203B41FA5}">
                      <a16:colId xmlns:a16="http://schemas.microsoft.com/office/drawing/2014/main" xmlns="" val="3929468398"/>
                    </a:ext>
                  </a:extLst>
                </a:gridCol>
                <a:gridCol w="874918">
                  <a:extLst>
                    <a:ext uri="{9D8B030D-6E8A-4147-A177-3AD203B41FA5}">
                      <a16:colId xmlns:a16="http://schemas.microsoft.com/office/drawing/2014/main" xmlns="" val="3111213566"/>
                    </a:ext>
                  </a:extLst>
                </a:gridCol>
                <a:gridCol w="845091">
                  <a:extLst>
                    <a:ext uri="{9D8B030D-6E8A-4147-A177-3AD203B41FA5}">
                      <a16:colId xmlns:a16="http://schemas.microsoft.com/office/drawing/2014/main" xmlns="" val="2854115256"/>
                    </a:ext>
                  </a:extLst>
                </a:gridCol>
                <a:gridCol w="845091">
                  <a:extLst>
                    <a:ext uri="{9D8B030D-6E8A-4147-A177-3AD203B41FA5}">
                      <a16:colId xmlns:a16="http://schemas.microsoft.com/office/drawing/2014/main" xmlns="" val="2257805603"/>
                    </a:ext>
                  </a:extLst>
                </a:gridCol>
                <a:gridCol w="765553">
                  <a:extLst>
                    <a:ext uri="{9D8B030D-6E8A-4147-A177-3AD203B41FA5}">
                      <a16:colId xmlns:a16="http://schemas.microsoft.com/office/drawing/2014/main" xmlns="" val="1067503244"/>
                    </a:ext>
                  </a:extLst>
                </a:gridCol>
                <a:gridCol w="1080060">
                  <a:extLst>
                    <a:ext uri="{9D8B030D-6E8A-4147-A177-3AD203B41FA5}">
                      <a16:colId xmlns:a16="http://schemas.microsoft.com/office/drawing/2014/main" xmlns="" val="3920414306"/>
                    </a:ext>
                  </a:extLst>
                </a:gridCol>
                <a:gridCol w="1010118">
                  <a:extLst>
                    <a:ext uri="{9D8B030D-6E8A-4147-A177-3AD203B41FA5}">
                      <a16:colId xmlns:a16="http://schemas.microsoft.com/office/drawing/2014/main" xmlns="" val="2287525551"/>
                    </a:ext>
                  </a:extLst>
                </a:gridCol>
                <a:gridCol w="1286140">
                  <a:extLst>
                    <a:ext uri="{9D8B030D-6E8A-4147-A177-3AD203B41FA5}">
                      <a16:colId xmlns:a16="http://schemas.microsoft.com/office/drawing/2014/main" xmlns="" val="1849541128"/>
                    </a:ext>
                  </a:extLst>
                </a:gridCol>
                <a:gridCol w="1289773">
                  <a:extLst>
                    <a:ext uri="{9D8B030D-6E8A-4147-A177-3AD203B41FA5}">
                      <a16:colId xmlns:a16="http://schemas.microsoft.com/office/drawing/2014/main" xmlns="" val="947650114"/>
                    </a:ext>
                  </a:extLst>
                </a:gridCol>
                <a:gridCol w="643071">
                  <a:extLst>
                    <a:ext uri="{9D8B030D-6E8A-4147-A177-3AD203B41FA5}">
                      <a16:colId xmlns:a16="http://schemas.microsoft.com/office/drawing/2014/main" xmlns="" val="4259310561"/>
                    </a:ext>
                  </a:extLst>
                </a:gridCol>
              </a:tblGrid>
              <a:tr h="1072923"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序号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饲料名称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规格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计量单位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日均用量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单价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金额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每季供应量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备注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72363672"/>
                  </a:ext>
                </a:extLst>
              </a:tr>
              <a:tr h="752409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一季度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二季度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三季度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四季度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15264291"/>
                  </a:ext>
                </a:extLst>
              </a:tr>
              <a:tr h="853638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1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仔猪料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09632673"/>
                  </a:ext>
                </a:extLst>
              </a:tr>
              <a:tr h="376205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 ……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10679543"/>
                  </a:ext>
                </a:extLst>
              </a:tr>
              <a:tr h="376205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11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>
                          <a:effectLst/>
                        </a:rPr>
                        <a:t>玉米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10420973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CFDEF2A-1A52-41EF-A408-4C4E37DDB07A}"/>
              </a:ext>
            </a:extLst>
          </p:cNvPr>
          <p:cNvSpPr txBox="1"/>
          <p:nvPr/>
        </p:nvSpPr>
        <p:spPr>
          <a:xfrm>
            <a:off x="3638550" y="178178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kern="100" dirty="0">
                <a:ea typeface="宋体" panose="02010600030101010101" pitchFamily="2" charset="-122"/>
                <a:cs typeface="Times New Roman" panose="02020603050405020304" pitchFamily="18" charset="0"/>
              </a:rPr>
              <a:t>表</a:t>
            </a:r>
            <a:r>
              <a:rPr lang="en-US" altLang="zh-CN" sz="2000" b="1" kern="100" dirty="0">
                <a:ea typeface="宋体" panose="02010600030101010101" pitchFamily="2" charset="-122"/>
                <a:cs typeface="Times New Roman" panose="02020603050405020304" pitchFamily="18" charset="0"/>
              </a:rPr>
              <a:t>9     </a:t>
            </a:r>
            <a:r>
              <a:rPr lang="en-US" altLang="zh-CN" sz="2000" b="1" u="sng" kern="100" dirty="0"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r>
              <a:rPr lang="zh-CN" altLang="zh-CN" sz="2000" b="1" kern="1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年度饲料供应计划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82613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1964</TotalTime>
  <Words>537</Words>
  <Application>Microsoft Office PowerPoint</Application>
  <PresentationFormat>宽屏</PresentationFormat>
  <Paragraphs>181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【苹果】迟暮朝朝醉晚灯</vt:lpstr>
      <vt:lpstr>等线</vt:lpstr>
      <vt:lpstr>等线 Light</vt:lpstr>
      <vt:lpstr>方正兰亭超细黑简体</vt:lpstr>
      <vt:lpstr>华文行楷</vt:lpstr>
      <vt:lpstr>宋体</vt:lpstr>
      <vt:lpstr>微软雅黑</vt:lpstr>
      <vt:lpstr>Arial</vt:lpstr>
      <vt:lpstr>Times New Roman</vt:lpstr>
      <vt:lpstr>Office 主题​​</vt:lpstr>
      <vt:lpstr>PowerPoint 演示文稿</vt:lpstr>
      <vt:lpstr>四、饲料供应计划的编制</vt:lpstr>
      <vt:lpstr>PowerPoint 演示文稿</vt:lpstr>
      <vt:lpstr>四、饲料供应计划的编制</vt:lpstr>
      <vt:lpstr>四、饲料供应计划的编制</vt:lpstr>
      <vt:lpstr>四、饲料供应计划的编制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454</cp:revision>
  <dcterms:created xsi:type="dcterms:W3CDTF">2019-09-17T02:06:00Z</dcterms:created>
  <dcterms:modified xsi:type="dcterms:W3CDTF">2021-02-09T08:37:02Z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