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565" r:id="rId3"/>
    <p:sldId id="566" r:id="rId4"/>
    <p:sldId id="567" r:id="rId5"/>
    <p:sldId id="568" r:id="rId6"/>
    <p:sldId id="575" r:id="rId7"/>
    <p:sldId id="569" r:id="rId8"/>
    <p:sldId id="579" r:id="rId9"/>
    <p:sldId id="580" r:id="rId10"/>
    <p:sldId id="573" r:id="rId1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notesMaster" Target="notesMasters/notesMaster1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>
  <p:cSld name="标题幻灯片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40290" name="标题 140289"/>
          <p:cNvSpPr>
            <a:spLocks noGrp="1" noRot="1"/>
          </p:cNvSpPr>
          <p:nvPr>
            <p:ph type="ctrTitle"/>
          </p:nvPr>
        </p:nvSpPr>
        <p:spPr>
          <a:xfrm>
            <a:off x="5283200" y="1066800"/>
            <a:ext cx="6197600" cy="19812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lvl="0">
              <a:defRPr/>
            </a:lvl1pPr>
          </a:lstStyle>
          <a:p>
            <a:pPr lvl="0" fontAlgn="base"/>
            <a:r>
              <a:rPr lang="zh-CN" altLang="en-US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140291" name="副标题 140290"/>
          <p:cNvSpPr>
            <a:spLocks noGrp="1" noRot="1"/>
          </p:cNvSpPr>
          <p:nvPr>
            <p:ph type="subTitle" idx="1"/>
          </p:nvPr>
        </p:nvSpPr>
        <p:spPr>
          <a:xfrm>
            <a:off x="5283200" y="3657600"/>
            <a:ext cx="6096000" cy="16764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ctr">
              <a:buNone/>
              <a:defRPr/>
            </a:lvl1pPr>
            <a:lvl2pPr marL="457200" lvl="1" indent="0" algn="ctr">
              <a:buNone/>
              <a:defRPr/>
            </a:lvl2pPr>
            <a:lvl3pPr marL="914400" lvl="2" indent="0" algn="ctr">
              <a:buNone/>
              <a:defRPr/>
            </a:lvl3pPr>
            <a:lvl4pPr marL="1371600" lvl="3" indent="0" algn="ctr">
              <a:buNone/>
              <a:defRPr/>
            </a:lvl4pPr>
            <a:lvl5pPr marL="1828800" lvl="4" indent="0" algn="ctr">
              <a:buNone/>
              <a:defRPr/>
            </a:lvl5pPr>
          </a:lstStyle>
          <a:p>
            <a:pPr lvl="0" fontAlgn="base"/>
            <a:r>
              <a:rPr lang="zh-CN" altLang="en-US" strike="noStrike" noProof="1" dirty="0"/>
              <a:t>单击此处编辑母版副标题样式</a:t>
            </a:r>
            <a:endParaRPr lang="zh-CN" altLang="en-US" strike="noStrike" noProof="1" dirty="0"/>
          </a:p>
        </p:txBody>
      </p:sp>
      <p:sp>
        <p:nvSpPr>
          <p:cNvPr id="140292" name="日期占位符 140291"/>
          <p:cNvSpPr>
            <a:spLocks noGrp="1"/>
          </p:cNvSpPr>
          <p:nvPr>
            <p:ph type="dt" sz="half" idx="2"/>
          </p:nvPr>
        </p:nvSpPr>
        <p:spPr>
          <a:xfrm>
            <a:off x="402167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>
              <a:defRPr sz="1400"/>
            </a:lvl1pPr>
          </a:lstStyle>
          <a:p>
            <a:pPr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3" name="页脚占位符 140292"/>
          <p:cNvSpPr>
            <a:spLocks noGrp="1"/>
          </p:cNvSpPr>
          <p:nvPr>
            <p:ph type="ftr" sz="quarter" idx="3"/>
          </p:nvPr>
        </p:nvSpPr>
        <p:spPr>
          <a:xfrm>
            <a:off x="4165600" y="607695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ctr">
              <a:defRPr sz="1400"/>
            </a:lvl1pPr>
          </a:lstStyle>
          <a:p>
            <a:pPr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4" name="灯片编号占位符 140293"/>
          <p:cNvSpPr>
            <a:spLocks noGrp="1"/>
          </p:cNvSpPr>
          <p:nvPr>
            <p:ph type="sldNum" sz="quarter" idx="4"/>
          </p:nvPr>
        </p:nvSpPr>
        <p:spPr>
          <a:xfrm>
            <a:off x="8737600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r">
              <a:defRPr sz="1400"/>
            </a:lvl1pPr>
          </a:lstStyle>
          <a:p>
            <a:pPr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946092" y="685800"/>
            <a:ext cx="2847975" cy="5181600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02167" y="685800"/>
            <a:ext cx="8378825" cy="518160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06400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14111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 139265"/>
          <p:cNvSpPr>
            <a:spLocks noGrp="1" noRot="1"/>
          </p:cNvSpPr>
          <p:nvPr>
            <p:ph type="title"/>
          </p:nvPr>
        </p:nvSpPr>
        <p:spPr>
          <a:xfrm>
            <a:off x="402167" y="685800"/>
            <a:ext cx="11387667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 indent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139266"/>
          <p:cNvSpPr>
            <a:spLocks noGrp="1" noRot="1"/>
          </p:cNvSpPr>
          <p:nvPr>
            <p:ph type="body"/>
          </p:nvPr>
        </p:nvSpPr>
        <p:spPr>
          <a:xfrm>
            <a:off x="406400" y="1981200"/>
            <a:ext cx="11387667" cy="3886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85750"/>
            <a:r>
              <a:rPr lang="zh-CN" altLang="en-US" dirty="0"/>
              <a:t>第二级</a:t>
            </a:r>
            <a:endParaRPr lang="zh-CN" altLang="en-US" dirty="0"/>
          </a:p>
          <a:p>
            <a:pPr lvl="2" indent="-228600"/>
            <a:r>
              <a:rPr lang="zh-CN" altLang="en-US" dirty="0"/>
              <a:t>第三级</a:t>
            </a:r>
            <a:endParaRPr lang="zh-CN" altLang="en-US" dirty="0"/>
          </a:p>
          <a:p>
            <a:pPr lvl="3" indent="-228600"/>
            <a:r>
              <a:rPr lang="zh-CN" altLang="en-US" dirty="0"/>
              <a:t>第四级</a:t>
            </a:r>
            <a:endParaRPr lang="zh-CN" altLang="en-US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39268" name="日期占位符 139267"/>
          <p:cNvSpPr>
            <a:spLocks noGrp="1"/>
          </p:cNvSpPr>
          <p:nvPr>
            <p:ph type="dt" sz="half" idx="2"/>
          </p:nvPr>
        </p:nvSpPr>
        <p:spPr>
          <a:xfrm>
            <a:off x="402167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69" name="页脚占位符 139268"/>
          <p:cNvSpPr>
            <a:spLocks noGrp="1"/>
          </p:cNvSpPr>
          <p:nvPr>
            <p:ph type="ftr" sz="quarter" idx="3"/>
          </p:nvPr>
        </p:nvSpPr>
        <p:spPr>
          <a:xfrm>
            <a:off x="4165600" y="601980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70" name="灯片编号占位符 139269"/>
          <p:cNvSpPr>
            <a:spLocks noGrp="1"/>
          </p:cNvSpPr>
          <p:nvPr>
            <p:ph type="sldNum" sz="quarter" idx="4"/>
          </p:nvPr>
        </p:nvSpPr>
        <p:spPr>
          <a:xfrm>
            <a:off x="8737600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v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panose="05000000000000000000" pitchFamily="2" charset="2"/>
        <a:buChar char="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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/>
        </p:nvSpPr>
        <p:spPr>
          <a:xfrm>
            <a:off x="1201420" y="1107440"/>
            <a:ext cx="9144000" cy="62992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zh-CN" altLang="en-US" sz="10665" b="1" dirty="0">
                <a:solidFill>
                  <a:srgbClr val="3F3F3F"/>
                </a:solidFill>
                <a:latin typeface="Tahoma" panose="020B0604030504040204" pitchFamily="34" charset="0"/>
                <a:ea typeface="宋体" panose="02010600030101010101" pitchFamily="2" charset="-122"/>
                <a:cs typeface="+mn-ea"/>
                <a:sym typeface="黑体" panose="02010609060101010101" pitchFamily="49" charset="-122"/>
              </a:rPr>
              <a:t>模块二   家畜解剖生理认知</a:t>
            </a:r>
            <a:endParaRPr lang="zh-CN" altLang="en-US" sz="10665" b="1" dirty="0">
              <a:latin typeface="Tahoma" panose="020B0604030504040204" pitchFamily="34" charset="0"/>
              <a:ea typeface="宋体" panose="02010600030101010101" pitchFamily="2" charset="-122"/>
              <a:sym typeface="黑体" panose="02010609060101010101" pitchFamily="49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200" b="1" dirty="0">
                <a:solidFill>
                  <a:srgbClr val="3F3F3F"/>
                </a:solidFill>
                <a:latin typeface="Tahoma" panose="020B0604030504040204" pitchFamily="34" charset="0"/>
                <a:ea typeface="宋体" panose="02010600030101010101" pitchFamily="2" charset="-122"/>
                <a:cs typeface="+mn-ea"/>
                <a:sym typeface="黑体" panose="02010609060101010101" pitchFamily="49" charset="-122"/>
              </a:rPr>
              <a:t>                           </a:t>
            </a:r>
            <a:endParaRPr lang="zh-CN" altLang="en-US" sz="280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副标题 2"/>
          <p:cNvSpPr>
            <a:spLocks noGrp="1"/>
          </p:cNvSpPr>
          <p:nvPr/>
        </p:nvSpPr>
        <p:spPr>
          <a:xfrm>
            <a:off x="1524000" y="2893695"/>
            <a:ext cx="9144000" cy="236410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 b="1">
                <a:solidFill>
                  <a:schemeClr val="accent1">
                    <a:lumMod val="10000"/>
                  </a:schemeClr>
                </a:solidFill>
                <a:effectLst/>
              </a:rPr>
              <a:t>项目</a:t>
            </a:r>
            <a:r>
              <a:rPr lang="zh-CN" altLang="en-US" sz="2800" b="1" dirty="0">
                <a:solidFill>
                  <a:srgbClr val="3F3F3F"/>
                </a:solidFill>
                <a:latin typeface="Tahoma" panose="020B0604030504040204" pitchFamily="34" charset="0"/>
                <a:ea typeface="宋体" panose="02010600030101010101" pitchFamily="2" charset="-122"/>
                <a:cs typeface="+mn-ea"/>
                <a:sym typeface="黑体" panose="02010609060101010101" pitchFamily="49" charset="-122"/>
              </a:rPr>
              <a:t>十    </a:t>
            </a:r>
            <a:r>
              <a:rPr lang="zh-CN" altLang="en-US" sz="2800" b="1" dirty="0">
                <a:solidFill>
                  <a:srgbClr val="3F3F3F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  <a:sym typeface="黑体" panose="02010609060101010101" pitchFamily="49" charset="-122"/>
              </a:rPr>
              <a:t>内分泌认识</a:t>
            </a:r>
            <a:endParaRPr lang="zh-CN" altLang="en-US" sz="280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zh-CN" altLang="en-US" sz="2800" b="1">
              <a:solidFill>
                <a:schemeClr val="accent1">
                  <a:lumMod val="10000"/>
                </a:schemeClr>
              </a:solidFill>
              <a:effectLst/>
            </a:endParaRPr>
          </a:p>
          <a:p>
            <a:endParaRPr lang="zh-CN" altLang="en-US" sz="2800" b="1">
              <a:solidFill>
                <a:schemeClr val="accent1">
                  <a:lumMod val="10000"/>
                </a:schemeClr>
              </a:solidFill>
              <a:effectLst/>
            </a:endParaRPr>
          </a:p>
          <a:p>
            <a:endParaRPr lang="zh-CN" altLang="en-US" sz="2800" b="1">
              <a:solidFill>
                <a:schemeClr val="accent1">
                  <a:lumMod val="10000"/>
                </a:schemeClr>
              </a:solidFill>
              <a:effectLst/>
            </a:endParaRPr>
          </a:p>
          <a:p>
            <a:r>
              <a:rPr lang="zh-CN" altLang="en-US" sz="2800" b="1">
                <a:solidFill>
                  <a:schemeClr val="accent1">
                    <a:lumMod val="10000"/>
                  </a:schemeClr>
                </a:solidFill>
                <a:effectLst/>
              </a:rPr>
              <a:t>任务一       内分泌认识</a:t>
            </a:r>
            <a:endParaRPr lang="zh-CN" altLang="en-US" sz="2800" b="1">
              <a:solidFill>
                <a:schemeClr val="accent1">
                  <a:lumMod val="10000"/>
                </a:schemeClr>
              </a:solidFill>
              <a:effectLst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/>
        </p:nvSpPr>
        <p:spPr>
          <a:xfrm>
            <a:off x="1201420" y="1107440"/>
            <a:ext cx="9144000" cy="6299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</a:lstStyle>
          <a:p>
            <a:pPr algn="l"/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教学目标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1355725" y="2707640"/>
            <a:ext cx="8141970" cy="20300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fontAlgn="auto">
              <a:lnSpc>
                <a:spcPct val="150000"/>
              </a:lnSpc>
            </a:pPr>
            <a:r>
              <a:rPr lang="en-US" sz="2800" b="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理解激素的概念</a:t>
            </a:r>
            <a:r>
              <a:rPr lang="en-US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;</a:t>
            </a:r>
            <a:endParaRPr lang="en-US" sz="2800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800" b="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lang="zh-CN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熟识</a:t>
            </a:r>
            <a:r>
              <a:rPr lang="zh-CN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各内分泌腺分泌的激素及其作用</a:t>
            </a:r>
            <a:r>
              <a:rPr lang="en-US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;</a:t>
            </a:r>
            <a:r>
              <a:rPr lang="en-US" sz="2800" b="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3.</a:t>
            </a:r>
            <a:r>
              <a:rPr lang="zh-CN" sz="2800" b="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掌握猪、禽体内内分泌腺的形态、位置、结构</a:t>
            </a:r>
            <a:r>
              <a:rPr lang="en-US" sz="2800" b="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</a:t>
            </a:r>
            <a:endParaRPr lang="en-US" altLang="en-US" sz="2800" b="0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771525" y="1463040"/>
            <a:ext cx="11097260" cy="5692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 algn="l"/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一、内分泌概述。</a:t>
            </a:r>
            <a:endParaRPr lang="zh-CN" altLang="en-US" sz="2800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pPr marL="0" indent="0" algn="l"/>
            <a:endParaRPr lang="zh-CN" altLang="en-US" sz="2400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pPr marL="0" indent="0" algn="l"/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（一）腺体分类</a:t>
            </a:r>
            <a:endParaRPr lang="zh-CN" altLang="en-US" sz="2400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pPr marL="0" indent="0" algn="l" fontAlgn="auto">
              <a:lnSpc>
                <a:spcPct val="150000"/>
              </a:lnSpc>
            </a:pP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 </a:t>
            </a:r>
            <a:r>
              <a:rPr lang="zh-CN" altLang="en-US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外分泌腺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：有导管</a:t>
            </a:r>
            <a:r>
              <a:rPr lang="en-US" altLang="zh-CN" sz="24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如汗腺</a:t>
            </a:r>
            <a:r>
              <a:rPr lang="en-US" altLang="zh-CN" sz="24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)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，分泌物借导管输送。</a:t>
            </a:r>
            <a:endParaRPr lang="zh-CN" altLang="en-US" sz="2400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 algn="l" fontAlgn="auto">
              <a:lnSpc>
                <a:spcPct val="150000"/>
              </a:lnSpc>
            </a:pP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 </a:t>
            </a:r>
            <a:r>
              <a:rPr lang="zh-CN" altLang="en-US" sz="24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内分泌腺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：无导管</a:t>
            </a:r>
            <a:r>
              <a:rPr lang="en-US" altLang="zh-CN" sz="24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如甲状腺</a:t>
            </a:r>
            <a:r>
              <a:rPr lang="en-US" altLang="zh-CN" sz="24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)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，分泌物直入血液或淋巴。</a:t>
            </a:r>
            <a:endParaRPr lang="zh-CN" altLang="en-US" sz="2400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 algn="l" fontAlgn="auto">
              <a:lnSpc>
                <a:spcPct val="150000"/>
              </a:lnSpc>
            </a:pP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（二）激素。</a:t>
            </a:r>
            <a:endParaRPr lang="zh-CN" altLang="en-US" sz="2400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 algn="l" fontAlgn="auto">
              <a:lnSpc>
                <a:spcPct val="150000"/>
              </a:lnSpc>
            </a:pP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1</a:t>
            </a:r>
            <a:r>
              <a:rPr lang="en-US" altLang="zh-CN" sz="24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概念：由内分泌腺分泌对机体新陈代谢、生长发育及生殖具有调节作用的物质。</a:t>
            </a:r>
            <a:endParaRPr lang="zh-CN" altLang="en-US" sz="2400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 algn="l" fontAlgn="auto">
              <a:lnSpc>
                <a:spcPct val="150000"/>
              </a:lnSpc>
            </a:pP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2</a:t>
            </a:r>
            <a:r>
              <a:rPr lang="en-US" altLang="zh-CN" sz="24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激素的作用特点和特性：</a:t>
            </a:r>
            <a:r>
              <a:rPr lang="en-US" altLang="zh-CN" sz="24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(1)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作用特点：</a:t>
            </a:r>
            <a:r>
              <a:rPr lang="zh-CN" altLang="en-US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促进或抑制作用</a:t>
            </a:r>
            <a:endParaRPr lang="zh-CN" altLang="en-US" sz="24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 algn="l" fontAlgn="auto">
              <a:lnSpc>
                <a:spcPct val="150000"/>
              </a:lnSpc>
            </a:pPr>
            <a:r>
              <a:rPr lang="zh-CN" altLang="en-US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                   （</a:t>
            </a:r>
            <a:r>
              <a:rPr lang="en-US" altLang="zh-CN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en-US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）作用特性：高效性、特异性、灭活性、差异性</a:t>
            </a:r>
            <a:endParaRPr lang="zh-CN" altLang="en-US" sz="2400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457200" indent="0" algn="ctr" fontAlgn="auto">
              <a:lnSpc>
                <a:spcPct val="150000"/>
              </a:lnSpc>
              <a:buFont typeface="Wingdings" panose="05000000000000000000" charset="0"/>
              <a:buNone/>
            </a:pPr>
            <a:endParaRPr lang="zh-CN" altLang="en-US" sz="24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左大括号 3"/>
          <p:cNvSpPr/>
          <p:nvPr/>
        </p:nvSpPr>
        <p:spPr>
          <a:xfrm>
            <a:off x="1764030" y="2926080"/>
            <a:ext cx="173355" cy="675005"/>
          </a:xfrm>
          <a:prstGeom prst="leftBrace">
            <a:avLst>
              <a:gd name="adj1" fmla="val 14024"/>
              <a:gd name="adj2" fmla="val 50000"/>
            </a:avLst>
          </a:prstGeom>
          <a:noFill/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370" name="文本框 9369"/>
          <p:cNvSpPr txBox="1"/>
          <p:nvPr/>
        </p:nvSpPr>
        <p:spPr>
          <a:xfrm>
            <a:off x="1198245" y="558165"/>
            <a:ext cx="44196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>
              <a:spcBef>
                <a:spcPct val="50000"/>
              </a:spcBef>
              <a:buClr>
                <a:srgbClr val="000000"/>
              </a:buClr>
            </a:pPr>
            <a:r>
              <a:rPr lang="zh-CN" altLang="en-US" sz="32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二、内分泌器官</a:t>
            </a:r>
            <a:endParaRPr lang="zh-CN" altLang="en-US" sz="32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13130" y="1073150"/>
            <a:ext cx="362331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zh-CN" altLang="en-US" sz="2800" b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（一）脑</a:t>
            </a:r>
            <a:r>
              <a:rPr lang="zh-CN" altLang="en-US" sz="2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垂</a:t>
            </a:r>
            <a:r>
              <a:rPr lang="zh-CN" altLang="en-US" sz="2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ˎ̥"/>
                <a:sym typeface="+mn-ea"/>
              </a:rPr>
              <a:t> </a:t>
            </a:r>
            <a:r>
              <a:rPr lang="zh-CN" altLang="en-US" sz="2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体</a:t>
            </a:r>
            <a:r>
              <a:rPr lang="zh-CN" altLang="en-US" sz="4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ˎ̥"/>
                <a:sym typeface="+mn-ea"/>
              </a:rPr>
              <a:t> </a:t>
            </a:r>
            <a:endParaRPr lang="zh-CN" altLang="en-US" sz="48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ea typeface="ˎ̥"/>
              <a:sym typeface="+mn-ea"/>
            </a:endParaRPr>
          </a:p>
        </p:txBody>
      </p:sp>
      <p:sp>
        <p:nvSpPr>
          <p:cNvPr id="1073743008" name="文本框 1073743007"/>
          <p:cNvSpPr txBox="1"/>
          <p:nvPr/>
        </p:nvSpPr>
        <p:spPr>
          <a:xfrm>
            <a:off x="957580" y="1736725"/>
            <a:ext cx="10545445" cy="4785995"/>
          </a:xfrm>
          <a:prstGeom prst="rect">
            <a:avLst/>
          </a:prstGeom>
          <a:noFill/>
          <a:ln w="9525">
            <a:noFill/>
          </a:ln>
        </p:spPr>
        <p:txBody>
          <a:bodyPr wrap="square"/>
          <a:p>
            <a:r>
              <a:rPr lang="en-US" altLang="zh-CN" sz="2800">
                <a:solidFill>
                  <a:schemeClr val="bg2">
                    <a:lumMod val="50000"/>
                  </a:schemeClr>
                </a:solidFill>
              </a:rPr>
              <a:t>     </a:t>
            </a:r>
            <a:r>
              <a:rPr lang="en-US" altLang="zh-CN" sz="240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位于脑底部，呈上下稍扁的红褐色腺体，分腺垂体和神经垂体</a:t>
            </a:r>
            <a:r>
              <a:rPr lang="en-US" altLang="zh-CN" sz="2400">
                <a:solidFill>
                  <a:schemeClr val="bg2">
                    <a:lumMod val="50000"/>
                  </a:schemeClr>
                </a:solidFill>
              </a:rPr>
              <a:t> </a:t>
            </a:r>
            <a:endParaRPr lang="en-US" altLang="zh-CN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altLang="zh-CN" sz="2400">
                <a:solidFill>
                  <a:schemeClr val="bg2">
                    <a:lumMod val="50000"/>
                  </a:schemeClr>
                </a:solidFill>
              </a:rPr>
              <a:t>       1.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腺垂体  </a:t>
            </a:r>
            <a:endParaRPr lang="zh-CN" altLang="en-US" sz="2400">
              <a:solidFill>
                <a:schemeClr val="bg2">
                  <a:lumMod val="50000"/>
                </a:schemeClr>
              </a:solidFill>
              <a:sym typeface="+mn-ea"/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       </a:t>
            </a:r>
            <a:endParaRPr lang="zh-CN" altLang="en-US" sz="2400">
              <a:solidFill>
                <a:schemeClr val="bg2">
                  <a:lumMod val="50000"/>
                </a:schemeClr>
              </a:solidFill>
              <a:sym typeface="+mn-ea"/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        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促性腺激素</a:t>
            </a:r>
            <a:r>
              <a:rPr lang="en-US" altLang="zh-CN" sz="2400">
                <a:solidFill>
                  <a:schemeClr val="bg2">
                    <a:lumMod val="50000"/>
                  </a:schemeClr>
                </a:solidFill>
              </a:rPr>
              <a:t>--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促卵泡激素和促黄生成素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    催乳素：促乳腺发育及泌乳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pPr marL="889000" indent="-889000"/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   生长激素：促生长，过多“巨大症”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pPr marL="889000" indent="-889000"/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                      过少“矮小症”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pPr marL="889000" indent="-889000"/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   </a:t>
            </a:r>
            <a:endParaRPr lang="zh-CN" altLang="en-US" sz="2800">
              <a:solidFill>
                <a:schemeClr val="bg2">
                  <a:lumMod val="50000"/>
                </a:schemeClr>
              </a:solidFill>
            </a:endParaRPr>
          </a:p>
          <a:p>
            <a:endParaRPr lang="zh-CN" altLang="en-US" sz="280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7413" name="图片 17412" descr="P001255-1"/>
          <p:cNvPicPr>
            <a:picLocks noChangeAspect="1"/>
          </p:cNvPicPr>
          <p:nvPr/>
        </p:nvPicPr>
        <p:blipFill>
          <a:blip r:embed="rId1">
            <a:lum bright="-6000" contrast="12000"/>
          </a:blip>
          <a:srcRect l="5321" t="9000" r="43791" b="40654"/>
          <a:stretch>
            <a:fillRect/>
          </a:stretch>
        </p:blipFill>
        <p:spPr>
          <a:xfrm>
            <a:off x="7485380" y="2277110"/>
            <a:ext cx="3543300" cy="3208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73743043" name="左大括号 1073743042"/>
          <p:cNvSpPr/>
          <p:nvPr/>
        </p:nvSpPr>
        <p:spPr>
          <a:xfrm>
            <a:off x="1470660" y="3116580"/>
            <a:ext cx="76200" cy="1550670"/>
          </a:xfrm>
          <a:prstGeom prst="leftBrace">
            <a:avLst>
              <a:gd name="adj1" fmla="val 14024"/>
              <a:gd name="adj2" fmla="val 50000"/>
            </a:avLst>
          </a:prstGeom>
          <a:noFill/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1067435" y="5100320"/>
            <a:ext cx="584708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889000" indent="-889000" algn="l" fontAlgn="base"/>
            <a:r>
              <a:rPr lang="en-US" altLang="zh-CN" sz="2400">
                <a:solidFill>
                  <a:schemeClr val="bg2">
                    <a:lumMod val="50000"/>
                  </a:schemeClr>
                </a:solidFill>
                <a:sym typeface="+mn-ea"/>
              </a:rPr>
              <a:t>2.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神经垂体      </a:t>
            </a:r>
            <a:r>
              <a:rPr lang="zh-CN" altLang="en-US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抗利尿激素</a:t>
            </a:r>
            <a:endParaRPr lang="zh-CN" altLang="en-US" sz="24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  <a:p>
            <a:pPr marL="889000" indent="-889000" algn="l" fontAlgn="base"/>
            <a:endParaRPr lang="zh-CN" altLang="en-US" sz="2400">
              <a:solidFill>
                <a:schemeClr val="bg2">
                  <a:lumMod val="50000"/>
                </a:schemeClr>
              </a:solidFill>
              <a:sym typeface="+mn-ea"/>
            </a:endParaRPr>
          </a:p>
          <a:p>
            <a:pPr marL="889000" indent="-889000" algn="l" fontAlgn="base"/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                      </a:t>
            </a:r>
            <a:r>
              <a:rPr lang="zh-CN" altLang="en-US" sz="24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sym typeface="+mn-ea"/>
              </a:rPr>
              <a:t>催产素：催产和产后止血。</a:t>
            </a:r>
            <a:endParaRPr lang="zh-CN" altLang="en-US" sz="240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sym typeface="+mn-ea"/>
            </a:endParaRPr>
          </a:p>
        </p:txBody>
      </p:sp>
      <p:sp>
        <p:nvSpPr>
          <p:cNvPr id="5" name="左大括号 4"/>
          <p:cNvSpPr/>
          <p:nvPr/>
        </p:nvSpPr>
        <p:spPr>
          <a:xfrm>
            <a:off x="2880360" y="5280660"/>
            <a:ext cx="76200" cy="887095"/>
          </a:xfrm>
          <a:prstGeom prst="leftBrace">
            <a:avLst>
              <a:gd name="adj1" fmla="val 14024"/>
              <a:gd name="adj2" fmla="val 50000"/>
            </a:avLst>
          </a:prstGeom>
          <a:noFill/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601980" y="1003935"/>
            <a:ext cx="11139805" cy="58775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889000" indent="-889000" algn="l" fontAlgn="base"/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sym typeface="+mn-ea"/>
              </a:rPr>
              <a:t>（二）肾上腺   是红褐色腺体，位于肾前内侧，分皮质部和髓质部</a:t>
            </a:r>
            <a:endParaRPr lang="zh-CN" altLang="en-US" sz="2800">
              <a:solidFill>
                <a:schemeClr val="bg2">
                  <a:lumMod val="50000"/>
                </a:schemeClr>
              </a:solidFill>
              <a:sym typeface="+mn-ea"/>
            </a:endParaRPr>
          </a:p>
          <a:p>
            <a:pPr marL="889000" indent="-889000" algn="l" fontAlgn="base"/>
            <a:endParaRPr lang="en-US" altLang="zh-CN" sz="2800">
              <a:solidFill>
                <a:schemeClr val="bg2">
                  <a:lumMod val="50000"/>
                </a:schemeClr>
              </a:solidFill>
            </a:endParaRPr>
          </a:p>
          <a:p>
            <a:pPr marL="889000" indent="-889000" algn="l" fontAlgn="base"/>
            <a:r>
              <a:rPr lang="en-US" altLang="zh-CN" sz="2800">
                <a:solidFill>
                  <a:schemeClr val="bg2">
                    <a:lumMod val="50000"/>
                  </a:schemeClr>
                </a:solidFill>
              </a:rPr>
              <a:t>1.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</a:rPr>
              <a:t>皮质激素</a:t>
            </a:r>
            <a:endParaRPr lang="zh-CN" altLang="en-US" sz="2800">
              <a:solidFill>
                <a:schemeClr val="bg2">
                  <a:lumMod val="50000"/>
                </a:schemeClr>
              </a:solidFill>
            </a:endParaRPr>
          </a:p>
          <a:p>
            <a:pPr marL="889000" indent="-889000" algn="l" fontAlgn="base"/>
            <a:endParaRPr lang="zh-CN" altLang="en-US" sz="2800">
              <a:solidFill>
                <a:schemeClr val="bg2">
                  <a:lumMod val="50000"/>
                </a:schemeClr>
              </a:solidFill>
            </a:endParaRPr>
          </a:p>
          <a:p>
            <a:pPr marL="889000" indent="-889000" algn="l" fontAlgn="base"/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   （</a:t>
            </a:r>
            <a:r>
              <a:rPr lang="en-US" altLang="zh-CN" sz="2400">
                <a:solidFill>
                  <a:schemeClr val="bg2">
                    <a:lumMod val="50000"/>
                  </a:schemeClr>
                </a:solidFill>
                <a:sym typeface="+mn-ea"/>
              </a:rPr>
              <a:t>1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）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 盐皮质激素：调节水盐代谢，“保钠排钾”</a:t>
            </a:r>
            <a:endParaRPr lang="zh-CN" altLang="en-US" sz="2400">
              <a:solidFill>
                <a:schemeClr val="bg2">
                  <a:lumMod val="50000"/>
                </a:schemeClr>
              </a:solidFill>
              <a:sym typeface="+mn-ea"/>
            </a:endParaRPr>
          </a:p>
          <a:p>
            <a:pPr marL="889000" indent="-889000" algn="l" fontAlgn="base"/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pPr marL="889000" indent="-889000" algn="l" fontAlgn="base"/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 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黑体" panose="02010609060101010101" pitchFamily="49" charset="-122"/>
              </a:rPr>
              <a:t> 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 （</a:t>
            </a:r>
            <a:r>
              <a:rPr lang="en-US" altLang="zh-CN" sz="2400">
                <a:solidFill>
                  <a:schemeClr val="bg2">
                    <a:lumMod val="50000"/>
                  </a:schemeClr>
                </a:solidFill>
                <a:sym typeface="+mn-ea"/>
              </a:rPr>
              <a:t>2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）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糖皮质激素：抗过敏、 抗炎、抗休克、抗中毒</a:t>
            </a:r>
            <a:endParaRPr lang="zh-CN" altLang="en-US" sz="2400">
              <a:solidFill>
                <a:schemeClr val="bg2">
                  <a:lumMod val="50000"/>
                </a:schemeClr>
              </a:solidFill>
              <a:sym typeface="+mn-ea"/>
            </a:endParaRPr>
          </a:p>
          <a:p>
            <a:pPr marL="889000" indent="-889000" algn="l" fontAlgn="base"/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pPr marL="889000" indent="-889000" algn="l" fontAlgn="base"/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   （</a:t>
            </a:r>
            <a:r>
              <a:rPr lang="en-US" altLang="zh-CN" sz="2400">
                <a:solidFill>
                  <a:schemeClr val="bg2">
                    <a:lumMod val="50000"/>
                  </a:schemeClr>
                </a:solidFill>
                <a:sym typeface="+mn-ea"/>
              </a:rPr>
              <a:t>3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）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 性激素：包括雄性激素和雌性激素。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pPr marL="889000" indent="-889000" algn="l" fontAlgn="base"/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 </a:t>
            </a:r>
            <a:endParaRPr lang="zh-CN" altLang="en-US" sz="2400">
              <a:solidFill>
                <a:schemeClr val="bg2">
                  <a:lumMod val="50000"/>
                </a:schemeClr>
              </a:solidFill>
              <a:sym typeface="+mn-ea"/>
            </a:endParaRPr>
          </a:p>
          <a:p>
            <a:pPr marL="889000" indent="-889000" algn="l" fontAlgn="base"/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  </a:t>
            </a:r>
            <a:r>
              <a:rPr lang="en-US" altLang="zh-CN" sz="2400">
                <a:solidFill>
                  <a:schemeClr val="bg2">
                    <a:lumMod val="50000"/>
                  </a:schemeClr>
                </a:solidFill>
                <a:sym typeface="+mn-ea"/>
              </a:rPr>
              <a:t>2.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 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髓质激素：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肾上腺素和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去甲肾上腺素：</a:t>
            </a:r>
            <a:endParaRPr lang="zh-CN" altLang="en-US" sz="2400">
              <a:solidFill>
                <a:schemeClr val="bg2">
                  <a:lumMod val="50000"/>
                </a:schemeClr>
              </a:solidFill>
              <a:sym typeface="+mn-ea"/>
            </a:endParaRPr>
          </a:p>
          <a:p>
            <a:pPr marL="889000" indent="-889000" algn="l" fontAlgn="base"/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  </a:t>
            </a:r>
            <a:endParaRPr lang="zh-CN" altLang="en-US" sz="2400">
              <a:solidFill>
                <a:schemeClr val="bg2">
                  <a:lumMod val="50000"/>
                </a:schemeClr>
              </a:solidFill>
              <a:sym typeface="+mn-ea"/>
            </a:endParaRPr>
          </a:p>
          <a:p>
            <a:pPr marL="889000" indent="-889000" algn="l" fontAlgn="base"/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          作用：</a:t>
            </a:r>
            <a:r>
              <a:rPr lang="zh-CN" altLang="en-US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强心，</a:t>
            </a:r>
            <a:r>
              <a:rPr lang="zh-CN" altLang="en-US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黑体" panose="02010609060101010101" pitchFamily="49" charset="-122"/>
              </a:rPr>
              <a:t>升</a:t>
            </a:r>
            <a:r>
              <a:rPr lang="zh-CN" altLang="en-US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压、</a:t>
            </a:r>
            <a:r>
              <a:rPr lang="zh-CN" altLang="en-US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黑体" panose="02010609060101010101" pitchFamily="49" charset="-122"/>
              </a:rPr>
              <a:t>升血糖，前者强心作用较强，后者升压作用较好</a:t>
            </a:r>
            <a:endParaRPr lang="zh-CN" altLang="en-US" sz="2400">
              <a:solidFill>
                <a:schemeClr val="bg2">
                  <a:lumMod val="50000"/>
                </a:schemeClr>
              </a:solidFill>
              <a:sym typeface="+mn-ea"/>
            </a:endParaRPr>
          </a:p>
          <a:p>
            <a:pPr marL="889000" indent="-889000" algn="l" fontAlgn="base"/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pPr marL="889000" indent="-889000" algn="l" fontAlgn="base"/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    </a:t>
            </a:r>
            <a:endParaRPr lang="zh-CN" altLang="en-US" sz="2400"/>
          </a:p>
        </p:txBody>
      </p:sp>
      <p:pic>
        <p:nvPicPr>
          <p:cNvPr id="14342" name="图片 14341" descr="P001255-1"/>
          <p:cNvPicPr>
            <a:picLocks noChangeAspect="1"/>
          </p:cNvPicPr>
          <p:nvPr/>
        </p:nvPicPr>
        <p:blipFill>
          <a:blip r:embed="rId1">
            <a:lum bright="-6000" contrast="6000"/>
          </a:blip>
          <a:srcRect l="55522" t="50294" r="3973" b="4143"/>
          <a:stretch>
            <a:fillRect/>
          </a:stretch>
        </p:blipFill>
        <p:spPr>
          <a:xfrm>
            <a:off x="8555355" y="1654810"/>
            <a:ext cx="3169920" cy="2825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9584690" y="4874260"/>
            <a:ext cx="8686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>
                <a:solidFill>
                  <a:srgbClr val="FF0000"/>
                </a:solidFill>
                <a:sym typeface="+mn-ea"/>
              </a:rPr>
              <a:t>肾上腺</a:t>
            </a:r>
            <a:endParaRPr lang="zh-CN" altLang="en-US">
              <a:solidFill>
                <a:srgbClr val="FF0000"/>
              </a:solidFill>
              <a:sym typeface="+mn-ea"/>
            </a:endParaRPr>
          </a:p>
        </p:txBody>
      </p:sp>
      <p:cxnSp>
        <p:nvCxnSpPr>
          <p:cNvPr id="6" name="直接箭头连接符 5"/>
          <p:cNvCxnSpPr/>
          <p:nvPr/>
        </p:nvCxnSpPr>
        <p:spPr>
          <a:xfrm flipH="1" flipV="1">
            <a:off x="9792335" y="1859280"/>
            <a:ext cx="271780" cy="3093085"/>
          </a:xfrm>
          <a:prstGeom prst="straightConnector1">
            <a:avLst/>
          </a:prstGeom>
          <a:ln>
            <a:solidFill>
              <a:schemeClr val="tx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箭头连接符 6"/>
          <p:cNvCxnSpPr/>
          <p:nvPr/>
        </p:nvCxnSpPr>
        <p:spPr>
          <a:xfrm flipV="1">
            <a:off x="10093960" y="2447925"/>
            <a:ext cx="845820" cy="2414270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7" name="文本框 106"/>
          <p:cNvSpPr txBox="1"/>
          <p:nvPr/>
        </p:nvSpPr>
        <p:spPr>
          <a:xfrm>
            <a:off x="874395" y="1356995"/>
            <a:ext cx="10738485" cy="52622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0" indent="0" algn="l"/>
            <a:r>
              <a:rPr lang="zh-CN" altLang="en-US" sz="2400" b="0" u="none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（三）胰岛  胰脏内分泌腺部分</a:t>
            </a:r>
            <a:endParaRPr lang="zh-CN" altLang="en-US" sz="2400" b="0" u="none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 algn="l"/>
            <a:r>
              <a:rPr lang="zh-CN" altLang="en-US" sz="2400" b="0" u="none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</a:t>
            </a:r>
            <a:endParaRPr lang="zh-CN" altLang="en-US" sz="2400" b="0" u="none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342900" indent="-342900" algn="l">
              <a:buFont typeface="Wingdings" panose="05000000000000000000" charset="0"/>
              <a:buChar char="Ø"/>
            </a:pPr>
            <a:r>
              <a:rPr lang="zh-CN" altLang="en-US" sz="2400" b="0" u="none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</a:t>
            </a:r>
            <a:r>
              <a:rPr lang="zh-CN" altLang="en-US" sz="2400" b="0" u="none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胰岛素：降血糖。</a:t>
            </a:r>
            <a:endParaRPr lang="zh-CN" altLang="en-US" sz="2400" b="0" u="none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342900" indent="-342900" algn="l">
              <a:buFont typeface="Wingdings" panose="05000000000000000000" charset="0"/>
              <a:buChar char="Ø"/>
            </a:pPr>
            <a:endParaRPr lang="zh-CN" altLang="en-US" sz="2400" b="0" u="none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342900" indent="-342900" algn="l">
              <a:buFont typeface="Wingdings" panose="05000000000000000000" charset="0"/>
              <a:buChar char="Ø"/>
            </a:pPr>
            <a:r>
              <a:rPr lang="zh-CN" altLang="en-US" sz="2400" b="0" u="none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</a:t>
            </a:r>
            <a:r>
              <a:rPr lang="zh-CN" altLang="en-US" sz="2400" b="0" u="none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胰高血糖素：升血糖。</a:t>
            </a:r>
            <a:endParaRPr lang="zh-CN" altLang="en-US" sz="2400" b="0" u="none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342900" indent="-342900" algn="l"/>
            <a:r>
              <a:rPr lang="zh-CN" altLang="en-US" sz="2400" b="0" u="none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lang="zh-CN" altLang="en-US" sz="2400" b="0" u="none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 algn="l"/>
            <a:r>
              <a:rPr lang="zh-CN" altLang="en-US" sz="2400" b="0" u="none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（四）性腺。</a:t>
            </a:r>
            <a:endParaRPr lang="zh-CN" altLang="en-US" sz="2400" b="0" u="none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 algn="l"/>
            <a:r>
              <a:rPr lang="zh-CN" altLang="en-US" sz="2400" b="0" u="none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</a:t>
            </a:r>
            <a:r>
              <a:rPr lang="en-US" altLang="zh-CN" sz="2400" b="0" u="none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en-US" sz="2400" b="0" u="none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睾丸分泌的激素（雄性激素）</a:t>
            </a:r>
            <a:endParaRPr lang="zh-CN" altLang="en-US" sz="2400" b="0" u="none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342900" indent="-342900" algn="l">
              <a:buFont typeface="Wingdings" panose="05000000000000000000" charset="0"/>
              <a:buChar char="l"/>
            </a:pPr>
            <a:r>
              <a:rPr lang="zh-CN" altLang="en-US" sz="2400" b="0" u="none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 促进雄性生殖器官的发育成熟</a:t>
            </a:r>
            <a:endParaRPr lang="zh-CN" altLang="en-US" sz="2400" b="0" u="none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342900" indent="-342900" algn="l">
              <a:buFont typeface="Wingdings" panose="05000000000000000000" charset="0"/>
              <a:buChar char="l"/>
            </a:pPr>
            <a:endParaRPr lang="zh-CN" altLang="en-US" sz="2400" b="0" u="none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342900" indent="-342900" algn="l">
              <a:buFont typeface="Wingdings" panose="05000000000000000000" charset="0"/>
              <a:buChar char="l"/>
            </a:pPr>
            <a:r>
              <a:rPr lang="zh-CN" altLang="en-US" sz="2400" b="0" u="none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 促进精子生成及雄性行为</a:t>
            </a:r>
            <a:endParaRPr lang="zh-CN" altLang="en-US" sz="2400" b="0" u="none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342900" indent="-342900" algn="l">
              <a:buFont typeface="Wingdings" panose="05000000000000000000" charset="0"/>
              <a:buChar char="l"/>
            </a:pPr>
            <a:endParaRPr lang="zh-CN" altLang="en-US" sz="2400" b="0" u="none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342900" indent="-342900" algn="l">
              <a:buFont typeface="Wingdings" panose="05000000000000000000" charset="0"/>
              <a:buChar char="l"/>
            </a:pPr>
            <a:r>
              <a:rPr lang="zh-CN" altLang="en-US" sz="2400" b="0" u="none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 促进出现并维持雄性副性特征（骨粗、肉厚、多毛、气燥）</a:t>
            </a:r>
            <a:endParaRPr lang="zh-CN" altLang="en-US" sz="2400" b="0" u="none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342900" indent="-342900" algn="l"/>
            <a:endParaRPr lang="zh-CN" altLang="en-US" sz="2400" b="0" u="none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57698" name="图片 2" descr="鸡解剖图8.jpg"/>
          <p:cNvPicPr>
            <a:picLocks noGrp="1"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99375" y="1442085"/>
            <a:ext cx="3495040" cy="205613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2" descr="鸡解剖图8.jpg"/>
          <p:cNvPicPr>
            <a:picLocks noGrp="1" noChangeAspect="1"/>
          </p:cNvPicPr>
          <p:nvPr/>
        </p:nvPicPr>
        <p:blipFill>
          <a:blip r:embed="rId1"/>
          <a:srcRect l="52959" t="88049" r="39928" b="1382"/>
          <a:stretch>
            <a:fillRect/>
          </a:stretch>
        </p:blipFill>
        <p:spPr>
          <a:xfrm>
            <a:off x="7871460" y="2574925"/>
            <a:ext cx="450215" cy="5099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7107" name="图片 38916" descr="睾丸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0820" y="3576320"/>
            <a:ext cx="3303270" cy="20440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10132060" y="5266690"/>
            <a:ext cx="15544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 fontAlgn="base"/>
            <a:r>
              <a:rPr lang="zh-CN" altLang="en-US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公畜性腺睾丸</a:t>
            </a:r>
            <a:endParaRPr lang="zh-CN" altLang="en-US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917575" y="1708150"/>
            <a:ext cx="7730490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 fontAlgn="base"/>
            <a:r>
              <a:rPr lang="en-US" altLang="zh-CN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2.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卵巢分泌的激素</a:t>
            </a:r>
            <a:endParaRPr lang="zh-CN" altLang="en-US" sz="2800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l" fontAlgn="base"/>
            <a:endParaRPr lang="zh-CN" altLang="en-US" sz="2800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457200" indent="-457200" algn="l" fontAlgn="base">
              <a:buFont typeface="Wingdings" panose="05000000000000000000" charset="0"/>
              <a:buChar char="l"/>
            </a:pP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雌激素：</a:t>
            </a:r>
            <a:r>
              <a:rPr lang="zh-CN" altLang="en-US"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促进雌性生殖器官的发育及成熟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</a:t>
            </a:r>
            <a:endParaRPr lang="zh-CN" altLang="en-US" sz="2800" b="0" u="none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 algn="l" fontAlgn="base">
              <a:buFont typeface="Wingdings" panose="05000000000000000000" charset="0"/>
              <a:buNone/>
            </a:pP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     </a:t>
            </a:r>
            <a:r>
              <a:rPr lang="zh-CN" altLang="en-US" sz="28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母畜的发情和排卵</a:t>
            </a:r>
            <a:endParaRPr lang="zh-CN" altLang="en-US" sz="2800" b="0" u="none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 algn="l" fontAlgn="base">
              <a:buFont typeface="Wingdings" panose="05000000000000000000" charset="0"/>
              <a:buNone/>
            </a:pP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     </a:t>
            </a:r>
            <a:r>
              <a:rPr lang="zh-CN" altLang="en-US" sz="280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激发出现并维持雌性的副性特征</a:t>
            </a:r>
            <a:endParaRPr lang="zh-CN" altLang="en-US" sz="2800" b="0" u="none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457200" indent="-457200" algn="l" fontAlgn="base">
              <a:buFont typeface="Wingdings" panose="05000000000000000000" charset="0"/>
              <a:buChar char="l"/>
            </a:pPr>
            <a:endParaRPr lang="zh-CN" altLang="en-US" sz="2800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457200" indent="-457200" algn="l" fontAlgn="base">
              <a:buFont typeface="Wingdings" panose="05000000000000000000" charset="0"/>
              <a:buChar char="l"/>
            </a:pP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孕激素：保胎</a:t>
            </a:r>
            <a:endParaRPr lang="zh-CN" altLang="en-US" sz="2800" b="0" u="none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457200" indent="-457200" algn="l" fontAlgn="base">
              <a:buFont typeface="Wingdings" panose="05000000000000000000" charset="0"/>
              <a:buChar char="l"/>
            </a:pPr>
            <a:endParaRPr lang="zh-CN" altLang="en-US" sz="2800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457200" indent="-457200" algn="l" fontAlgn="base">
              <a:buFont typeface="Wingdings" panose="05000000000000000000" charset="0"/>
              <a:buChar char="l"/>
            </a:pP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松弛素：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松弛骨盆韧带及扩张产道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</a:t>
            </a:r>
            <a:endParaRPr lang="zh-CN" altLang="en-US"/>
          </a:p>
        </p:txBody>
      </p:sp>
      <p:pic>
        <p:nvPicPr>
          <p:cNvPr id="8196" name="图片 819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32445" y="2180590"/>
            <a:ext cx="3545205" cy="28816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9319895" y="5387975"/>
            <a:ext cx="10972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 fontAlgn="base"/>
            <a:r>
              <a:rPr lang="zh-CN" altLang="en-US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母畜卵巢</a:t>
            </a:r>
            <a:endParaRPr lang="zh-CN" altLang="en-US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cxnSp>
        <p:nvCxnSpPr>
          <p:cNvPr id="4" name="直接箭头连接符 3"/>
          <p:cNvCxnSpPr>
            <a:stCxn id="3" idx="0"/>
          </p:cNvCxnSpPr>
          <p:nvPr/>
        </p:nvCxnSpPr>
        <p:spPr>
          <a:xfrm flipV="1">
            <a:off x="9868535" y="3624580"/>
            <a:ext cx="934720" cy="1763395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箭头连接符 4"/>
          <p:cNvCxnSpPr>
            <a:stCxn id="3" idx="0"/>
          </p:cNvCxnSpPr>
          <p:nvPr/>
        </p:nvCxnSpPr>
        <p:spPr>
          <a:xfrm flipH="1" flipV="1">
            <a:off x="9158605" y="3307715"/>
            <a:ext cx="709930" cy="2080260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7" name="文本框 106"/>
          <p:cNvSpPr txBox="1"/>
          <p:nvPr/>
        </p:nvSpPr>
        <p:spPr>
          <a:xfrm>
            <a:off x="788670" y="1515745"/>
            <a:ext cx="10381615" cy="49542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0" indent="0" algn="l"/>
            <a:r>
              <a:rPr lang="zh-CN" altLang="en-US" sz="2800" b="0" u="none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（五）甲状腺和甲状旁腺</a:t>
            </a:r>
            <a:endParaRPr lang="zh-CN" altLang="en-US" sz="2800" b="0" u="none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 algn="l"/>
            <a:endParaRPr lang="en-US" altLang="zh-CN" sz="2400" b="0" u="none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 algn="l"/>
            <a:r>
              <a:rPr lang="en-US" altLang="zh-CN" sz="2400" b="0" u="none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甲状腺  成对、椭圆形暗红色，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位于胸腔入口处气管两侧，</a:t>
            </a:r>
            <a:endParaRPr lang="zh-CN" altLang="en-US" sz="2400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indent="0" algn="l"/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</a:t>
            </a:r>
            <a:endParaRPr lang="zh-CN" altLang="en-US" sz="2400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indent="0" algn="l"/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     分泌甲状腺素</a:t>
            </a:r>
            <a:endParaRPr lang="zh-CN" altLang="en-US" sz="2400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indent="0" algn="l"/>
            <a:endParaRPr lang="zh-CN" altLang="en-US" sz="2400" b="0" u="none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indent="0" algn="l"/>
            <a:r>
              <a:rPr lang="zh-CN" altLang="en-US" sz="2400" b="0" u="none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    功能：促进新陈代谢和生长发育</a:t>
            </a:r>
            <a:endParaRPr lang="zh-CN" altLang="en-US" sz="2400" b="0" u="none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indent="0" algn="l"/>
            <a:endParaRPr lang="zh-CN" altLang="en-US" sz="2400" b="0" u="none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indent="0" algn="l"/>
            <a:r>
              <a:rPr lang="en-US" altLang="zh-CN" sz="2400" b="0" u="none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2.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甲状旁腺  位于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甲状腺后，呈黄色或淡褐色，</a:t>
            </a:r>
            <a:endParaRPr lang="zh-CN" altLang="en-US" sz="2400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indent="0" algn="l"/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</a:t>
            </a:r>
            <a:endParaRPr lang="zh-CN" altLang="en-US" sz="2400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indent="0" algn="l"/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      分泌甲状旁腺素</a:t>
            </a:r>
            <a:endParaRPr lang="zh-CN" altLang="en-US" sz="2400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indent="0" algn="l"/>
            <a:endParaRPr lang="en-US" altLang="zh-CN" sz="2400" b="0" u="none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indent="0" algn="l"/>
            <a:r>
              <a:rPr lang="zh-CN" altLang="en-US" sz="2400" b="0" u="none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  功能：调节血钙水平</a:t>
            </a:r>
            <a:endParaRPr lang="zh-CN" altLang="en-US" sz="2400" b="0" u="none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44740" y="3177540"/>
            <a:ext cx="4360545" cy="250952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7" name="文本框 106"/>
          <p:cNvSpPr txBox="1"/>
          <p:nvPr/>
        </p:nvSpPr>
        <p:spPr>
          <a:xfrm>
            <a:off x="1090930" y="685800"/>
            <a:ext cx="10381615" cy="57543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0" indent="0" algn="l"/>
            <a:r>
              <a:rPr lang="en-US" altLang="zh-CN" sz="3200" b="0" u="none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            </a:t>
            </a:r>
            <a:r>
              <a:rPr lang="zh-CN" altLang="en-US" sz="3200" b="0" u="none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复习思考题</a:t>
            </a:r>
            <a:endParaRPr lang="zh-CN" altLang="en-US" sz="3200" b="0" u="none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 algn="l" fontAlgn="auto">
              <a:lnSpc>
                <a:spcPct val="150000"/>
              </a:lnSpc>
            </a:pPr>
            <a:r>
              <a:rPr lang="zh-CN" altLang="en-US" sz="2800" b="0" u="none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一、填空题</a:t>
            </a:r>
            <a:endParaRPr lang="zh-CN" altLang="en-US" sz="2800" b="0" u="none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 algn="l" fontAlgn="auto">
              <a:lnSpc>
                <a:spcPct val="150000"/>
              </a:lnSpc>
            </a:pPr>
            <a:r>
              <a:rPr lang="en-US" altLang="zh-CN" sz="2800" b="0" u="none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1.</a:t>
            </a:r>
            <a:r>
              <a:rPr lang="zh-CN" altLang="en-US" sz="2800" b="0" u="none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促性腺激素有________和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________。</a:t>
            </a:r>
            <a:endParaRPr lang="zh-CN" altLang="en-US" sz="2800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pPr marL="0" indent="0" algn="l" fontAlgn="auto">
              <a:lnSpc>
                <a:spcPct val="150000"/>
              </a:lnSpc>
            </a:pPr>
            <a:r>
              <a:rPr lang="en-US" altLang="zh-CN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2.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催产素的主要功能是________、________和________。</a:t>
            </a:r>
            <a:endParaRPr lang="zh-CN" altLang="en-US" sz="2800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pPr marL="0" indent="0" algn="l" fontAlgn="auto">
              <a:lnSpc>
                <a:spcPct val="150000"/>
              </a:lnSpc>
            </a:pPr>
            <a:r>
              <a:rPr lang="en-US" altLang="zh-CN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3.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孕激素具有________作用。</a:t>
            </a:r>
            <a:endParaRPr lang="zh-CN" altLang="en-US" sz="2800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pPr marL="0" indent="0" algn="l" fontAlgn="auto">
              <a:lnSpc>
                <a:spcPct val="150000"/>
              </a:lnSpc>
            </a:pPr>
            <a:r>
              <a:rPr lang="en-US" altLang="zh-CN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4.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肾上腺素的主要作用是________、________和________</a:t>
            </a:r>
            <a:endParaRPr lang="zh-CN" altLang="en-US" sz="2800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pPr marL="0" indent="0" algn="l" fontAlgn="auto">
              <a:lnSpc>
                <a:spcPct val="150000"/>
              </a:lnSpc>
            </a:pPr>
            <a:r>
              <a:rPr lang="zh-CN" altLang="en-US" sz="2800" b="0" u="none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二、简述题</a:t>
            </a:r>
            <a:endParaRPr lang="zh-CN" altLang="en-US" sz="2800" b="0" u="none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 algn="l" fontAlgn="auto">
              <a:lnSpc>
                <a:spcPct val="150000"/>
              </a:lnSpc>
            </a:pPr>
            <a:r>
              <a:rPr lang="en-US" altLang="zh-CN" sz="2800" b="0" u="none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1.</a:t>
            </a:r>
            <a:r>
              <a:rPr lang="zh-CN" altLang="en-US" sz="2800" b="0" u="none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糖皮质激素有何主要作用？</a:t>
            </a:r>
            <a:endParaRPr lang="zh-CN" altLang="en-US" sz="2800" b="0" u="none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 algn="l" fontAlgn="auto">
              <a:lnSpc>
                <a:spcPct val="150000"/>
              </a:lnSpc>
            </a:pPr>
            <a:r>
              <a:rPr lang="en-US" altLang="zh-CN" sz="2800" b="0" u="none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2.</a:t>
            </a:r>
            <a:r>
              <a:rPr lang="zh-CN" altLang="en-US" sz="2800" b="0" u="none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简述雌激素的主要功能。</a:t>
            </a:r>
            <a:endParaRPr lang="zh-CN" altLang="en-US" sz="2800" b="0" u="none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古瓶荷花">
  <a:themeElements>
    <a:clrScheme name="">
      <a:dk1>
        <a:srgbClr val="0033CC"/>
      </a:dk1>
      <a:lt1>
        <a:srgbClr val="FFFFFF"/>
      </a:lt1>
      <a:dk2>
        <a:srgbClr val="007572"/>
      </a:dk2>
      <a:lt2>
        <a:srgbClr val="C0C0C0"/>
      </a:lt2>
      <a:accent1>
        <a:srgbClr val="CCECFF"/>
      </a:accent1>
      <a:accent2>
        <a:srgbClr val="3399FF"/>
      </a:accent2>
      <a:accent3>
        <a:srgbClr val="FFFFFF"/>
      </a:accent3>
      <a:accent4>
        <a:srgbClr val="002AAF"/>
      </a:accent4>
      <a:accent5>
        <a:srgbClr val="E2F4FF"/>
      </a:accent5>
      <a:accent6>
        <a:srgbClr val="2D89E5"/>
      </a:accent6>
      <a:hlink>
        <a:srgbClr val="CC0066"/>
      </a:hlink>
      <a:folHlink>
        <a:srgbClr val="7D7DA9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33CC"/>
        </a:dk1>
        <a:lt1>
          <a:srgbClr val="FFFFFF"/>
        </a:lt1>
        <a:dk2>
          <a:srgbClr val="007572"/>
        </a:dk2>
        <a:lt2>
          <a:srgbClr val="C0C0C0"/>
        </a:lt2>
        <a:accent1>
          <a:srgbClr val="CCECFF"/>
        </a:accent1>
        <a:accent2>
          <a:srgbClr val="3399FF"/>
        </a:accent2>
        <a:accent3>
          <a:srgbClr val="FFFFFF"/>
        </a:accent3>
        <a:accent4>
          <a:srgbClr val="002AAF"/>
        </a:accent4>
        <a:accent5>
          <a:srgbClr val="E2F4FF"/>
        </a:accent5>
        <a:accent6>
          <a:srgbClr val="2D89E5"/>
        </a:accent6>
        <a:hlink>
          <a:srgbClr val="CC0066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7A77"/>
        </a:dk1>
        <a:lt1>
          <a:srgbClr val="EFF6EE"/>
        </a:lt1>
        <a:dk2>
          <a:srgbClr val="0066CC"/>
        </a:dk2>
        <a:lt2>
          <a:srgbClr val="C0C0C0"/>
        </a:lt2>
        <a:accent1>
          <a:srgbClr val="E7EEE6"/>
        </a:accent1>
        <a:accent2>
          <a:srgbClr val="FF9933"/>
        </a:accent2>
        <a:accent3>
          <a:srgbClr val="F5FAF5"/>
        </a:accent3>
        <a:accent4>
          <a:srgbClr val="006866"/>
        </a:accent4>
        <a:accent5>
          <a:srgbClr val="F1F5F0"/>
        </a:accent5>
        <a:accent6>
          <a:srgbClr val="E5892D"/>
        </a:accent6>
        <a:hlink>
          <a:srgbClr val="636395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CCFFCC"/>
        </a:lt1>
        <a:dk2>
          <a:srgbClr val="E88A00"/>
        </a:dk2>
        <a:lt2>
          <a:srgbClr val="C0C0C0"/>
        </a:lt2>
        <a:accent1>
          <a:srgbClr val="CCECFF"/>
        </a:accent1>
        <a:accent2>
          <a:srgbClr val="336600"/>
        </a:accent2>
        <a:accent3>
          <a:srgbClr val="E2FFE2"/>
        </a:accent3>
        <a:accent4>
          <a:srgbClr val="000000"/>
        </a:accent4>
        <a:accent5>
          <a:srgbClr val="E2F4FF"/>
        </a:accent5>
        <a:accent6>
          <a:srgbClr val="2D5B00"/>
        </a:accent6>
        <a:hlink>
          <a:srgbClr val="3333CC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CC"/>
        </a:lt1>
        <a:dk2>
          <a:srgbClr val="CC3300"/>
        </a:dk2>
        <a:lt2>
          <a:srgbClr val="C0C0C0"/>
        </a:lt2>
        <a:accent1>
          <a:srgbClr val="FFFFCC"/>
        </a:accent1>
        <a:accent2>
          <a:srgbClr val="339933"/>
        </a:accent2>
        <a:accent3>
          <a:srgbClr val="FFFFE2"/>
        </a:accent3>
        <a:accent4>
          <a:srgbClr val="000000"/>
        </a:accent4>
        <a:accent5>
          <a:srgbClr val="FFFFE2"/>
        </a:accent5>
        <a:accent6>
          <a:srgbClr val="2D892D"/>
        </a:accent6>
        <a:hlink>
          <a:srgbClr val="0066FF"/>
        </a:hlink>
        <a:folHlink>
          <a:srgbClr val="6F6F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36395"/>
        </a:dk1>
        <a:lt1>
          <a:srgbClr val="FFE2C5"/>
        </a:lt1>
        <a:dk2>
          <a:srgbClr val="000000"/>
        </a:dk2>
        <a:lt2>
          <a:srgbClr val="C0C0C0"/>
        </a:lt2>
        <a:accent1>
          <a:srgbClr val="FFE1E1"/>
        </a:accent1>
        <a:accent2>
          <a:srgbClr val="FF9933"/>
        </a:accent2>
        <a:accent3>
          <a:srgbClr val="FFEEDE"/>
        </a:accent3>
        <a:accent4>
          <a:srgbClr val="545480"/>
        </a:accent4>
        <a:accent5>
          <a:srgbClr val="FFEDED"/>
        </a:accent5>
        <a:accent6>
          <a:srgbClr val="E5892D"/>
        </a:accent6>
        <a:hlink>
          <a:srgbClr val="008080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26292"/>
        </a:dk1>
        <a:lt1>
          <a:srgbClr val="CCECFF"/>
        </a:lt1>
        <a:dk2>
          <a:srgbClr val="3333CC"/>
        </a:dk2>
        <a:lt2>
          <a:srgbClr val="C0C0C0"/>
        </a:lt2>
        <a:accent1>
          <a:srgbClr val="D9F1FF"/>
        </a:accent1>
        <a:accent2>
          <a:srgbClr val="FF9900"/>
        </a:accent2>
        <a:accent3>
          <a:srgbClr val="E2F4FF"/>
        </a:accent3>
        <a:accent4>
          <a:srgbClr val="53537D"/>
        </a:accent4>
        <a:accent5>
          <a:srgbClr val="E9F7FF"/>
        </a:accent5>
        <a:accent6>
          <a:srgbClr val="E58900"/>
        </a:accent6>
        <a:hlink>
          <a:srgbClr val="CC0066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66CC"/>
        </a:dk1>
        <a:lt1>
          <a:srgbClr val="FFE1E1"/>
        </a:lt1>
        <a:dk2>
          <a:srgbClr val="006600"/>
        </a:dk2>
        <a:lt2>
          <a:srgbClr val="C0C0C0"/>
        </a:lt2>
        <a:accent1>
          <a:srgbClr val="FFFFCC"/>
        </a:accent1>
        <a:accent2>
          <a:srgbClr val="009999"/>
        </a:accent2>
        <a:accent3>
          <a:srgbClr val="FFEDED"/>
        </a:accent3>
        <a:accent4>
          <a:srgbClr val="0057AF"/>
        </a:accent4>
        <a:accent5>
          <a:srgbClr val="FFFFE2"/>
        </a:accent5>
        <a:accent6>
          <a:srgbClr val="008989"/>
        </a:accent6>
        <a:hlink>
          <a:srgbClr val="EC0000"/>
        </a:hlink>
        <a:folHlink>
          <a:srgbClr val="00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292929"/>
        </a:dk1>
        <a:lt1>
          <a:srgbClr val="DDDDDD"/>
        </a:lt1>
        <a:dk2>
          <a:srgbClr val="0066CC"/>
        </a:dk2>
        <a:lt2>
          <a:srgbClr val="B2B2B2"/>
        </a:lt2>
        <a:accent1>
          <a:srgbClr val="CACADC"/>
        </a:accent1>
        <a:accent2>
          <a:srgbClr val="FFCC00"/>
        </a:accent2>
        <a:accent3>
          <a:srgbClr val="EBEBEB"/>
        </a:accent3>
        <a:accent4>
          <a:srgbClr val="222222"/>
        </a:accent4>
        <a:accent5>
          <a:srgbClr val="E1E1EA"/>
        </a:accent5>
        <a:accent6>
          <a:srgbClr val="E5B700"/>
        </a:accent6>
        <a:hlink>
          <a:srgbClr val="008080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1322</Words>
  <Application>WPS 演示</Application>
  <PresentationFormat>宽屏</PresentationFormat>
  <Paragraphs>117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22" baseType="lpstr">
      <vt:lpstr>Arial</vt:lpstr>
      <vt:lpstr>宋体</vt:lpstr>
      <vt:lpstr>Wingdings</vt:lpstr>
      <vt:lpstr>Calibri</vt:lpstr>
      <vt:lpstr>Tahoma</vt:lpstr>
      <vt:lpstr>黑体</vt:lpstr>
      <vt:lpstr>Wingdings</vt:lpstr>
      <vt:lpstr>Times New Roman</vt:lpstr>
      <vt:lpstr>ˎ̥</vt:lpstr>
      <vt:lpstr>Segoe Print</vt:lpstr>
      <vt:lpstr>微软雅黑</vt:lpstr>
      <vt:lpstr>Arial Unicode MS</vt:lpstr>
      <vt:lpstr>古瓶荷花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周生生</cp:lastModifiedBy>
  <cp:revision>24</cp:revision>
  <dcterms:created xsi:type="dcterms:W3CDTF">2015-05-05T08:02:00Z</dcterms:created>
  <dcterms:modified xsi:type="dcterms:W3CDTF">2020-11-21T15:21:43Z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2052-11.1.0.9998</vt:lpwstr>
  </property>
</Properties>
</file>