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325" r:id="rId3"/>
    <p:sldId id="326" r:id="rId4"/>
    <p:sldId id="1099" r:id="rId5"/>
    <p:sldId id="1102" r:id="rId6"/>
    <p:sldId id="1103" r:id="rId7"/>
    <p:sldId id="1104" r:id="rId8"/>
    <p:sldId id="1105" r:id="rId9"/>
    <p:sldId id="1106" r:id="rId10"/>
    <p:sldId id="270" r:id="rId11"/>
    <p:sldId id="374" r:id="rId12"/>
    <p:sldId id="1107" r:id="rId13"/>
    <p:sldId id="1108" r:id="rId14"/>
    <p:sldId id="1109" r:id="rId15"/>
    <p:sldId id="1110" r:id="rId16"/>
    <p:sldId id="295" r:id="rId17"/>
    <p:sldId id="296" r:id="rId18"/>
    <p:sldId id="297" r:id="rId19"/>
    <p:sldId id="299" r:id="rId20"/>
    <p:sldId id="300" r:id="rId21"/>
    <p:sldId id="301" r:id="rId22"/>
    <p:sldId id="581" r:id="rId23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38" d="100"/>
          <a:sy n="38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gs" Target="tags/tag1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notesMaster" Target="notesMasters/notesMaster1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87122"/>
            <a:ext cx="464820" cy="672465"/>
          </a:xfrm>
          <a:custGeom>
            <a:avLst/>
            <a:gdLst/>
            <a:ahLst/>
            <a:cxnLst/>
            <a:rect l="l" t="t" r="r" b="b"/>
            <a:pathLst>
              <a:path w="464820" h="672465">
                <a:moveTo>
                  <a:pt x="0" y="672338"/>
                </a:moveTo>
                <a:lnTo>
                  <a:pt x="464451" y="672338"/>
                </a:lnTo>
                <a:lnTo>
                  <a:pt x="464451" y="0"/>
                </a:lnTo>
                <a:lnTo>
                  <a:pt x="0" y="0"/>
                </a:lnTo>
                <a:lnTo>
                  <a:pt x="0" y="67233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744727"/>
            <a:ext cx="12192000" cy="15240"/>
          </a:xfrm>
          <a:custGeom>
            <a:avLst/>
            <a:gdLst/>
            <a:ahLst/>
            <a:cxnLst/>
            <a:rect l="l" t="t" r="r" b="b"/>
            <a:pathLst>
              <a:path w="12192000" h="15240">
                <a:moveTo>
                  <a:pt x="0" y="14732"/>
                </a:moveTo>
                <a:lnTo>
                  <a:pt x="12192000" y="0"/>
                </a:lnTo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9163684" y="26619"/>
            <a:ext cx="3028314" cy="636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685413" y="2780931"/>
            <a:ext cx="4821173" cy="3673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21309" y="313182"/>
            <a:ext cx="1114938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3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9.png"/><Relationship Id="rId2" Type="http://schemas.openxmlformats.org/officeDocument/2006/relationships/image" Target="../media/image12.png"/><Relationship Id="rId1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6.jpeg"/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0.jpeg"/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1.jpeg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image" Target="../media/image64.jpeg"/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jpe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1752" y="64007"/>
            <a:ext cx="10289286" cy="290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endParaRPr sz="3600" b="1" kern="0" spc="-10" dirty="0">
              <a:latin typeface="Microsoft JhengHei" panose="020B0604030504040204" charset="-120"/>
              <a:ea typeface="+mj-ea"/>
              <a:cs typeface="Microsoft JhengHei" panose="020B0604030504040204" charset="-120"/>
              <a:sym typeface="+mn-e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2667000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七、助产</a:t>
            </a:r>
            <a:endParaRPr lang="zh-CN" altLang="en-US"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55507" y="4788408"/>
            <a:ext cx="3419855" cy="190347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02360" y="1169923"/>
            <a:ext cx="7936865" cy="2735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044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在分娩过程中，母畜产程过长或胎儿排不出体外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05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400" b="1" spc="0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难产分类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299085" indent="-286385">
              <a:lnSpc>
                <a:spcPct val="100000"/>
              </a:lnSpc>
              <a:spcBef>
                <a:spcPts val="1300"/>
              </a:spcBef>
              <a:buClr>
                <a:srgbClr val="C00000"/>
              </a:buClr>
              <a:buFont typeface="Wingdings" panose="05000000000000000000"/>
              <a:buChar char=""/>
              <a:tabLst>
                <a:tab pos="299720" algn="l"/>
              </a:tabLst>
            </a:pPr>
            <a:r>
              <a:rPr sz="2000" b="1" spc="0" dirty="0">
                <a:solidFill>
                  <a:srgbClr val="6F2F9F"/>
                </a:solidFill>
                <a:latin typeface="微软雅黑" panose="020B0503020204020204" charset="-122"/>
                <a:cs typeface="微软雅黑" panose="020B0503020204020204" charset="-122"/>
              </a:rPr>
              <a:t>产力</a:t>
            </a:r>
            <a:r>
              <a:rPr sz="2000" b="1" dirty="0">
                <a:solidFill>
                  <a:srgbClr val="6F2F9F"/>
                </a:solidFill>
                <a:latin typeface="微软雅黑" panose="020B0503020204020204" charset="-122"/>
                <a:cs typeface="微软雅黑" panose="020B0503020204020204" charset="-122"/>
              </a:rPr>
              <a:t>性难</a:t>
            </a:r>
            <a:r>
              <a:rPr sz="2000" b="1" spc="-10" dirty="0">
                <a:solidFill>
                  <a:srgbClr val="6F2F9F"/>
                </a:solidFill>
                <a:latin typeface="微软雅黑" panose="020B0503020204020204" charset="-122"/>
                <a:cs typeface="微软雅黑" panose="020B0503020204020204" charset="-122"/>
              </a:rPr>
              <a:t>产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：子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宫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阵缩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及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努责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微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弱等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引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起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299085" indent="-286385">
              <a:lnSpc>
                <a:spcPct val="10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/>
              <a:buChar char=""/>
              <a:tabLst>
                <a:tab pos="299720" algn="l"/>
              </a:tabLst>
            </a:pPr>
            <a:r>
              <a:rPr sz="2000" b="1" spc="0" dirty="0">
                <a:solidFill>
                  <a:srgbClr val="6F2F9F"/>
                </a:solidFill>
                <a:latin typeface="微软雅黑" panose="020B0503020204020204" charset="-122"/>
                <a:cs typeface="微软雅黑" panose="020B0503020204020204" charset="-122"/>
              </a:rPr>
              <a:t>产道</a:t>
            </a:r>
            <a:r>
              <a:rPr sz="2000" b="1" dirty="0">
                <a:solidFill>
                  <a:srgbClr val="6F2F9F"/>
                </a:solidFill>
                <a:latin typeface="微软雅黑" panose="020B0503020204020204" charset="-122"/>
                <a:cs typeface="微软雅黑" panose="020B0503020204020204" charset="-122"/>
              </a:rPr>
              <a:t>性难</a:t>
            </a:r>
            <a:r>
              <a:rPr sz="2000" b="1" spc="-10" dirty="0">
                <a:solidFill>
                  <a:srgbClr val="6F2F9F"/>
                </a:solidFill>
                <a:latin typeface="微软雅黑" panose="020B0503020204020204" charset="-122"/>
                <a:cs typeface="微软雅黑" panose="020B0503020204020204" charset="-122"/>
              </a:rPr>
              <a:t>产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：子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宫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捻转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子宫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颈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、阴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道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及骨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盆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狭窄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产道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肿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瘤等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引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起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299085" indent="-286385">
              <a:lnSpc>
                <a:spcPct val="10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/>
              <a:buChar char=""/>
              <a:tabLst>
                <a:tab pos="299720" algn="l"/>
              </a:tabLst>
            </a:pPr>
            <a:r>
              <a:rPr sz="2000" b="1" spc="0" dirty="0">
                <a:solidFill>
                  <a:srgbClr val="6F2F9F"/>
                </a:solidFill>
                <a:latin typeface="微软雅黑" panose="020B0503020204020204" charset="-122"/>
                <a:cs typeface="微软雅黑" panose="020B0503020204020204" charset="-122"/>
              </a:rPr>
              <a:t>胎儿</a:t>
            </a:r>
            <a:r>
              <a:rPr sz="2000" b="1" dirty="0">
                <a:solidFill>
                  <a:srgbClr val="6F2F9F"/>
                </a:solidFill>
                <a:latin typeface="微软雅黑" panose="020B0503020204020204" charset="-122"/>
                <a:cs typeface="微软雅黑" panose="020B0503020204020204" charset="-122"/>
              </a:rPr>
              <a:t>性难</a:t>
            </a:r>
            <a:r>
              <a:rPr sz="2000" b="1" spc="-10" dirty="0">
                <a:solidFill>
                  <a:srgbClr val="6F2F9F"/>
                </a:solidFill>
                <a:latin typeface="微软雅黑" panose="020B0503020204020204" charset="-122"/>
                <a:cs typeface="微软雅黑" panose="020B0503020204020204" charset="-122"/>
              </a:rPr>
              <a:t>产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：胎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儿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过大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胎位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胎向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和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胎势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不</a:t>
            </a:r>
            <a:r>
              <a:rPr sz="2000" b="1" dirty="0">
                <a:latin typeface="微软雅黑" panose="020B0503020204020204" charset="-122"/>
                <a:cs typeface="微软雅黑" panose="020B0503020204020204" charset="-122"/>
              </a:rPr>
              <a:t>正等</a:t>
            </a:r>
            <a:r>
              <a:rPr sz="2000" b="1" spc="-15" dirty="0">
                <a:latin typeface="微软雅黑" panose="020B0503020204020204" charset="-122"/>
                <a:cs typeface="微软雅黑" panose="020B0503020204020204" charset="-122"/>
              </a:rPr>
              <a:t>引起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923290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sym typeface="+mn-ea"/>
              </a:rPr>
              <a:t>视频</a:t>
            </a:r>
            <a:endParaRPr lang="zh-CN" altLang="en-US">
              <a:solidFill>
                <a:schemeClr val="tx1"/>
              </a:solidFill>
              <a:sym typeface="+mn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8935"/>
          </a:xfrm>
        </p:spPr>
        <p:txBody>
          <a:bodyPr/>
          <a:lstStyle/>
          <a:p>
            <a:r>
              <a:rPr lang="en-US" altLang="zh-CN"/>
              <a:t>5min</a:t>
            </a:r>
            <a:endParaRPr lang="en-US" altLang="zh-C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01752" y="64007"/>
            <a:ext cx="4315968" cy="7894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6257" y="214325"/>
            <a:ext cx="36957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3200" spc="0" dirty="0">
                <a:latin typeface="Microsoft JhengHei" panose="020B0604030504040204" charset="-120"/>
                <a:cs typeface="Microsoft JhengHei" panose="020B0604030504040204" charset="-120"/>
              </a:rPr>
              <a:t>七、助产：牛</a:t>
            </a:r>
            <a:endParaRPr lang="zh-CN" altLang="en-US" sz="3200" dirty="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3009" y="5930290"/>
            <a:ext cx="15532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胎儿绞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断器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6562" y="1058037"/>
            <a:ext cx="10890250" cy="101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8620">
              <a:lnSpc>
                <a:spcPct val="135000"/>
              </a:lnSpc>
              <a:spcBef>
                <a:spcPts val="100"/>
              </a:spcBef>
            </a:pPr>
            <a:r>
              <a:rPr sz="2400" spc="-65" dirty="0"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截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胎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术：对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于无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法矫正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胎儿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或胎儿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已死</a:t>
            </a:r>
            <a:r>
              <a:rPr sz="2400" spc="60" dirty="0">
                <a:latin typeface="宋体" panose="02010600030101010101" pitchFamily="2" charset="-122"/>
                <a:cs typeface="宋体" panose="02010600030101010101" pitchFamily="2" charset="-122"/>
              </a:rPr>
              <a:t>亡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，又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不能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或不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宜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进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行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剖宫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产</a:t>
            </a:r>
            <a:r>
              <a:rPr sz="2400" spc="50" dirty="0">
                <a:latin typeface="宋体" panose="02010600030101010101" pitchFamily="2" charset="-122"/>
                <a:cs typeface="宋体" panose="02010600030101010101" pitchFamily="2" charset="-122"/>
              </a:rPr>
              <a:t>时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可 用截胎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术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。将胎儿的某些部分截断，缩小体积，分别取出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89660" y="2342388"/>
            <a:ext cx="4672584" cy="32720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03620" y="2357627"/>
            <a:ext cx="4465320" cy="32400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solidFill>
            <a:srgbClr val="4080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1752" y="64007"/>
            <a:ext cx="4315968" cy="7894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6257" y="214325"/>
            <a:ext cx="36957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3200" spc="0" dirty="0">
                <a:latin typeface="Microsoft JhengHei" panose="020B0604030504040204" charset="-120"/>
                <a:cs typeface="Microsoft JhengHei" panose="020B0604030504040204" charset="-120"/>
              </a:rPr>
              <a:t>七、助产：牛</a:t>
            </a:r>
            <a:endParaRPr lang="zh-CN" altLang="en-US" sz="3200" dirty="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8254" y="1212596"/>
            <a:ext cx="11816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65" dirty="0">
                <a:latin typeface="宋体" panose="02010600030101010101" pitchFamily="2" charset="-122"/>
                <a:cs typeface="宋体" panose="02010600030101010101" pitchFamily="2" charset="-122"/>
              </a:rPr>
              <a:t>5.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剖宫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术</a:t>
            </a:r>
            <a:r>
              <a:rPr sz="2400" spc="-420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切开腹壁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拉出子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宫、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切开子宫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取出胎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儿、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剥离胎衣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、缝合子</a:t>
            </a:r>
            <a:r>
              <a:rPr sz="2400" spc="5" dirty="0">
                <a:latin typeface="宋体" panose="02010600030101010101" pitchFamily="2" charset="-122"/>
                <a:cs typeface="宋体" panose="02010600030101010101" pitchFamily="2" charset="-122"/>
              </a:rPr>
              <a:t>宫</a:t>
            </a:r>
            <a:r>
              <a:rPr sz="2400" spc="25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400" spc="10" dirty="0">
                <a:latin typeface="宋体" panose="02010600030101010101" pitchFamily="2" charset="-122"/>
                <a:cs typeface="宋体" panose="02010600030101010101" pitchFamily="2" charset="-122"/>
              </a:rPr>
              <a:t>缝合腹壁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519928" y="1988820"/>
            <a:ext cx="3340608" cy="2276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51076" y="4375403"/>
            <a:ext cx="3201924" cy="21610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553455" y="4338828"/>
            <a:ext cx="3340607" cy="2182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51076" y="1988820"/>
            <a:ext cx="3209544" cy="22768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2588" y="2004060"/>
            <a:ext cx="3816096" cy="337870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01752" y="64007"/>
            <a:ext cx="4315968" cy="7894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6257" y="214325"/>
            <a:ext cx="36957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0" dirty="0" err="1">
                <a:latin typeface="Microsoft JhengHei" panose="020B0604030504040204" charset="-120"/>
                <a:cs typeface="Microsoft JhengHei" panose="020B0604030504040204" charset="-120"/>
              </a:rPr>
              <a:t>新生</a:t>
            </a:r>
            <a:r>
              <a:rPr sz="3200" spc="10" dirty="0" err="1">
                <a:latin typeface="Microsoft JhengHei" panose="020B0604030504040204" charset="-120"/>
                <a:cs typeface="Microsoft JhengHei" panose="020B0604030504040204" charset="-120"/>
              </a:rPr>
              <a:t>犊</a:t>
            </a:r>
            <a:r>
              <a:rPr sz="3200" spc="0" dirty="0" err="1">
                <a:latin typeface="Microsoft JhengHei" panose="020B0604030504040204" charset="-120"/>
                <a:cs typeface="Microsoft JhengHei" panose="020B0604030504040204" charset="-120"/>
              </a:rPr>
              <a:t>牛的</a:t>
            </a:r>
            <a:r>
              <a:rPr sz="3200" spc="10" dirty="0" err="1">
                <a:latin typeface="Microsoft JhengHei" panose="020B0604030504040204" charset="-120"/>
                <a:cs typeface="Microsoft JhengHei" panose="020B0604030504040204" charset="-120"/>
              </a:rPr>
              <a:t>护</a:t>
            </a:r>
            <a:r>
              <a:rPr sz="3200" spc="0" dirty="0" err="1">
                <a:latin typeface="Microsoft JhengHei" panose="020B0604030504040204" charset="-120"/>
                <a:cs typeface="Microsoft JhengHei" panose="020B0604030504040204" charset="-120"/>
              </a:rPr>
              <a:t>理</a:t>
            </a:r>
            <a:endParaRPr sz="3200" dirty="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6410" y="2197735"/>
            <a:ext cx="3228975" cy="2646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80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2400" spc="-434" dirty="0">
                <a:latin typeface="宋体" panose="02010600030101010101" pitchFamily="2" charset="-122"/>
                <a:cs typeface="宋体" panose="02010600030101010101" pitchFamily="2" charset="-122"/>
              </a:rPr>
              <a:t>.清 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除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黏液，注意保温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400" spc="-75" dirty="0"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断脐消毒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400" spc="-75" dirty="0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尽早喂初乳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400" spc="-75" dirty="0"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做好记录工作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820667" y="2004060"/>
            <a:ext cx="3907536" cy="3378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01752" y="64007"/>
            <a:ext cx="4315968" cy="7894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6257" y="214325"/>
            <a:ext cx="36957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0" dirty="0" err="1">
                <a:latin typeface="Microsoft JhengHei" panose="020B0604030504040204" charset="-120"/>
                <a:cs typeface="Microsoft JhengHei" panose="020B0604030504040204" charset="-120"/>
              </a:rPr>
              <a:t>产后</a:t>
            </a:r>
            <a:r>
              <a:rPr sz="3200" spc="10" dirty="0" err="1">
                <a:latin typeface="Microsoft JhengHei" panose="020B0604030504040204" charset="-120"/>
                <a:cs typeface="Microsoft JhengHei" panose="020B0604030504040204" charset="-120"/>
              </a:rPr>
              <a:t>母</a:t>
            </a:r>
            <a:r>
              <a:rPr sz="3200" spc="0" dirty="0" err="1">
                <a:latin typeface="Microsoft JhengHei" panose="020B0604030504040204" charset="-120"/>
                <a:cs typeface="Microsoft JhengHei" panose="020B0604030504040204" charset="-120"/>
              </a:rPr>
              <a:t>牛的</a:t>
            </a:r>
            <a:r>
              <a:rPr sz="3200" spc="10" dirty="0" err="1">
                <a:latin typeface="Microsoft JhengHei" panose="020B0604030504040204" charset="-120"/>
                <a:cs typeface="Microsoft JhengHei" panose="020B0604030504040204" charset="-120"/>
              </a:rPr>
              <a:t>护</a:t>
            </a:r>
            <a:r>
              <a:rPr sz="3200" spc="0" dirty="0" err="1">
                <a:latin typeface="Microsoft JhengHei" panose="020B0604030504040204" charset="-120"/>
                <a:cs typeface="Microsoft JhengHei" panose="020B0604030504040204" charset="-120"/>
              </a:rPr>
              <a:t>理</a:t>
            </a:r>
            <a:endParaRPr sz="3200" dirty="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1572" y="1236726"/>
            <a:ext cx="549402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5" dirty="0"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注意胎衣和恶露排出情况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400" spc="-80" dirty="0"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注意产后母牛外阴部和阴道的清洁消毒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400" spc="-75" dirty="0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加强饲养管理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786628" y="3078479"/>
            <a:ext cx="4901183" cy="34030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981700" y="3273552"/>
            <a:ext cx="4312920" cy="28148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12163" y="3078479"/>
            <a:ext cx="4773168" cy="32872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507236" y="3273552"/>
            <a:ext cx="4184904" cy="26990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92000" cy="661670"/>
          </a:xfrm>
          <a:custGeom>
            <a:avLst/>
            <a:gdLst/>
            <a:ahLst/>
            <a:cxnLst/>
            <a:rect l="l" t="t" r="r" b="b"/>
            <a:pathLst>
              <a:path w="12192000" h="661670">
                <a:moveTo>
                  <a:pt x="0" y="661415"/>
                </a:moveTo>
                <a:lnTo>
                  <a:pt x="12192000" y="661415"/>
                </a:lnTo>
                <a:lnTo>
                  <a:pt x="12192000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solidFill>
            <a:srgbClr val="4080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661670"/>
          </a:xfrm>
          <a:custGeom>
            <a:avLst/>
            <a:gdLst/>
            <a:ahLst/>
            <a:cxnLst/>
            <a:rect l="l" t="t" r="r" b="b"/>
            <a:pathLst>
              <a:path w="12192000" h="661670">
                <a:moveTo>
                  <a:pt x="0" y="661415"/>
                </a:moveTo>
                <a:lnTo>
                  <a:pt x="12192000" y="661415"/>
                </a:lnTo>
                <a:lnTo>
                  <a:pt x="12192000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5711" y="58369"/>
            <a:ext cx="3683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3600" b="0" spc="-5" dirty="0">
                <a:latin typeface="微软雅黑" panose="020B0503020204020204" charset="-122"/>
                <a:cs typeface="微软雅黑" panose="020B0503020204020204" charset="-122"/>
              </a:rPr>
              <a:t>七、助产</a:t>
            </a:r>
            <a:endParaRPr lang="zh-CN" altLang="en-US" sz="36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0123" y="879119"/>
            <a:ext cx="9988550" cy="4665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marR="5080" algn="just">
              <a:lnSpc>
                <a:spcPct val="150000"/>
              </a:lnSpc>
              <a:spcBef>
                <a:spcPts val="100"/>
              </a:spcBef>
            </a:pP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母猪出现反复阵痛、努责、呼吸及</a:t>
            </a:r>
            <a:r>
              <a:rPr sz="2800" spc="0" dirty="0">
                <a:latin typeface="宋体" panose="02010600030101010101" pitchFamily="2" charset="-122"/>
                <a:cs typeface="宋体" panose="02010600030101010101" pitchFamily="2" charset="-122"/>
              </a:rPr>
              <a:t>心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跳加</a:t>
            </a:r>
            <a:r>
              <a:rPr sz="2800" spc="0" dirty="0">
                <a:latin typeface="宋体" panose="02010600030101010101" pitchFamily="2" charset="-122"/>
                <a:cs typeface="宋体" panose="02010600030101010101" pitchFamily="2" charset="-122"/>
              </a:rPr>
              <a:t>快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等症</a:t>
            </a:r>
            <a:r>
              <a:rPr sz="2800" spc="0" dirty="0">
                <a:latin typeface="宋体" panose="02010600030101010101" pitchFamily="2" charset="-122"/>
                <a:cs typeface="宋体" panose="02010600030101010101" pitchFamily="2" charset="-122"/>
              </a:rPr>
              <a:t>状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即为</a:t>
            </a:r>
            <a:r>
              <a:rPr sz="2800" spc="0" dirty="0">
                <a:latin typeface="宋体" panose="02010600030101010101" pitchFamily="2" charset="-122"/>
                <a:cs typeface="宋体" panose="02010600030101010101" pitchFamily="2" charset="-122"/>
              </a:rPr>
              <a:t>难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产。发 现母猪难产时，应马上进行助产，</a:t>
            </a:r>
            <a:r>
              <a:rPr sz="2800" dirty="0">
                <a:latin typeface="宋体" panose="02010600030101010101" pitchFamily="2" charset="-122"/>
                <a:cs typeface="宋体" panose="02010600030101010101" pitchFamily="2" charset="-122"/>
              </a:rPr>
              <a:t>常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用</a:t>
            </a:r>
            <a:r>
              <a:rPr sz="2800" spc="-40" dirty="0"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sz="28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推、注、拉、掏、</a:t>
            </a:r>
            <a:r>
              <a:rPr sz="28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剖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”  五字助产技术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700">
              <a:latin typeface="Times New Roman" panose="02020603050405020304"/>
              <a:cs typeface="Times New Roman" panose="02020603050405020304"/>
            </a:endParaRPr>
          </a:p>
          <a:p>
            <a:pPr marL="19685" marR="4075430" indent="-7620">
              <a:lnSpc>
                <a:spcPct val="172000"/>
              </a:lnSpc>
            </a:pPr>
            <a:r>
              <a:rPr sz="28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推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果仔猪胎位不正，可采取“推”的办法 </a:t>
            </a:r>
            <a:r>
              <a:rPr sz="28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注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产力不足，可肌肉注射催产素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9685" algn="just">
              <a:lnSpc>
                <a:spcPct val="100000"/>
              </a:lnSpc>
              <a:spcBef>
                <a:spcPts val="2185"/>
              </a:spcBef>
            </a:pPr>
            <a:r>
              <a:rPr sz="28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拉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仔猪的头或腿部时出时进时，只要胎位正，就可以拉出仔猪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901428" y="2606039"/>
            <a:ext cx="1892046" cy="181584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42176" y="2738627"/>
            <a:ext cx="2530602" cy="16451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92000" cy="661670"/>
          </a:xfrm>
          <a:custGeom>
            <a:avLst/>
            <a:gdLst/>
            <a:ahLst/>
            <a:cxnLst/>
            <a:rect l="l" t="t" r="r" b="b"/>
            <a:pathLst>
              <a:path w="12192000" h="661670">
                <a:moveTo>
                  <a:pt x="0" y="661415"/>
                </a:moveTo>
                <a:lnTo>
                  <a:pt x="12192000" y="661415"/>
                </a:lnTo>
                <a:lnTo>
                  <a:pt x="12192000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661670"/>
          </a:xfrm>
          <a:custGeom>
            <a:avLst/>
            <a:gdLst/>
            <a:ahLst/>
            <a:cxnLst/>
            <a:rect l="l" t="t" r="r" b="b"/>
            <a:pathLst>
              <a:path w="12192000" h="661670">
                <a:moveTo>
                  <a:pt x="0" y="661415"/>
                </a:moveTo>
                <a:lnTo>
                  <a:pt x="12192000" y="661415"/>
                </a:lnTo>
                <a:lnTo>
                  <a:pt x="12192000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5711" y="58369"/>
            <a:ext cx="3683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3600" b="0" spc="-5" dirty="0">
                <a:latin typeface="微软雅黑" panose="020B0503020204020204" charset="-122"/>
                <a:cs typeface="微软雅黑" panose="020B0503020204020204" charset="-122"/>
              </a:rPr>
              <a:t>七、助产</a:t>
            </a:r>
            <a:endParaRPr lang="zh-CN" altLang="en-US" sz="36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3683" y="1035558"/>
            <a:ext cx="42868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掏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：产不出仔猪，需要掏出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79438" y="3445916"/>
            <a:ext cx="393192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8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剖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：采取上述方法仔猪还 生不出来，就应做剖宫产 术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4725" y="2437130"/>
            <a:ext cx="4909185" cy="256349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1523" y="0"/>
            <a:ext cx="12192000" cy="661670"/>
          </a:xfrm>
          <a:custGeom>
            <a:avLst/>
            <a:gdLst/>
            <a:ahLst/>
            <a:cxnLst/>
            <a:rect l="l" t="t" r="r" b="b"/>
            <a:pathLst>
              <a:path w="12192000" h="661670">
                <a:moveTo>
                  <a:pt x="0" y="661415"/>
                </a:moveTo>
                <a:lnTo>
                  <a:pt x="12192000" y="661415"/>
                </a:lnTo>
                <a:lnTo>
                  <a:pt x="12192000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711" y="58369"/>
            <a:ext cx="3683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3600" b="0" spc="-5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七、助产</a:t>
            </a:r>
            <a:endParaRPr lang="zh-CN" altLang="en-US" sz="3600" b="0" spc="-5" dirty="0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63890" y="1908810"/>
            <a:ext cx="3517265" cy="3331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保温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50000"/>
              </a:lnSpc>
              <a:spcBef>
                <a:spcPts val="925"/>
              </a:spcBef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初生仔猪皮下脂肪少，体温调节能力差，及其怕冷。在春、秋、冬季， 应密切注意防寒保温，确保产房温度适宜。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8360" y="1178509"/>
            <a:ext cx="3073400" cy="220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早吃初乳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algn="just">
              <a:lnSpc>
                <a:spcPct val="150000"/>
              </a:lnSpc>
              <a:spcBef>
                <a:spcPts val="875"/>
              </a:spcBef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新生仔猪尽早吃好吃足 初乳，最晚不得超过生 后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1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～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2h</a:t>
            </a:r>
            <a:endParaRPr sz="24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98264" y="3532568"/>
            <a:ext cx="3477895" cy="293382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593335" y="3727703"/>
            <a:ext cx="2907791" cy="2363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96740" y="1339596"/>
            <a:ext cx="3479419" cy="25740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591811" y="1534667"/>
            <a:ext cx="2909316" cy="2004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28244" y="3532568"/>
            <a:ext cx="4171314" cy="29338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23316" y="3727703"/>
            <a:ext cx="3601212" cy="23637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92000" cy="661670"/>
          </a:xfrm>
          <a:custGeom>
            <a:avLst/>
            <a:gdLst/>
            <a:ahLst/>
            <a:cxnLst/>
            <a:rect l="l" t="t" r="r" b="b"/>
            <a:pathLst>
              <a:path w="12192000" h="661670">
                <a:moveTo>
                  <a:pt x="0" y="661415"/>
                </a:moveTo>
                <a:lnTo>
                  <a:pt x="12192000" y="661415"/>
                </a:lnTo>
                <a:lnTo>
                  <a:pt x="12192000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661670"/>
          </a:xfrm>
          <a:custGeom>
            <a:avLst/>
            <a:gdLst/>
            <a:ahLst/>
            <a:cxnLst/>
            <a:rect l="l" t="t" r="r" b="b"/>
            <a:pathLst>
              <a:path w="12192000" h="661670">
                <a:moveTo>
                  <a:pt x="0" y="661415"/>
                </a:moveTo>
                <a:lnTo>
                  <a:pt x="12192000" y="661415"/>
                </a:lnTo>
                <a:lnTo>
                  <a:pt x="12192000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5711" y="58369"/>
            <a:ext cx="3683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 err="1">
                <a:latin typeface="微软雅黑" panose="020B0503020204020204" charset="-122"/>
                <a:cs typeface="微软雅黑" panose="020B0503020204020204" charset="-122"/>
              </a:rPr>
              <a:t>新生仔猪护理</a:t>
            </a:r>
            <a:endParaRPr sz="36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0123" y="1094359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观察脐带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02535" y="987679"/>
            <a:ext cx="81197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脐带断端一般生后</a:t>
            </a:r>
            <a:r>
              <a:rPr sz="2400" spc="-10" dirty="0">
                <a:latin typeface="Arial" panose="020B0604020202020204"/>
                <a:cs typeface="Arial" panose="020B0604020202020204"/>
              </a:rPr>
              <a:t>1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周左右干缩脱落。此期注意观察，勿使仔 猪间互相舔吮防止感染发炎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0123" y="2579065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固定乳头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01900" y="2461641"/>
            <a:ext cx="82550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为了提高仔猪均匀度，要及时固定乳头。在出生的第一次吸乳 时就要初步固定乳头，让强仔靠后，弱仔靠前。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80616" y="3710876"/>
            <a:ext cx="3858767" cy="293382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075688" y="3906011"/>
            <a:ext cx="3288791" cy="2363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188964" y="3710901"/>
            <a:ext cx="3947033" cy="2930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84035" y="3906011"/>
            <a:ext cx="3377184" cy="23606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92000" cy="661670"/>
          </a:xfrm>
          <a:custGeom>
            <a:avLst/>
            <a:gdLst/>
            <a:ahLst/>
            <a:cxnLst/>
            <a:rect l="l" t="t" r="r" b="b"/>
            <a:pathLst>
              <a:path w="12192000" h="661670">
                <a:moveTo>
                  <a:pt x="0" y="661415"/>
                </a:moveTo>
                <a:lnTo>
                  <a:pt x="12192000" y="661415"/>
                </a:lnTo>
                <a:lnTo>
                  <a:pt x="12192000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661670"/>
          </a:xfrm>
          <a:custGeom>
            <a:avLst/>
            <a:gdLst/>
            <a:ahLst/>
            <a:cxnLst/>
            <a:rect l="l" t="t" r="r" b="b"/>
            <a:pathLst>
              <a:path w="12192000" h="661670">
                <a:moveTo>
                  <a:pt x="0" y="661415"/>
                </a:moveTo>
                <a:lnTo>
                  <a:pt x="12192000" y="661415"/>
                </a:lnTo>
                <a:lnTo>
                  <a:pt x="12192000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5711" y="58369"/>
            <a:ext cx="3683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 err="1">
                <a:latin typeface="微软雅黑" panose="020B0503020204020204" charset="-122"/>
                <a:cs typeface="微软雅黑" panose="020B0503020204020204" charset="-122"/>
              </a:rPr>
              <a:t>新生仔猪护理</a:t>
            </a:r>
            <a:endParaRPr sz="36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0123" y="1094359"/>
            <a:ext cx="7359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寄养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02535" y="987679"/>
            <a:ext cx="855980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若产仔数超过母猪乳头数，需要进行寄养。寄养前要吃足初乳， 一般在出生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2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～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3d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进行。寄养前，在寄养仔猪身上涂抹保姆母 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猪的乳汁或尿液。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9455" y="2916377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定位训练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02535" y="3028315"/>
            <a:ext cx="8255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预定仔猪排粪地方，放置少许母猪粪便，可诱导仔猪排粪定位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40051" y="3479266"/>
            <a:ext cx="4047744" cy="335127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135123" y="3674364"/>
            <a:ext cx="3477767" cy="2781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117335" y="3479324"/>
            <a:ext cx="4026535" cy="33406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12408" y="3674364"/>
            <a:ext cx="3456432" cy="27706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1752" y="64007"/>
            <a:ext cx="10289286" cy="7932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3429000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七、助产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6195" y="1341618"/>
            <a:ext cx="5860415" cy="2608580"/>
          </a:xfrm>
          <a:prstGeom prst="rect">
            <a:avLst/>
          </a:prstGeom>
        </p:spPr>
        <p:txBody>
          <a:bodyPr vert="horz" wrap="square" lIns="0" tIns="1860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sz="3200" b="1" spc="0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难产的预防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020"/>
              </a:spcBef>
              <a:buClr>
                <a:srgbClr val="C00000"/>
              </a:buClr>
              <a:buFont typeface="Wingdings" panose="05000000000000000000"/>
              <a:buChar char=""/>
              <a:tabLst>
                <a:tab pos="356235" algn="l"/>
              </a:tabLst>
            </a:pP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切忌母畜配种过早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865"/>
              </a:spcBef>
              <a:buClr>
                <a:srgbClr val="C00000"/>
              </a:buClr>
              <a:buFont typeface="Wingdings" panose="05000000000000000000"/>
              <a:buChar char=""/>
              <a:tabLst>
                <a:tab pos="356235" algn="l"/>
              </a:tabLst>
            </a:pP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合理饲养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860"/>
              </a:spcBef>
              <a:buClr>
                <a:srgbClr val="C00000"/>
              </a:buClr>
              <a:buFont typeface="Wingdings" panose="05000000000000000000"/>
              <a:buChar char=""/>
              <a:tabLst>
                <a:tab pos="356235" algn="l"/>
              </a:tabLst>
            </a:pP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适当的使役和运动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870"/>
              </a:spcBef>
              <a:buClr>
                <a:srgbClr val="C00000"/>
              </a:buClr>
              <a:buFont typeface="Wingdings" panose="05000000000000000000"/>
              <a:buChar char=""/>
              <a:tabLst>
                <a:tab pos="356235" algn="l"/>
              </a:tabLst>
            </a:pP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做好临产检查，对分娩异常做出早期诊断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8603" y="3871010"/>
            <a:ext cx="4049267" cy="27369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03676" y="4066032"/>
            <a:ext cx="3479291" cy="21671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301483" y="3852722"/>
            <a:ext cx="3457955" cy="2736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496556" y="4047744"/>
            <a:ext cx="2887979" cy="21671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301483" y="1318260"/>
            <a:ext cx="3457955" cy="24949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496556" y="1513332"/>
            <a:ext cx="2887979" cy="19248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92000" cy="661670"/>
          </a:xfrm>
          <a:custGeom>
            <a:avLst/>
            <a:gdLst/>
            <a:ahLst/>
            <a:cxnLst/>
            <a:rect l="l" t="t" r="r" b="b"/>
            <a:pathLst>
              <a:path w="12192000" h="661670">
                <a:moveTo>
                  <a:pt x="0" y="661415"/>
                </a:moveTo>
                <a:lnTo>
                  <a:pt x="12192000" y="661415"/>
                </a:lnTo>
                <a:lnTo>
                  <a:pt x="12192000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661670"/>
          </a:xfrm>
          <a:custGeom>
            <a:avLst/>
            <a:gdLst/>
            <a:ahLst/>
            <a:cxnLst/>
            <a:rect l="l" t="t" r="r" b="b"/>
            <a:pathLst>
              <a:path w="12192000" h="661670">
                <a:moveTo>
                  <a:pt x="0" y="661415"/>
                </a:moveTo>
                <a:lnTo>
                  <a:pt x="12192000" y="661415"/>
                </a:lnTo>
                <a:lnTo>
                  <a:pt x="12192000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5711" y="58369"/>
            <a:ext cx="3683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 err="1">
                <a:latin typeface="微软雅黑" panose="020B0503020204020204" charset="-122"/>
                <a:cs typeface="微软雅黑" panose="020B0503020204020204" charset="-122"/>
              </a:rPr>
              <a:t>产后母猪护理</a:t>
            </a:r>
            <a:endParaRPr sz="36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8210" y="1153160"/>
            <a:ext cx="10774680" cy="2043430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545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356235" algn="l"/>
              </a:tabLst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产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后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2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～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3d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内，喂料不宜过多，将饲料调成粥状饲喂，喂量逐渐增加，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经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5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～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7d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后达到正常采食量。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356235" algn="l"/>
              </a:tabLst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母猪分娩后及时清洗消毒其乳房和外阴部，保持产房的清洁卫生。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00000"/>
              </a:lnSpc>
              <a:spcBef>
                <a:spcPts val="1445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356235" algn="l"/>
              </a:tabLst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应保持产房安静，让母猪有充分的休息时间。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68140" y="3432072"/>
            <a:ext cx="4037075" cy="33421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63211" y="3627120"/>
            <a:ext cx="3467099" cy="2772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73023" y="3432072"/>
            <a:ext cx="4101084" cy="33421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68095" y="3627120"/>
            <a:ext cx="3531108" cy="27721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700771" y="3436668"/>
            <a:ext cx="4175760" cy="3337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895843" y="3631691"/>
            <a:ext cx="3605784" cy="27675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  <a:endParaRPr lang="zh-CN" altLang="en-US" sz="7200" dirty="0">
              <a:solidFill>
                <a:srgbClr val="000099"/>
              </a:solidFill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7855" y="883285"/>
            <a:ext cx="11033760" cy="3410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356870">
              <a:lnSpc>
                <a:spcPct val="125000"/>
              </a:lnSpc>
              <a:spcBef>
                <a:spcPts val="100"/>
              </a:spcBef>
            </a:pPr>
            <a:r>
              <a:rPr sz="2200" b="1" spc="-70" dirty="0"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sz="2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产</a:t>
            </a:r>
            <a:r>
              <a:rPr sz="22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房准</a:t>
            </a:r>
            <a:r>
              <a:rPr sz="2200" b="1" spc="15" dirty="0">
                <a:latin typeface="宋体" panose="02010600030101010101" pitchFamily="2" charset="-122"/>
                <a:cs typeface="宋体" panose="02010600030101010101" pitchFamily="2" charset="-122"/>
              </a:rPr>
              <a:t>备</a:t>
            </a:r>
            <a:r>
              <a:rPr sz="2200" b="1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endParaRPr sz="2200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715" indent="356870">
              <a:lnSpc>
                <a:spcPct val="125000"/>
              </a:lnSpc>
              <a:spcBef>
                <a:spcPts val="100"/>
              </a:spcBef>
            </a:pP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宽敞明</a:t>
            </a:r>
            <a:r>
              <a:rPr sz="2200" spc="15" dirty="0">
                <a:latin typeface="宋体" panose="02010600030101010101" pitchFamily="2" charset="-122"/>
                <a:cs typeface="宋体" panose="02010600030101010101" pitchFamily="2" charset="-122"/>
              </a:rPr>
              <a:t>亮</a:t>
            </a:r>
            <a:r>
              <a:rPr sz="2200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清洁干</a:t>
            </a:r>
            <a:r>
              <a:rPr sz="2200" dirty="0">
                <a:latin typeface="宋体" panose="02010600030101010101" pitchFamily="2" charset="-122"/>
                <a:cs typeface="宋体" panose="02010600030101010101" pitchFamily="2" charset="-122"/>
              </a:rPr>
              <a:t>燥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、通风透</a:t>
            </a:r>
            <a:r>
              <a:rPr sz="2200" dirty="0">
                <a:latin typeface="宋体" panose="02010600030101010101" pitchFamily="2" charset="-122"/>
                <a:cs typeface="宋体" panose="02010600030101010101" pitchFamily="2" charset="-122"/>
              </a:rPr>
              <a:t>光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、环境安</a:t>
            </a:r>
            <a:r>
              <a:rPr sz="2200" dirty="0">
                <a:latin typeface="宋体" panose="02010600030101010101" pitchFamily="2" charset="-122"/>
                <a:cs typeface="宋体" panose="02010600030101010101" pitchFamily="2" charset="-122"/>
              </a:rPr>
              <a:t>静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，使用前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应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进行全面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的清 扫消</a:t>
            </a:r>
            <a:r>
              <a:rPr sz="2200" spc="-10" dirty="0">
                <a:latin typeface="宋体" panose="02010600030101010101" pitchFamily="2" charset="-122"/>
                <a:cs typeface="宋体" panose="02010600030101010101" pitchFamily="2" charset="-122"/>
              </a:rPr>
              <a:t>毒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，铺设</a:t>
            </a:r>
            <a:r>
              <a:rPr sz="2200" spc="280" dirty="0">
                <a:latin typeface="宋体" panose="02010600030101010101" pitchFamily="2" charset="-122"/>
                <a:cs typeface="宋体" panose="02010600030101010101" pitchFamily="2" charset="-122"/>
              </a:rPr>
              <a:t>10～15cm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厚的干燥褥</a:t>
            </a:r>
            <a:r>
              <a:rPr sz="2200" spc="0" dirty="0">
                <a:latin typeface="宋体" panose="02010600030101010101" pitchFamily="2" charset="-122"/>
                <a:cs typeface="宋体" panose="02010600030101010101" pitchFamily="2" charset="-122"/>
              </a:rPr>
              <a:t>草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9570">
              <a:lnSpc>
                <a:spcPct val="100000"/>
              </a:lnSpc>
              <a:spcBef>
                <a:spcPts val="660"/>
              </a:spcBef>
            </a:pPr>
            <a:r>
              <a:rPr sz="2200" b="1" spc="-70" dirty="0"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sz="2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器</a:t>
            </a:r>
            <a:r>
              <a:rPr sz="22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械及物</a:t>
            </a:r>
            <a:r>
              <a:rPr sz="2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品</a:t>
            </a:r>
            <a:r>
              <a:rPr sz="22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的准</a:t>
            </a:r>
            <a:r>
              <a:rPr sz="2200" b="1" spc="25" dirty="0">
                <a:latin typeface="宋体" panose="02010600030101010101" pitchFamily="2" charset="-122"/>
                <a:cs typeface="宋体" panose="02010600030101010101" pitchFamily="2" charset="-122"/>
              </a:rPr>
              <a:t>备</a:t>
            </a:r>
            <a:r>
              <a:rPr sz="22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2200" dirty="0">
                <a:latin typeface="宋体" panose="02010600030101010101" pitchFamily="2" charset="-122"/>
                <a:cs typeface="宋体" panose="02010600030101010101" pitchFamily="2" charset="-122"/>
              </a:rPr>
              <a:t>水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盆、肥</a:t>
            </a:r>
            <a:r>
              <a:rPr sz="2200" dirty="0">
                <a:latin typeface="宋体" panose="02010600030101010101" pitchFamily="2" charset="-122"/>
                <a:cs typeface="宋体" panose="02010600030101010101" pitchFamily="2" charset="-122"/>
              </a:rPr>
              <a:t>皂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、纱布</a:t>
            </a:r>
            <a:r>
              <a:rPr sz="2200" spc="15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200" dirty="0">
                <a:latin typeface="宋体" panose="02010600030101010101" pitchFamily="2" charset="-122"/>
                <a:cs typeface="宋体" panose="02010600030101010101" pitchFamily="2" charset="-122"/>
              </a:rPr>
              <a:t>药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棉、剪刀</a:t>
            </a:r>
            <a:r>
              <a:rPr sz="2200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助产绳</a:t>
            </a:r>
            <a:r>
              <a:rPr sz="2200" spc="15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催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产药和消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毒药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（如碘酒、酒精、</a:t>
            </a:r>
            <a:r>
              <a:rPr sz="2200" b="1" spc="15" dirty="0">
                <a:latin typeface="宋体" panose="02010600030101010101" pitchFamily="2" charset="-122"/>
                <a:cs typeface="宋体" panose="02010600030101010101" pitchFamily="2" charset="-122"/>
              </a:rPr>
              <a:t>0.1％～0.2％</a:t>
            </a:r>
            <a:r>
              <a:rPr sz="2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高锰酸钾</a:t>
            </a:r>
            <a:r>
              <a:rPr sz="2200" spc="0" dirty="0">
                <a:latin typeface="宋体" panose="02010600030101010101" pitchFamily="2" charset="-122"/>
                <a:cs typeface="宋体" panose="02010600030101010101" pitchFamily="2" charset="-122"/>
              </a:rPr>
              <a:t>等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，有条件的牛场最好准备一套产科器</a:t>
            </a:r>
            <a:r>
              <a:rPr sz="2200" spc="0" dirty="0">
                <a:latin typeface="宋体" panose="02010600030101010101" pitchFamily="2" charset="-122"/>
                <a:cs typeface="宋体" panose="02010600030101010101" pitchFamily="2" charset="-122"/>
              </a:rPr>
              <a:t>械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9570">
              <a:lnSpc>
                <a:spcPct val="100000"/>
              </a:lnSpc>
              <a:spcBef>
                <a:spcPts val="660"/>
              </a:spcBef>
            </a:pPr>
            <a:r>
              <a:rPr sz="2200" b="1" spc="-75" dirty="0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sz="22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助产人员的准备：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经</a:t>
            </a:r>
            <a:r>
              <a:rPr sz="2200" spc="-10" dirty="0">
                <a:latin typeface="宋体" panose="02010600030101010101" pitchFamily="2" charset="-122"/>
                <a:cs typeface="宋体" panose="02010600030101010101" pitchFamily="2" charset="-122"/>
              </a:rPr>
              <a:t>验丰富，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做好</a:t>
            </a:r>
            <a:r>
              <a:rPr sz="2200" spc="-15" dirty="0">
                <a:latin typeface="宋体" panose="02010600030101010101" pitchFamily="2" charset="-122"/>
                <a:cs typeface="宋体" panose="02010600030101010101" pitchFamily="2" charset="-122"/>
              </a:rPr>
              <a:t>夜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间值班。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6985" indent="356870">
              <a:lnSpc>
                <a:spcPct val="125000"/>
              </a:lnSpc>
            </a:pPr>
            <a:r>
              <a:rPr sz="2200" b="1" spc="-75" dirty="0"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sz="2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母牛的准</a:t>
            </a:r>
            <a:r>
              <a:rPr sz="2200" b="1" spc="0" dirty="0">
                <a:latin typeface="宋体" panose="02010600030101010101" pitchFamily="2" charset="-122"/>
                <a:cs typeface="宋体" panose="02010600030101010101" pitchFamily="2" charset="-122"/>
              </a:rPr>
              <a:t>备</a:t>
            </a:r>
            <a:r>
              <a:rPr sz="2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根据配种记</a:t>
            </a:r>
            <a:r>
              <a:rPr sz="2200" dirty="0">
                <a:latin typeface="宋体" panose="02010600030101010101" pitchFamily="2" charset="-122"/>
                <a:cs typeface="宋体" panose="02010600030101010101" pitchFamily="2" charset="-122"/>
              </a:rPr>
              <a:t>录，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计算预产</a:t>
            </a:r>
            <a:r>
              <a:rPr sz="2200" spc="0" dirty="0">
                <a:latin typeface="宋体" panose="02010600030101010101" pitchFamily="2" charset="-122"/>
                <a:cs typeface="宋体" panose="02010600030101010101" pitchFamily="2" charset="-122"/>
              </a:rPr>
              <a:t>期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产</a:t>
            </a:r>
            <a:r>
              <a:rPr sz="2200" b="1" dirty="0">
                <a:latin typeface="宋体" panose="02010600030101010101" pitchFamily="2" charset="-122"/>
                <a:cs typeface="宋体" panose="02010600030101010101" pitchFamily="2" charset="-122"/>
              </a:rPr>
              <a:t>前</a:t>
            </a:r>
            <a:r>
              <a:rPr sz="2200" b="1" spc="165" dirty="0">
                <a:latin typeface="宋体" panose="02010600030101010101" pitchFamily="2" charset="-122"/>
                <a:cs typeface="宋体" panose="02010600030101010101" pitchFamily="2" charset="-122"/>
              </a:rPr>
              <a:t>1～2</a:t>
            </a:r>
            <a:r>
              <a:rPr sz="2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周转入产</a:t>
            </a:r>
            <a:r>
              <a:rPr sz="2200" b="1" spc="0" dirty="0">
                <a:latin typeface="宋体" panose="02010600030101010101" pitchFamily="2" charset="-122"/>
                <a:cs typeface="宋体" panose="02010600030101010101" pitchFamily="2" charset="-122"/>
              </a:rPr>
              <a:t>房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；临产母牛清洗外阴部消</a:t>
            </a:r>
            <a:r>
              <a:rPr sz="2200" spc="-15" dirty="0">
                <a:latin typeface="宋体" panose="02010600030101010101" pitchFamily="2" charset="-122"/>
                <a:cs typeface="宋体" panose="02010600030101010101" pitchFamily="2" charset="-122"/>
              </a:rPr>
              <a:t>毒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；分娩时让母牛</a:t>
            </a:r>
            <a:r>
              <a:rPr sz="2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左侧卧或站立</a:t>
            </a:r>
            <a:r>
              <a:rPr sz="2200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以免胎儿受瘤胃压迫产出困</a:t>
            </a:r>
            <a:r>
              <a:rPr sz="2200" spc="0" dirty="0">
                <a:latin typeface="宋体" panose="02010600030101010101" pitchFamily="2" charset="-122"/>
                <a:cs typeface="宋体" panose="02010600030101010101" pitchFamily="2" charset="-122"/>
              </a:rPr>
              <a:t>难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01752" y="64007"/>
            <a:ext cx="4315968" cy="7894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6257" y="214101"/>
            <a:ext cx="4431692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3200" spc="0" dirty="0">
                <a:ea typeface="微软雅黑" panose="020B0503020204020204" charset="-122"/>
                <a:cs typeface="Microsoft JhengHei" panose="020B0604030504040204" charset="-120"/>
              </a:rPr>
              <a:t>产前的准备</a:t>
            </a:r>
            <a:endParaRPr lang="zh-CN" altLang="en-US" sz="3200" dirty="0">
              <a:ea typeface="微软雅黑" panose="020B0503020204020204" charset="-122"/>
              <a:cs typeface="Microsoft JhengHei" panose="020B0604030504040204" charset="-12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31036" y="6230110"/>
            <a:ext cx="2551176" cy="627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446275" y="4462271"/>
            <a:ext cx="2520696" cy="21595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392167" y="6230110"/>
            <a:ext cx="2549651" cy="6278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07408" y="4462271"/>
            <a:ext cx="2519171" cy="21595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545323" y="6230110"/>
            <a:ext cx="2549652" cy="6278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560564" y="4462271"/>
            <a:ext cx="2519171" cy="21595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291" y="1044346"/>
            <a:ext cx="10415270" cy="14570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6235" algn="just">
              <a:lnSpc>
                <a:spcPct val="150000"/>
              </a:lnSpc>
              <a:spcBef>
                <a:spcPts val="100"/>
              </a:spcBef>
            </a:pPr>
            <a:r>
              <a:rPr sz="2200" spc="-5" dirty="0" err="1">
                <a:latin typeface="宋体" panose="02010600030101010101" pitchFamily="2" charset="-122"/>
                <a:cs typeface="宋体" panose="02010600030101010101" pitchFamily="2" charset="-122"/>
              </a:rPr>
              <a:t>正常分娩的姿势：一种是正生上位；另一种是倒生上位（见下图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如果胎向、 胎位及胎势均正常，不必急于将胎儿拉出，待其自然娩出。如果胎势异常，可将胎儿 </a:t>
            </a:r>
            <a:r>
              <a:rPr sz="2200" spc="-10" dirty="0">
                <a:latin typeface="宋体" panose="02010600030101010101" pitchFamily="2" charset="-122"/>
                <a:cs typeface="宋体" panose="02010600030101010101" pitchFamily="2" charset="-122"/>
              </a:rPr>
              <a:t>推回子宫进行整复矫正。出现倒生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时</a:t>
            </a:r>
            <a:r>
              <a:rPr sz="2200" spc="-10" dirty="0">
                <a:latin typeface="宋体" panose="02010600030101010101" pitchFamily="2" charset="-122"/>
                <a:cs typeface="宋体" panose="02010600030101010101" pitchFamily="2" charset="-122"/>
              </a:rPr>
              <a:t>，应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迅</a:t>
            </a:r>
            <a:r>
              <a:rPr sz="2200" spc="-10" dirty="0">
                <a:latin typeface="宋体" panose="02010600030101010101" pitchFamily="2" charset="-122"/>
                <a:cs typeface="宋体" panose="02010600030101010101" pitchFamily="2" charset="-122"/>
              </a:rPr>
              <a:t>速拉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出</a:t>
            </a:r>
            <a:r>
              <a:rPr sz="2200" spc="-10" dirty="0">
                <a:latin typeface="宋体" panose="02010600030101010101" pitchFamily="2" charset="-122"/>
                <a:cs typeface="宋体" panose="02010600030101010101" pitchFamily="2" charset="-122"/>
              </a:rPr>
              <a:t>胎儿。</a:t>
            </a:r>
            <a:endParaRPr sz="22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01752" y="64007"/>
            <a:ext cx="4315968" cy="7894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6257" y="214325"/>
            <a:ext cx="24726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3200" spc="0" dirty="0">
                <a:latin typeface="Microsoft JhengHei" panose="020B0604030504040204" charset="-120"/>
                <a:cs typeface="Microsoft JhengHei" panose="020B0604030504040204" charset="-120"/>
              </a:rPr>
              <a:t>七、</a:t>
            </a:r>
            <a:r>
              <a:rPr sz="3200" spc="0" dirty="0" err="1">
                <a:latin typeface="Microsoft JhengHei" panose="020B0604030504040204" charset="-120"/>
                <a:cs typeface="Microsoft JhengHei" panose="020B0604030504040204" charset="-120"/>
              </a:rPr>
              <a:t>助产</a:t>
            </a:r>
            <a:endParaRPr sz="3200" dirty="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13813" y="5837631"/>
            <a:ext cx="939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宋体" panose="02010600030101010101" pitchFamily="2" charset="-122"/>
                <a:cs typeface="宋体" panose="02010600030101010101" pitchFamily="2" charset="-122"/>
              </a:rPr>
              <a:t>正生上位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26706" y="5837631"/>
            <a:ext cx="939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宋体" panose="02010600030101010101" pitchFamily="2" charset="-122"/>
                <a:cs typeface="宋体" panose="02010600030101010101" pitchFamily="2" charset="-122"/>
              </a:rPr>
              <a:t>倒生上位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81327" y="2933700"/>
            <a:ext cx="3313176" cy="26563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955791" y="3040379"/>
            <a:ext cx="3558540" cy="2549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6180" y="1112926"/>
            <a:ext cx="10415905" cy="14570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6235" algn="just">
              <a:lnSpc>
                <a:spcPct val="150000"/>
              </a:lnSpc>
              <a:spcBef>
                <a:spcPts val="100"/>
              </a:spcBef>
            </a:pPr>
            <a:r>
              <a:rPr sz="2200" spc="-5" dirty="0" err="1">
                <a:latin typeface="宋体" panose="02010600030101010101" pitchFamily="2" charset="-122"/>
                <a:cs typeface="宋体" panose="02010600030101010101" pitchFamily="2" charset="-122"/>
              </a:rPr>
              <a:t>当</a:t>
            </a:r>
            <a:r>
              <a:rPr sz="2200" b="1" spc="-5" dirty="0" err="1">
                <a:latin typeface="宋体" panose="02010600030101010101" pitchFamily="2" charset="-122"/>
                <a:cs typeface="宋体" panose="02010600030101010101" pitchFamily="2" charset="-122"/>
              </a:rPr>
              <a:t>胎儿头部已露</a:t>
            </a:r>
            <a:r>
              <a:rPr sz="2200" spc="-5" dirty="0" err="1">
                <a:latin typeface="宋体" panose="02010600030101010101" pitchFamily="2" charset="-122"/>
                <a:cs typeface="宋体" panose="02010600030101010101" pitchFamily="2" charset="-122"/>
              </a:rPr>
              <a:t>出阴门外，如果排出时间过长，也应助产。如果胎膜尚</a:t>
            </a:r>
            <a:r>
              <a:rPr sz="2200" spc="15" dirty="0" err="1">
                <a:latin typeface="宋体" panose="02010600030101010101" pitchFamily="2" charset="-122"/>
                <a:cs typeface="宋体" panose="02010600030101010101" pitchFamily="2" charset="-122"/>
              </a:rPr>
              <a:t>未</a:t>
            </a:r>
            <a:r>
              <a:rPr sz="2200" spc="-5" dirty="0" err="1">
                <a:latin typeface="宋体" panose="02010600030101010101" pitchFamily="2" charset="-122"/>
                <a:cs typeface="宋体" panose="02010600030101010101" pitchFamily="2" charset="-122"/>
              </a:rPr>
              <a:t>破裂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，  应及时撕破，使胎儿鼻端露出以防窒息，助产人员用手握住胎儿的两前肢和下颌，配 </a:t>
            </a:r>
            <a:r>
              <a:rPr sz="2200" spc="-10" dirty="0">
                <a:latin typeface="宋体" panose="02010600030101010101" pitchFamily="2" charset="-122"/>
                <a:cs typeface="宋体" panose="02010600030101010101" pitchFamily="2" charset="-122"/>
              </a:rPr>
              <a:t>合母牛的努责和阵缩，将胎儿从产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道</a:t>
            </a:r>
            <a:r>
              <a:rPr sz="2200" spc="-10" dirty="0">
                <a:latin typeface="宋体" panose="02010600030101010101" pitchFamily="2" charset="-122"/>
                <a:cs typeface="宋体" panose="02010600030101010101" pitchFamily="2" charset="-122"/>
              </a:rPr>
              <a:t>缓慢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拉出。</a:t>
            </a:r>
            <a:endParaRPr sz="22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01752" y="64007"/>
            <a:ext cx="4315968" cy="7894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6257" y="214325"/>
            <a:ext cx="24726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3200" spc="0" dirty="0">
                <a:latin typeface="Microsoft JhengHei" panose="020B0604030504040204" charset="-120"/>
                <a:cs typeface="Microsoft JhengHei" panose="020B0604030504040204" charset="-120"/>
              </a:rPr>
              <a:t>七、</a:t>
            </a:r>
            <a:r>
              <a:rPr sz="3200" spc="0" dirty="0" err="1">
                <a:latin typeface="Microsoft JhengHei" panose="020B0604030504040204" charset="-120"/>
                <a:cs typeface="Microsoft JhengHei" panose="020B0604030504040204" charset="-120"/>
              </a:rPr>
              <a:t>助产</a:t>
            </a:r>
            <a:endParaRPr sz="3200" dirty="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00200" y="5867398"/>
            <a:ext cx="4349496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15439" y="2997707"/>
            <a:ext cx="4319270" cy="2880360"/>
          </a:xfrm>
          <a:custGeom>
            <a:avLst/>
            <a:gdLst/>
            <a:ahLst/>
            <a:cxnLst/>
            <a:rect l="l" t="t" r="r" b="b"/>
            <a:pathLst>
              <a:path w="4319270" h="2880360">
                <a:moveTo>
                  <a:pt x="4071493" y="0"/>
                </a:moveTo>
                <a:lnTo>
                  <a:pt x="247522" y="0"/>
                </a:lnTo>
                <a:lnTo>
                  <a:pt x="197653" y="5030"/>
                </a:lnTo>
                <a:lnTo>
                  <a:pt x="151197" y="19458"/>
                </a:lnTo>
                <a:lnTo>
                  <a:pt x="109153" y="42286"/>
                </a:lnTo>
                <a:lnTo>
                  <a:pt x="72517" y="72516"/>
                </a:lnTo>
                <a:lnTo>
                  <a:pt x="42286" y="109153"/>
                </a:lnTo>
                <a:lnTo>
                  <a:pt x="19458" y="151197"/>
                </a:lnTo>
                <a:lnTo>
                  <a:pt x="5030" y="197653"/>
                </a:lnTo>
                <a:lnTo>
                  <a:pt x="0" y="247522"/>
                </a:lnTo>
                <a:lnTo>
                  <a:pt x="0" y="2632824"/>
                </a:lnTo>
                <a:lnTo>
                  <a:pt x="5030" y="2682709"/>
                </a:lnTo>
                <a:lnTo>
                  <a:pt x="19458" y="2729173"/>
                </a:lnTo>
                <a:lnTo>
                  <a:pt x="42286" y="2771220"/>
                </a:lnTo>
                <a:lnTo>
                  <a:pt x="72516" y="2807855"/>
                </a:lnTo>
                <a:lnTo>
                  <a:pt x="109153" y="2838082"/>
                </a:lnTo>
                <a:lnTo>
                  <a:pt x="151197" y="2860906"/>
                </a:lnTo>
                <a:lnTo>
                  <a:pt x="197653" y="2875330"/>
                </a:lnTo>
                <a:lnTo>
                  <a:pt x="247522" y="2880360"/>
                </a:lnTo>
                <a:lnTo>
                  <a:pt x="4071493" y="2880360"/>
                </a:lnTo>
                <a:lnTo>
                  <a:pt x="4121362" y="2875330"/>
                </a:lnTo>
                <a:lnTo>
                  <a:pt x="4167818" y="2860906"/>
                </a:lnTo>
                <a:lnTo>
                  <a:pt x="4209862" y="2838082"/>
                </a:lnTo>
                <a:lnTo>
                  <a:pt x="4246499" y="2807855"/>
                </a:lnTo>
                <a:lnTo>
                  <a:pt x="4276729" y="2771220"/>
                </a:lnTo>
                <a:lnTo>
                  <a:pt x="4299557" y="2729173"/>
                </a:lnTo>
                <a:lnTo>
                  <a:pt x="4313985" y="2682709"/>
                </a:lnTo>
                <a:lnTo>
                  <a:pt x="4319016" y="2632824"/>
                </a:lnTo>
                <a:lnTo>
                  <a:pt x="4319016" y="247522"/>
                </a:lnTo>
                <a:lnTo>
                  <a:pt x="4313985" y="197653"/>
                </a:lnTo>
                <a:lnTo>
                  <a:pt x="4299557" y="151197"/>
                </a:lnTo>
                <a:lnTo>
                  <a:pt x="4276729" y="109153"/>
                </a:lnTo>
                <a:lnTo>
                  <a:pt x="4246498" y="72516"/>
                </a:lnTo>
                <a:lnTo>
                  <a:pt x="4209862" y="42286"/>
                </a:lnTo>
                <a:lnTo>
                  <a:pt x="4167818" y="19458"/>
                </a:lnTo>
                <a:lnTo>
                  <a:pt x="4121362" y="5030"/>
                </a:lnTo>
                <a:lnTo>
                  <a:pt x="4071493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615439" y="2997707"/>
            <a:ext cx="4319016" cy="2880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13932" y="5867398"/>
            <a:ext cx="4351020" cy="990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29171" y="2997707"/>
            <a:ext cx="4320540" cy="2880360"/>
          </a:xfrm>
          <a:custGeom>
            <a:avLst/>
            <a:gdLst/>
            <a:ahLst/>
            <a:cxnLst/>
            <a:rect l="l" t="t" r="r" b="b"/>
            <a:pathLst>
              <a:path w="4320540" h="2880360">
                <a:moveTo>
                  <a:pt x="4073017" y="0"/>
                </a:moveTo>
                <a:lnTo>
                  <a:pt x="247523" y="0"/>
                </a:lnTo>
                <a:lnTo>
                  <a:pt x="197653" y="5030"/>
                </a:lnTo>
                <a:lnTo>
                  <a:pt x="151197" y="19458"/>
                </a:lnTo>
                <a:lnTo>
                  <a:pt x="109153" y="42286"/>
                </a:lnTo>
                <a:lnTo>
                  <a:pt x="72516" y="72516"/>
                </a:lnTo>
                <a:lnTo>
                  <a:pt x="42286" y="109153"/>
                </a:lnTo>
                <a:lnTo>
                  <a:pt x="19458" y="151197"/>
                </a:lnTo>
                <a:lnTo>
                  <a:pt x="5030" y="197653"/>
                </a:lnTo>
                <a:lnTo>
                  <a:pt x="0" y="247522"/>
                </a:lnTo>
                <a:lnTo>
                  <a:pt x="0" y="2632824"/>
                </a:lnTo>
                <a:lnTo>
                  <a:pt x="5030" y="2682709"/>
                </a:lnTo>
                <a:lnTo>
                  <a:pt x="19458" y="2729173"/>
                </a:lnTo>
                <a:lnTo>
                  <a:pt x="42286" y="2771220"/>
                </a:lnTo>
                <a:lnTo>
                  <a:pt x="72516" y="2807855"/>
                </a:lnTo>
                <a:lnTo>
                  <a:pt x="109153" y="2838082"/>
                </a:lnTo>
                <a:lnTo>
                  <a:pt x="151197" y="2860906"/>
                </a:lnTo>
                <a:lnTo>
                  <a:pt x="197653" y="2875330"/>
                </a:lnTo>
                <a:lnTo>
                  <a:pt x="247523" y="2880360"/>
                </a:lnTo>
                <a:lnTo>
                  <a:pt x="4073017" y="2880360"/>
                </a:lnTo>
                <a:lnTo>
                  <a:pt x="4122886" y="2875330"/>
                </a:lnTo>
                <a:lnTo>
                  <a:pt x="4169342" y="2860906"/>
                </a:lnTo>
                <a:lnTo>
                  <a:pt x="4211386" y="2838082"/>
                </a:lnTo>
                <a:lnTo>
                  <a:pt x="4248023" y="2807855"/>
                </a:lnTo>
                <a:lnTo>
                  <a:pt x="4278253" y="2771220"/>
                </a:lnTo>
                <a:lnTo>
                  <a:pt x="4301081" y="2729173"/>
                </a:lnTo>
                <a:lnTo>
                  <a:pt x="4315509" y="2682709"/>
                </a:lnTo>
                <a:lnTo>
                  <a:pt x="4320539" y="2632824"/>
                </a:lnTo>
                <a:lnTo>
                  <a:pt x="4320539" y="247522"/>
                </a:lnTo>
                <a:lnTo>
                  <a:pt x="4315509" y="197653"/>
                </a:lnTo>
                <a:lnTo>
                  <a:pt x="4301081" y="151197"/>
                </a:lnTo>
                <a:lnTo>
                  <a:pt x="4278253" y="109153"/>
                </a:lnTo>
                <a:lnTo>
                  <a:pt x="4248023" y="72516"/>
                </a:lnTo>
                <a:lnTo>
                  <a:pt x="4211386" y="42286"/>
                </a:lnTo>
                <a:lnTo>
                  <a:pt x="4169342" y="19458"/>
                </a:lnTo>
                <a:lnTo>
                  <a:pt x="4122886" y="5030"/>
                </a:lnTo>
                <a:lnTo>
                  <a:pt x="4073017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29171" y="2997707"/>
            <a:ext cx="4320539" cy="28803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4151" y="1130432"/>
            <a:ext cx="10412730" cy="1661160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368935">
              <a:lnSpc>
                <a:spcPct val="100000"/>
              </a:lnSpc>
              <a:spcBef>
                <a:spcPts val="1415"/>
              </a:spcBef>
            </a:pPr>
            <a:r>
              <a:rPr sz="2200" spc="-5" dirty="0" err="1">
                <a:latin typeface="宋体" panose="02010600030101010101" pitchFamily="2" charset="-122"/>
                <a:cs typeface="宋体" panose="02010600030101010101" pitchFamily="2" charset="-122"/>
              </a:rPr>
              <a:t>如果母牛体弱，阵缩、努责无力，可用助产绳系住胎儿两前肢，趁母牛努责时顺</a:t>
            </a:r>
            <a:endParaRPr sz="22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200" spc="-10" dirty="0">
                <a:latin typeface="宋体" panose="02010600030101010101" pitchFamily="2" charset="-122"/>
                <a:cs typeface="宋体" panose="02010600030101010101" pitchFamily="2" charset="-122"/>
              </a:rPr>
              <a:t>势缓慢拉出胎儿。</a:t>
            </a:r>
            <a:endParaRPr sz="22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68935">
              <a:lnSpc>
                <a:spcPct val="100000"/>
              </a:lnSpc>
              <a:spcBef>
                <a:spcPts val="2320"/>
              </a:spcBef>
            </a:pPr>
            <a:r>
              <a:rPr sz="2200" spc="-5" dirty="0" err="1">
                <a:latin typeface="宋体" panose="02010600030101010101" pitchFamily="2" charset="-122"/>
                <a:cs typeface="宋体" panose="02010600030101010101" pitchFamily="2" charset="-122"/>
              </a:rPr>
              <a:t>当母牛站立分娩时，应双手接住胎儿，以免摔伤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2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01752" y="64007"/>
            <a:ext cx="4315968" cy="7894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6257" y="214325"/>
            <a:ext cx="24726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3200" spc="0" dirty="0">
                <a:latin typeface="Microsoft JhengHei" panose="020B0604030504040204" charset="-120"/>
                <a:cs typeface="Microsoft JhengHei" panose="020B0604030504040204" charset="-120"/>
              </a:rPr>
              <a:t>七、</a:t>
            </a:r>
            <a:r>
              <a:rPr sz="3200" spc="0" dirty="0" err="1">
                <a:latin typeface="Microsoft JhengHei" panose="020B0604030504040204" charset="-120"/>
                <a:cs typeface="Microsoft JhengHei" panose="020B0604030504040204" charset="-120"/>
              </a:rPr>
              <a:t>助产</a:t>
            </a:r>
            <a:endParaRPr sz="3200" dirty="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05711" y="3070860"/>
            <a:ext cx="4319016" cy="2878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187440" y="3070860"/>
            <a:ext cx="4320540" cy="2878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2630" y="1003960"/>
            <a:ext cx="10746740" cy="213106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indent="388620">
              <a:lnSpc>
                <a:spcPct val="152000"/>
              </a:lnSpc>
              <a:spcBef>
                <a:spcPts val="145"/>
              </a:spcBef>
            </a:pPr>
            <a:r>
              <a:rPr sz="2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在分娩过程中，如果母畜产程过长或胎儿排不出体外称难产。</a:t>
            </a:r>
            <a:endParaRPr sz="22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indent="388620">
              <a:lnSpc>
                <a:spcPct val="152000"/>
              </a:lnSpc>
              <a:spcBef>
                <a:spcPts val="145"/>
              </a:spcBef>
            </a:pP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由于发生的原因不同，  可将难产分为</a:t>
            </a:r>
            <a:r>
              <a:rPr sz="2200" b="1" spc="-5" dirty="0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产力性难产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产道性难产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sz="2200" b="1" spc="-5" dirty="0">
                <a:solidFill>
                  <a:schemeClr val="tx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胎儿性难</a:t>
            </a:r>
            <a:r>
              <a:rPr sz="2200" b="1" spc="0" dirty="0">
                <a:solidFill>
                  <a:schemeClr val="tx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产</a:t>
            </a:r>
            <a:r>
              <a:rPr sz="2200" spc="254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种。</a:t>
            </a:r>
            <a:endParaRPr sz="22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indent="388620">
              <a:lnSpc>
                <a:spcPct val="152000"/>
              </a:lnSpc>
              <a:spcBef>
                <a:spcPts val="145"/>
              </a:spcBef>
            </a:pPr>
            <a:r>
              <a:rPr sz="2200" dirty="0">
                <a:latin typeface="宋体" panose="02010600030101010101" pitchFamily="2" charset="-122"/>
                <a:cs typeface="宋体" panose="02010600030101010101" pitchFamily="2" charset="-122"/>
              </a:rPr>
              <a:t>在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上述三种难产中，以胎儿性难产最为多见，在牛的难产中约</a:t>
            </a:r>
            <a:r>
              <a:rPr sz="2200" spc="0" dirty="0">
                <a:latin typeface="宋体" panose="02010600030101010101" pitchFamily="2" charset="-122"/>
                <a:cs typeface="宋体" panose="02010600030101010101" pitchFamily="2" charset="-122"/>
              </a:rPr>
              <a:t>占</a:t>
            </a:r>
            <a:r>
              <a:rPr sz="2200" spc="160" dirty="0">
                <a:latin typeface="宋体" panose="02010600030101010101" pitchFamily="2" charset="-122"/>
                <a:cs typeface="宋体" panose="02010600030101010101" pitchFamily="2" charset="-122"/>
              </a:rPr>
              <a:t>75％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2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indent="388620">
              <a:lnSpc>
                <a:spcPct val="152000"/>
              </a:lnSpc>
              <a:spcBef>
                <a:spcPts val="145"/>
              </a:spcBef>
            </a:pP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胎儿性难产常见以</a:t>
            </a:r>
            <a:r>
              <a:rPr sz="2200" spc="5" dirty="0">
                <a:latin typeface="宋体" panose="02010600030101010101" pitchFamily="2" charset="-122"/>
                <a:cs typeface="宋体" panose="02010600030101010101" pitchFamily="2" charset="-122"/>
              </a:rPr>
              <a:t>下</a:t>
            </a:r>
            <a:r>
              <a:rPr sz="2200" spc="250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种类型。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01752" y="64007"/>
            <a:ext cx="4315968" cy="7894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6257" y="214325"/>
            <a:ext cx="287972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3200" spc="0" dirty="0">
                <a:latin typeface="Microsoft JhengHei" panose="020B0604030504040204" charset="-120"/>
                <a:cs typeface="Microsoft JhengHei" panose="020B0604030504040204" charset="-120"/>
              </a:rPr>
              <a:t>七、助产：牛</a:t>
            </a:r>
            <a:endParaRPr lang="zh-CN" altLang="en-US" sz="3200" dirty="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020811" y="3829811"/>
            <a:ext cx="2798063" cy="2308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8745220" y="6338570"/>
            <a:ext cx="1721485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425" dirty="0">
                <a:latin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sz="1800" spc="-325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1800" spc="-325" dirty="0">
                <a:solidFill>
                  <a:srgbClr val="2B2B2B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髋 关 节 屈 曲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68220" y="6338417"/>
            <a:ext cx="1169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宋体" panose="02010600030101010101" pitchFamily="2" charset="-122"/>
                <a:cs typeface="宋体" panose="02010600030101010101" pitchFamily="2" charset="-122"/>
              </a:rPr>
              <a:t>A.头颈左弯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95215" y="6337935"/>
            <a:ext cx="2070735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0" dirty="0">
                <a:latin typeface="宋体" panose="02010600030101010101" pitchFamily="2" charset="-122"/>
                <a:cs typeface="宋体" panose="02010600030101010101" pitchFamily="2" charset="-122"/>
              </a:rPr>
              <a:t>B.前肢屈曲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58239" y="3829811"/>
            <a:ext cx="2884932" cy="2218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512564" y="3829811"/>
            <a:ext cx="2805684" cy="2308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6409" y="1337691"/>
            <a:ext cx="8847455" cy="1007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/>
              <a:t>1.药物助产：适量的</a:t>
            </a:r>
            <a:r>
              <a:rPr sz="2400" b="1">
                <a:solidFill>
                  <a:srgbClr val="FF0000"/>
                </a:solidFill>
              </a:rPr>
              <a:t>雌激素和催产素</a:t>
            </a:r>
            <a:r>
              <a:rPr sz="2400"/>
              <a:t>，刺激子宫收缩和宫颈开张。</a:t>
            </a:r>
            <a:endParaRPr sz="2400"/>
          </a:p>
          <a:p>
            <a:pPr marL="12700">
              <a:lnSpc>
                <a:spcPct val="100000"/>
              </a:lnSpc>
              <a:spcBef>
                <a:spcPts val="2000"/>
              </a:spcBef>
            </a:pPr>
            <a:r>
              <a:rPr sz="2400"/>
              <a:t>2.牵引术：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01752" y="64007"/>
            <a:ext cx="4315968" cy="7894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6257" y="214325"/>
            <a:ext cx="36957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3200" spc="0" dirty="0">
                <a:latin typeface="Microsoft JhengHei" panose="020B0604030504040204" charset="-120"/>
                <a:cs typeface="Microsoft JhengHei" panose="020B0604030504040204" charset="-120"/>
              </a:rPr>
              <a:t>七、助产：牛</a:t>
            </a:r>
            <a:endParaRPr lang="zh-CN" altLang="en-US" sz="3200" dirty="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62555" y="1940052"/>
            <a:ext cx="7400543" cy="42031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gradFill>
            <a:gsLst>
              <a:gs pos="0">
                <a:srgbClr val="A0B7A5"/>
              </a:gs>
              <a:gs pos="94000">
                <a:srgbClr val="6AA18E"/>
              </a:gs>
            </a:gsLst>
            <a:lin scaled="1"/>
          </a:gradFill>
        </p:spPr>
        <p:txBody>
          <a:bodyPr wrap="square" lIns="0" tIns="0" rIns="0" bIns="0" rtlCol="0">
            <a:noAutofit/>
          </a:bodyPr>
          <a:lstStyle/>
          <a:p>
            <a:pPr lvl="0" algn="l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3" y="0"/>
            <a:ext cx="12192000" cy="901065"/>
          </a:xfrm>
          <a:custGeom>
            <a:avLst/>
            <a:gdLst/>
            <a:ahLst/>
            <a:cxnLst/>
            <a:rect l="l" t="t" r="r" b="b"/>
            <a:pathLst>
              <a:path w="12192000" h="901065">
                <a:moveTo>
                  <a:pt x="0" y="900684"/>
                </a:moveTo>
                <a:lnTo>
                  <a:pt x="12192000" y="900684"/>
                </a:lnTo>
                <a:lnTo>
                  <a:pt x="12192000" y="0"/>
                </a:lnTo>
                <a:lnTo>
                  <a:pt x="0" y="0"/>
                </a:lnTo>
                <a:lnTo>
                  <a:pt x="0" y="900684"/>
                </a:lnTo>
                <a:close/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01752" y="64007"/>
            <a:ext cx="4315968" cy="78943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6257" y="214325"/>
            <a:ext cx="36957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3200" spc="0" dirty="0">
                <a:latin typeface="Microsoft JhengHei" panose="020B0604030504040204" charset="-120"/>
                <a:cs typeface="Microsoft JhengHei" panose="020B0604030504040204" charset="-120"/>
              </a:rPr>
              <a:t>七、助产：牛</a:t>
            </a:r>
            <a:endParaRPr lang="zh-CN" altLang="en-US" sz="3200" dirty="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2335" y="1163192"/>
            <a:ext cx="109810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80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2400" spc="-434" dirty="0">
                <a:latin typeface="宋体" panose="02010600030101010101" pitchFamily="2" charset="-122"/>
                <a:cs typeface="宋体" panose="02010600030101010101" pitchFamily="2" charset="-122"/>
              </a:rPr>
              <a:t>.矫正术：将胎儿异常的胎势、胎位、胎向矫正为正常后，再用牵引术拉出胎儿。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47088" y="1629155"/>
            <a:ext cx="8819388" cy="4957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0</TotalTime>
  <Words>1673</Words>
  <Application>WPS 演示</Application>
  <PresentationFormat>宽屏</PresentationFormat>
  <Paragraphs>147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5" baseType="lpstr">
      <vt:lpstr>Arial</vt:lpstr>
      <vt:lpstr>宋体</vt:lpstr>
      <vt:lpstr>Wingdings</vt:lpstr>
      <vt:lpstr>微软雅黑</vt:lpstr>
      <vt:lpstr>Microsoft JhengHei</vt:lpstr>
      <vt:lpstr>Times New Roman</vt:lpstr>
      <vt:lpstr>Wingdings</vt:lpstr>
      <vt:lpstr>等线 Light</vt:lpstr>
      <vt:lpstr>等线</vt:lpstr>
      <vt:lpstr>Arial Unicode MS</vt:lpstr>
      <vt:lpstr>Arial</vt:lpstr>
      <vt:lpstr>华文行楷</vt:lpstr>
      <vt:lpstr>Calibri</vt:lpstr>
      <vt:lpstr>Office 主题​​</vt:lpstr>
      <vt:lpstr>七、助产</vt:lpstr>
      <vt:lpstr>七、助产</vt:lpstr>
      <vt:lpstr>产前的准备</vt:lpstr>
      <vt:lpstr>七、助产</vt:lpstr>
      <vt:lpstr>七、助产</vt:lpstr>
      <vt:lpstr>七、助产</vt:lpstr>
      <vt:lpstr>七、助产：牛</vt:lpstr>
      <vt:lpstr>七、助产：牛</vt:lpstr>
      <vt:lpstr>七、助产：牛</vt:lpstr>
      <vt:lpstr>视频</vt:lpstr>
      <vt:lpstr>七、助产：牛</vt:lpstr>
      <vt:lpstr>七、助产：牛</vt:lpstr>
      <vt:lpstr>新生犊牛的护理</vt:lpstr>
      <vt:lpstr>产后母牛的护理</vt:lpstr>
      <vt:lpstr>七、助产</vt:lpstr>
      <vt:lpstr>七、助产</vt:lpstr>
      <vt:lpstr>七、助产</vt:lpstr>
      <vt:lpstr>新生仔猪护理</vt:lpstr>
      <vt:lpstr>新生仔猪护理</vt:lpstr>
      <vt:lpstr>产后母猪护理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扽扽</cp:lastModifiedBy>
  <cp:revision>507</cp:revision>
  <dcterms:created xsi:type="dcterms:W3CDTF">2019-09-17T02:06:00Z</dcterms:created>
  <dcterms:modified xsi:type="dcterms:W3CDTF">2021-02-04T09:09:17Z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