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0"/>
  </p:notesMasterIdLst>
  <p:sldIdLst>
    <p:sldId id="781" r:id="rId2"/>
    <p:sldId id="518" r:id="rId3"/>
    <p:sldId id="811" r:id="rId4"/>
    <p:sldId id="844" r:id="rId5"/>
    <p:sldId id="796" r:id="rId6"/>
    <p:sldId id="867" r:id="rId7"/>
    <p:sldId id="868" r:id="rId8"/>
    <p:sldId id="581" r:id="rId9"/>
  </p:sldIdLst>
  <p:sldSz cx="12192000" cy="6858000"/>
  <p:notesSz cx="6858000" cy="9144000"/>
  <p:custDataLst>
    <p:tags r:id="rId11"/>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1119F"/>
    <a:srgbClr val="C02BE9"/>
    <a:srgbClr val="F711D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92" d="100"/>
          <a:sy n="92" d="100"/>
        </p:scale>
        <p:origin x="92" y="5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5#1">
  <dgm:title val=""/>
  <dgm:desc val=""/>
  <dgm:catLst>
    <dgm:cat type="colorful" pri="10500"/>
  </dgm:catLst>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940F5415-3557-476C-8BEE-92634DF73E7E}" type="doc">
      <dgm:prSet loTypeId="urn:microsoft.com/office/officeart/2005/8/layout/chart3#1" loCatId="cycle" qsTypeId="urn:microsoft.com/office/officeart/2005/8/quickstyle/simple1#1" qsCatId="simple" csTypeId="urn:microsoft.com/office/officeart/2005/8/colors/colorful5#1" csCatId="colorful" phldr="1"/>
      <dgm:spPr/>
    </dgm:pt>
    <dgm:pt modelId="{F6F1D588-CF8E-40A3-B184-37A900D94389}">
      <dgm:prSet phldrT="[文本]" custT="1"/>
      <dgm:spPr/>
      <dgm:t>
        <a:bodyPr/>
        <a:lstStyle/>
        <a:p>
          <a:pPr algn="just"/>
          <a:r>
            <a:rPr lang="en-US" altLang="zh-CN" sz="2000" dirty="0"/>
            <a:t>2.</a:t>
          </a:r>
          <a:r>
            <a:rPr lang="zh-CN" altLang="en-US" sz="2000" dirty="0"/>
            <a:t>要求通风良好</a:t>
          </a:r>
          <a:r>
            <a:rPr lang="en-US" altLang="en-US" sz="2000" dirty="0"/>
            <a:t>,</a:t>
          </a:r>
          <a:r>
            <a:rPr lang="zh-CN" altLang="en-US" sz="2000" dirty="0"/>
            <a:t>空气中有毒有害气体和尘埃等有害物质的含量应越低越好</a:t>
          </a:r>
          <a:r>
            <a:rPr lang="zh-CN" altLang="en-US" sz="2200" dirty="0"/>
            <a:t>。</a:t>
          </a:r>
        </a:p>
      </dgm:t>
    </dgm:pt>
    <dgm:pt modelId="{303C8491-1639-48DF-A292-CCC54B90FB36}" type="parTrans" cxnId="{7A703AE4-ECAB-47F3-9A94-8016FA7F6612}">
      <dgm:prSet/>
      <dgm:spPr/>
      <dgm:t>
        <a:bodyPr/>
        <a:lstStyle/>
        <a:p>
          <a:endParaRPr lang="zh-CN" altLang="en-US"/>
        </a:p>
      </dgm:t>
    </dgm:pt>
    <dgm:pt modelId="{9261A78C-DC2E-48F9-A618-73433841D7B6}" type="sibTrans" cxnId="{7A703AE4-ECAB-47F3-9A94-8016FA7F6612}">
      <dgm:prSet/>
      <dgm:spPr/>
      <dgm:t>
        <a:bodyPr/>
        <a:lstStyle/>
        <a:p>
          <a:endParaRPr lang="zh-CN" altLang="en-US"/>
        </a:p>
      </dgm:t>
    </dgm:pt>
    <dgm:pt modelId="{050C4980-A6EA-4290-86EE-F07E3B982E84}">
      <dgm:prSet phldrT="[文本]" custT="1"/>
      <dgm:spPr/>
      <dgm:t>
        <a:bodyPr/>
        <a:lstStyle/>
        <a:p>
          <a:pPr algn="just"/>
          <a:r>
            <a:rPr lang="en-US" altLang="zh-CN" sz="2000" dirty="0"/>
            <a:t>1.</a:t>
          </a:r>
          <a:r>
            <a:rPr lang="zh-CN" altLang="en-US" sz="2000" dirty="0"/>
            <a:t>肉猪舍要求保温隔热</a:t>
          </a:r>
          <a:r>
            <a:rPr lang="en-US" altLang="en-US" sz="2000" dirty="0"/>
            <a:t>,</a:t>
          </a:r>
          <a:r>
            <a:rPr lang="zh-CN" altLang="en-US" sz="2000" dirty="0"/>
            <a:t>舍内的温度、湿度条件应满足肉猪不同生长阶段的需求</a:t>
          </a:r>
          <a:r>
            <a:rPr lang="zh-CN" altLang="en-US" sz="2200" dirty="0"/>
            <a:t>。</a:t>
          </a:r>
        </a:p>
      </dgm:t>
    </dgm:pt>
    <dgm:pt modelId="{B2F41902-3A3B-485C-BC8E-A3438C14A7BD}" type="parTrans" cxnId="{F709BBFB-F935-4666-8E94-FB9DC944DFEE}">
      <dgm:prSet/>
      <dgm:spPr/>
      <dgm:t>
        <a:bodyPr/>
        <a:lstStyle/>
        <a:p>
          <a:endParaRPr lang="zh-CN" altLang="en-US"/>
        </a:p>
      </dgm:t>
    </dgm:pt>
    <dgm:pt modelId="{72D95BE9-0A8E-4B58-9B03-5074C6ECF1F6}" type="sibTrans" cxnId="{F709BBFB-F935-4666-8E94-FB9DC944DFEE}">
      <dgm:prSet/>
      <dgm:spPr/>
      <dgm:t>
        <a:bodyPr/>
        <a:lstStyle/>
        <a:p>
          <a:endParaRPr lang="zh-CN" altLang="en-US"/>
        </a:p>
      </dgm:t>
    </dgm:pt>
    <dgm:pt modelId="{022B14BD-6C58-43E5-89B3-96B3BA77FA9E}" type="pres">
      <dgm:prSet presAssocID="{940F5415-3557-476C-8BEE-92634DF73E7E}" presName="compositeShape" presStyleCnt="0">
        <dgm:presLayoutVars>
          <dgm:chMax val="7"/>
          <dgm:dir/>
          <dgm:resizeHandles val="exact"/>
        </dgm:presLayoutVars>
      </dgm:prSet>
      <dgm:spPr/>
    </dgm:pt>
    <dgm:pt modelId="{5F5D3B04-5C44-4E3A-B3AC-B5798EFBAE33}" type="pres">
      <dgm:prSet presAssocID="{940F5415-3557-476C-8BEE-92634DF73E7E}" presName="wedge1" presStyleLbl="node1" presStyleIdx="0" presStyleCnt="2"/>
      <dgm:spPr/>
      <dgm:t>
        <a:bodyPr/>
        <a:lstStyle/>
        <a:p>
          <a:endParaRPr lang="zh-CN" altLang="en-US"/>
        </a:p>
      </dgm:t>
    </dgm:pt>
    <dgm:pt modelId="{CEAD9604-7D63-4B5A-BF89-E78AB68512BF}" type="pres">
      <dgm:prSet presAssocID="{940F5415-3557-476C-8BEE-92634DF73E7E}" presName="wedge1Tx" presStyleLbl="node1" presStyleIdx="0" presStyleCnt="2">
        <dgm:presLayoutVars>
          <dgm:chMax val="0"/>
          <dgm:chPref val="0"/>
          <dgm:bulletEnabled val="1"/>
        </dgm:presLayoutVars>
      </dgm:prSet>
      <dgm:spPr/>
      <dgm:t>
        <a:bodyPr/>
        <a:lstStyle/>
        <a:p>
          <a:endParaRPr lang="zh-CN" altLang="en-US"/>
        </a:p>
      </dgm:t>
    </dgm:pt>
    <dgm:pt modelId="{65205CE9-9C19-475C-A8DD-6E52AA229EC8}" type="pres">
      <dgm:prSet presAssocID="{940F5415-3557-476C-8BEE-92634DF73E7E}" presName="wedge2" presStyleLbl="node1" presStyleIdx="1" presStyleCnt="2"/>
      <dgm:spPr/>
      <dgm:t>
        <a:bodyPr/>
        <a:lstStyle/>
        <a:p>
          <a:endParaRPr lang="zh-CN" altLang="en-US"/>
        </a:p>
      </dgm:t>
    </dgm:pt>
    <dgm:pt modelId="{4F023061-2CE0-49C9-A582-FA4200A7F90D}" type="pres">
      <dgm:prSet presAssocID="{940F5415-3557-476C-8BEE-92634DF73E7E}" presName="wedge2Tx" presStyleLbl="node1" presStyleIdx="1" presStyleCnt="2">
        <dgm:presLayoutVars>
          <dgm:chMax val="0"/>
          <dgm:chPref val="0"/>
          <dgm:bulletEnabled val="1"/>
        </dgm:presLayoutVars>
      </dgm:prSet>
      <dgm:spPr/>
      <dgm:t>
        <a:bodyPr/>
        <a:lstStyle/>
        <a:p>
          <a:endParaRPr lang="zh-CN" altLang="en-US"/>
        </a:p>
      </dgm:t>
    </dgm:pt>
  </dgm:ptLst>
  <dgm:cxnLst>
    <dgm:cxn modelId="{004EEA0E-C406-4315-9250-3191BFADE740}" type="presOf" srcId="{050C4980-A6EA-4290-86EE-F07E3B982E84}" destId="{65205CE9-9C19-475C-A8DD-6E52AA229EC8}" srcOrd="0" destOrd="0" presId="urn:microsoft.com/office/officeart/2005/8/layout/chart3#1"/>
    <dgm:cxn modelId="{E8871D36-E8A0-4074-AC08-C23ACE879C1C}" type="presOf" srcId="{940F5415-3557-476C-8BEE-92634DF73E7E}" destId="{022B14BD-6C58-43E5-89B3-96B3BA77FA9E}" srcOrd="0" destOrd="0" presId="urn:microsoft.com/office/officeart/2005/8/layout/chart3#1"/>
    <dgm:cxn modelId="{0CA2C1B4-9E1C-441A-A58B-5B0EADF0217E}" type="presOf" srcId="{F6F1D588-CF8E-40A3-B184-37A900D94389}" destId="{CEAD9604-7D63-4B5A-BF89-E78AB68512BF}" srcOrd="1" destOrd="0" presId="urn:microsoft.com/office/officeart/2005/8/layout/chart3#1"/>
    <dgm:cxn modelId="{7A703AE4-ECAB-47F3-9A94-8016FA7F6612}" srcId="{940F5415-3557-476C-8BEE-92634DF73E7E}" destId="{F6F1D588-CF8E-40A3-B184-37A900D94389}" srcOrd="0" destOrd="0" parTransId="{303C8491-1639-48DF-A292-CCC54B90FB36}" sibTransId="{9261A78C-DC2E-48F9-A618-73433841D7B6}"/>
    <dgm:cxn modelId="{6D4896A6-E37D-4C89-83C8-0DE8B0F974D7}" type="presOf" srcId="{F6F1D588-CF8E-40A3-B184-37A900D94389}" destId="{5F5D3B04-5C44-4E3A-B3AC-B5798EFBAE33}" srcOrd="0" destOrd="0" presId="urn:microsoft.com/office/officeart/2005/8/layout/chart3#1"/>
    <dgm:cxn modelId="{F709BBFB-F935-4666-8E94-FB9DC944DFEE}" srcId="{940F5415-3557-476C-8BEE-92634DF73E7E}" destId="{050C4980-A6EA-4290-86EE-F07E3B982E84}" srcOrd="1" destOrd="0" parTransId="{B2F41902-3A3B-485C-BC8E-A3438C14A7BD}" sibTransId="{72D95BE9-0A8E-4B58-9B03-5074C6ECF1F6}"/>
    <dgm:cxn modelId="{459C40F3-2BDD-4E86-AEFB-7E39E8EBE563}" type="presOf" srcId="{050C4980-A6EA-4290-86EE-F07E3B982E84}" destId="{4F023061-2CE0-49C9-A582-FA4200A7F90D}" srcOrd="1" destOrd="0" presId="urn:microsoft.com/office/officeart/2005/8/layout/chart3#1"/>
    <dgm:cxn modelId="{3843745A-4C7E-474F-B010-04B61AB15F53}" type="presParOf" srcId="{022B14BD-6C58-43E5-89B3-96B3BA77FA9E}" destId="{5F5D3B04-5C44-4E3A-B3AC-B5798EFBAE33}" srcOrd="0" destOrd="0" presId="urn:microsoft.com/office/officeart/2005/8/layout/chart3#1"/>
    <dgm:cxn modelId="{21838012-02D5-4C0A-B83E-604484A47985}" type="presParOf" srcId="{022B14BD-6C58-43E5-89B3-96B3BA77FA9E}" destId="{CEAD9604-7D63-4B5A-BF89-E78AB68512BF}" srcOrd="1" destOrd="0" presId="urn:microsoft.com/office/officeart/2005/8/layout/chart3#1"/>
    <dgm:cxn modelId="{C140639F-B58B-48C3-A4B7-C5F72D11AD85}" type="presParOf" srcId="{022B14BD-6C58-43E5-89B3-96B3BA77FA9E}" destId="{65205CE9-9C19-475C-A8DD-6E52AA229EC8}" srcOrd="2" destOrd="0" presId="urn:microsoft.com/office/officeart/2005/8/layout/chart3#1"/>
    <dgm:cxn modelId="{09CD7EF3-2345-4BC0-979A-10B225CE12AF}" type="presParOf" srcId="{022B14BD-6C58-43E5-89B3-96B3BA77FA9E}" destId="{4F023061-2CE0-49C9-A582-FA4200A7F90D}" srcOrd="3" destOrd="0" presId="urn:microsoft.com/office/officeart/2005/8/layout/chart3#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hart3#1">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ar" val="1"/>
      <dgm:param type="vertAlign" val="mid"/>
      <dgm:param type="horzAlign" val="ctr"/>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89B1B1-D084-40F3-A8CC-6C808683DC69}" type="datetimeFigureOut">
              <a:rPr lang="zh-CN" altLang="en-US" smtClean="0"/>
              <a:t>2021/2/9</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E01B2CA-97E2-417C-BA7A-89DEDF11C553}" type="slidenum">
              <a:rPr lang="zh-CN" altLang="en-US" smtClean="0"/>
              <a:t>‹#›</a:t>
            </a:fld>
            <a:endParaRPr lang="zh-CN" altLang="en-US"/>
          </a:p>
        </p:txBody>
      </p:sp>
    </p:spTree>
    <p:extLst>
      <p:ext uri="{BB962C8B-B14F-4D97-AF65-F5344CB8AC3E}">
        <p14:creationId xmlns:p14="http://schemas.microsoft.com/office/powerpoint/2010/main" val="39756469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44257D9-AFC3-4A65-A4A4-ED3F9CE12E4F}" type="slidenum">
              <a:rPr lang="zh-CN" altLang="en-US" smtClean="0"/>
              <a:t>1</a:t>
            </a:fld>
            <a:endParaRPr lang="zh-CN" altLang="en-US"/>
          </a:p>
        </p:txBody>
      </p:sp>
    </p:spTree>
    <p:extLst>
      <p:ext uri="{BB962C8B-B14F-4D97-AF65-F5344CB8AC3E}">
        <p14:creationId xmlns:p14="http://schemas.microsoft.com/office/powerpoint/2010/main" val="8185438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03800394-109B-444A-88AE-4CEFFED04FFA}" type="datetimeFigureOut">
              <a:rPr lang="zh-CN" altLang="en-US" smtClean="0"/>
              <a:t>2021/2/9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4711B37-4316-4BB0-B8CE-E2E085AA0776}"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03800394-109B-444A-88AE-4CEFFED04FFA}" type="datetimeFigureOut">
              <a:rPr lang="zh-CN" altLang="en-US" smtClean="0"/>
              <a:t>2021/2/9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4711B37-4316-4BB0-B8CE-E2E085AA0776}"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03800394-109B-444A-88AE-4CEFFED04FFA}" type="datetimeFigureOut">
              <a:rPr lang="zh-CN" altLang="en-US" smtClean="0"/>
              <a:t>2021/2/9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4711B37-4316-4BB0-B8CE-E2E085AA0776}" type="slidenum">
              <a:rPr lang="zh-CN" altLang="en-US" smtClean="0"/>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标题，文本与两项内容">
    <p:spTree>
      <p:nvGrpSpPr>
        <p:cNvPr id="1" name=""/>
        <p:cNvGrpSpPr/>
        <p:nvPr/>
      </p:nvGrpSpPr>
      <p:grpSpPr>
        <a:xfrm>
          <a:off x="0" y="0"/>
          <a:ext cx="0" cy="0"/>
          <a:chOff x="0" y="0"/>
          <a:chExt cx="0" cy="0"/>
        </a:xfrm>
      </p:grpSpPr>
      <p:sp>
        <p:nvSpPr>
          <p:cNvPr id="2" name="标题 1"/>
          <p:cNvSpPr>
            <a:spLocks noGrp="1"/>
          </p:cNvSpPr>
          <p:nvPr>
            <p:ph type="title"/>
          </p:nvPr>
        </p:nvSpPr>
        <p:spPr>
          <a:xfrm>
            <a:off x="590552" y="103188"/>
            <a:ext cx="10991849" cy="1314450"/>
          </a:xfrm>
        </p:spPr>
        <p:txBody>
          <a:bodyPr/>
          <a:lstStyle/>
          <a:p>
            <a:r>
              <a:rPr lang="zh-CN" altLang="en-US"/>
              <a:t>单击此处编辑母版标题样式</a:t>
            </a:r>
          </a:p>
        </p:txBody>
      </p:sp>
      <p:sp>
        <p:nvSpPr>
          <p:cNvPr id="3" name="文本占位符 2"/>
          <p:cNvSpPr>
            <a:spLocks noGrp="1"/>
          </p:cNvSpPr>
          <p:nvPr>
            <p:ph type="body" sz="half" idx="1"/>
          </p:nvPr>
        </p:nvSpPr>
        <p:spPr>
          <a:xfrm>
            <a:off x="609600" y="1600201"/>
            <a:ext cx="5384800" cy="4456113"/>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quarter" idx="2"/>
          </p:nvPr>
        </p:nvSpPr>
        <p:spPr>
          <a:xfrm>
            <a:off x="6197600" y="1600201"/>
            <a:ext cx="5384800" cy="2151063"/>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内容占位符 4"/>
          <p:cNvSpPr>
            <a:spLocks noGrp="1"/>
          </p:cNvSpPr>
          <p:nvPr>
            <p:ph sz="quarter" idx="3"/>
          </p:nvPr>
        </p:nvSpPr>
        <p:spPr>
          <a:xfrm>
            <a:off x="6197600" y="3903663"/>
            <a:ext cx="5384800" cy="2152650"/>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日期占位符 5"/>
          <p:cNvSpPr>
            <a:spLocks noGrp="1"/>
          </p:cNvSpPr>
          <p:nvPr>
            <p:ph type="dt" sz="half" idx="10"/>
          </p:nvPr>
        </p:nvSpPr>
        <p:spPr>
          <a:xfrm>
            <a:off x="609600" y="6243638"/>
            <a:ext cx="2844800" cy="457200"/>
          </a:xfrm>
        </p:spPr>
        <p:txBody>
          <a:bodyPr/>
          <a:lstStyle>
            <a:lvl1pPr>
              <a:defRPr/>
            </a:lvl1pPr>
          </a:lstStyle>
          <a:p>
            <a:endParaRPr lang="en-US" altLang="zh-CN"/>
          </a:p>
        </p:txBody>
      </p:sp>
      <p:sp>
        <p:nvSpPr>
          <p:cNvPr id="7" name="页脚占位符 6"/>
          <p:cNvSpPr>
            <a:spLocks noGrp="1"/>
          </p:cNvSpPr>
          <p:nvPr>
            <p:ph type="ftr" sz="quarter" idx="11"/>
          </p:nvPr>
        </p:nvSpPr>
        <p:spPr>
          <a:xfrm>
            <a:off x="4165600" y="6248400"/>
            <a:ext cx="3860800" cy="457200"/>
          </a:xfrm>
        </p:spPr>
        <p:txBody>
          <a:bodyPr/>
          <a:lstStyle>
            <a:lvl1pPr>
              <a:defRPr/>
            </a:lvl1pPr>
          </a:lstStyle>
          <a:p>
            <a:endParaRPr lang="en-US" altLang="zh-C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03800394-109B-444A-88AE-4CEFFED04FFA}" type="datetimeFigureOut">
              <a:rPr lang="zh-CN" altLang="en-US" smtClean="0"/>
              <a:t>2021/2/9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4711B37-4316-4BB0-B8CE-E2E085AA0776}"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03800394-109B-444A-88AE-4CEFFED04FFA}" type="datetimeFigureOut">
              <a:rPr lang="zh-CN" altLang="en-US" smtClean="0"/>
              <a:t>2021/2/9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4711B37-4316-4BB0-B8CE-E2E085AA0776}"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p:cNvSpPr>
            <a:spLocks noGrp="1"/>
          </p:cNvSpPr>
          <p:nvPr>
            <p:ph type="dt" sz="half" idx="10"/>
          </p:nvPr>
        </p:nvSpPr>
        <p:spPr/>
        <p:txBody>
          <a:bodyPr/>
          <a:lstStyle/>
          <a:p>
            <a:fld id="{03800394-109B-444A-88AE-4CEFFED04FFA}" type="datetimeFigureOut">
              <a:rPr lang="zh-CN" altLang="en-US" smtClean="0"/>
              <a:t>2021/2/9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4711B37-4316-4BB0-B8CE-E2E085AA0776}"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fld id="{03800394-109B-444A-88AE-4CEFFED04FFA}" type="datetimeFigureOut">
              <a:rPr lang="zh-CN" altLang="en-US" smtClean="0"/>
              <a:t>2021/2/9</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4711B37-4316-4BB0-B8CE-E2E085AA0776}"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03800394-109B-444A-88AE-4CEFFED04FFA}" type="datetimeFigureOut">
              <a:rPr lang="zh-CN" altLang="en-US" smtClean="0"/>
              <a:t>2021/2/9</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4711B37-4316-4BB0-B8CE-E2E085AA0776}"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03800394-109B-444A-88AE-4CEFFED04FFA}" type="datetimeFigureOut">
              <a:rPr lang="zh-CN" altLang="en-US" smtClean="0"/>
              <a:t>2021/2/9</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4711B37-4316-4BB0-B8CE-E2E085AA0776}"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03800394-109B-444A-88AE-4CEFFED04FFA}" type="datetimeFigureOut">
              <a:rPr lang="zh-CN" altLang="en-US" smtClean="0"/>
              <a:t>2021/2/9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4711B37-4316-4BB0-B8CE-E2E085AA0776}"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03800394-109B-444A-88AE-4CEFFED04FFA}" type="datetimeFigureOut">
              <a:rPr lang="zh-CN" altLang="en-US" smtClean="0"/>
              <a:t>2021/2/9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4711B37-4316-4BB0-B8CE-E2E085AA0776}"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t="-13000" b="-13000"/>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800394-109B-444A-88AE-4CEFFED04FFA}" type="datetimeFigureOut">
              <a:rPr lang="zh-CN" altLang="en-US" smtClean="0"/>
              <a:t>2021/2/9</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711B37-4316-4BB0-B8CE-E2E085AA0776}"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emf"/></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矩形 18"/>
          <p:cNvSpPr/>
          <p:nvPr/>
        </p:nvSpPr>
        <p:spPr>
          <a:xfrm>
            <a:off x="1324324" y="-1122089"/>
            <a:ext cx="688932" cy="901874"/>
          </a:xfrm>
          <a:prstGeom prst="rect">
            <a:avLst/>
          </a:prstGeom>
          <a:solidFill>
            <a:srgbClr val="2EA7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矩形 19"/>
          <p:cNvSpPr/>
          <p:nvPr/>
        </p:nvSpPr>
        <p:spPr>
          <a:xfrm>
            <a:off x="2013256" y="-1122089"/>
            <a:ext cx="688932" cy="901874"/>
          </a:xfrm>
          <a:prstGeom prst="rect">
            <a:avLst/>
          </a:prstGeom>
          <a:solidFill>
            <a:srgbClr val="2280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矩形 20"/>
          <p:cNvSpPr/>
          <p:nvPr/>
        </p:nvSpPr>
        <p:spPr>
          <a:xfrm>
            <a:off x="2702188" y="-1122089"/>
            <a:ext cx="688932" cy="901874"/>
          </a:xfrm>
          <a:prstGeom prst="rect">
            <a:avLst/>
          </a:prstGeom>
          <a:solidFill>
            <a:srgbClr val="5858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nvSpPr>
        <p:spPr>
          <a:xfrm>
            <a:off x="3391120" y="-1122089"/>
            <a:ext cx="688932" cy="901874"/>
          </a:xfrm>
          <a:prstGeom prst="rect">
            <a:avLst/>
          </a:prstGeom>
          <a:solidFill>
            <a:srgbClr val="873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矩形 22"/>
          <p:cNvSpPr/>
          <p:nvPr/>
        </p:nvSpPr>
        <p:spPr>
          <a:xfrm>
            <a:off x="4080052" y="-1122089"/>
            <a:ext cx="688932" cy="901874"/>
          </a:xfrm>
          <a:prstGeom prst="rect">
            <a:avLst/>
          </a:prstGeom>
          <a:solidFill>
            <a:srgbClr val="DA57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图片 2"/>
          <p:cNvPicPr>
            <a:picLocks noChangeAspect="1"/>
          </p:cNvPicPr>
          <p:nvPr/>
        </p:nvPicPr>
        <p:blipFill>
          <a:blip r:embed="rId3" cstate="email"/>
          <a:stretch>
            <a:fillRect/>
          </a:stretch>
        </p:blipFill>
        <p:spPr>
          <a:xfrm>
            <a:off x="308345" y="31750"/>
            <a:ext cx="6854456" cy="6854456"/>
          </a:xfrm>
          <a:prstGeom prst="rect">
            <a:avLst/>
          </a:prstGeom>
        </p:spPr>
      </p:pic>
      <p:pic>
        <p:nvPicPr>
          <p:cNvPr id="5" name="图片 4"/>
          <p:cNvPicPr>
            <a:picLocks noChangeAspect="1"/>
          </p:cNvPicPr>
          <p:nvPr/>
        </p:nvPicPr>
        <p:blipFill>
          <a:blip r:embed="rId4"/>
          <a:stretch>
            <a:fillRect/>
          </a:stretch>
        </p:blipFill>
        <p:spPr>
          <a:xfrm>
            <a:off x="1707394" y="1668308"/>
            <a:ext cx="4267881" cy="4338134"/>
          </a:xfrm>
          <a:prstGeom prst="rect">
            <a:avLst/>
          </a:prstGeom>
          <a:effectLst>
            <a:outerShdw blurRad="127000" dist="63500" dir="2700000" algn="tl" rotWithShape="0">
              <a:prstClr val="black">
                <a:alpha val="40000"/>
              </a:prstClr>
            </a:outerShdw>
          </a:effectLst>
        </p:spPr>
      </p:pic>
      <p:sp>
        <p:nvSpPr>
          <p:cNvPr id="6" name="文本框 5"/>
          <p:cNvSpPr txBox="1"/>
          <p:nvPr/>
        </p:nvSpPr>
        <p:spPr>
          <a:xfrm>
            <a:off x="2158441" y="3994802"/>
            <a:ext cx="3365786" cy="1200329"/>
          </a:xfrm>
          <a:prstGeom prst="rect">
            <a:avLst/>
          </a:prstGeom>
          <a:noFill/>
        </p:spPr>
        <p:txBody>
          <a:bodyPr wrap="square" rtlCol="0">
            <a:spAutoFit/>
          </a:bodyPr>
          <a:lstStyle/>
          <a:p>
            <a:pPr algn="ctr" defTabSz="1218565">
              <a:defRPr/>
            </a:pPr>
            <a:r>
              <a:rPr lang="zh-CN" altLang="en-US" sz="3600" kern="0" dirty="0">
                <a:solidFill>
                  <a:srgbClr val="AE5DAC"/>
                </a:solidFill>
                <a:latin typeface="微软雅黑" panose="020B0503020204020204" pitchFamily="34" charset="-122"/>
                <a:ea typeface="微软雅黑" panose="020B0503020204020204" pitchFamily="34" charset="-122"/>
              </a:rPr>
              <a:t>生长育肥猪的饲养管理</a:t>
            </a:r>
            <a:endParaRPr lang="en-US" altLang="zh-CN" sz="3600" kern="0" dirty="0">
              <a:solidFill>
                <a:srgbClr val="AE5DAC"/>
              </a:solidFill>
              <a:latin typeface="微软雅黑" panose="020B0503020204020204" pitchFamily="34" charset="-122"/>
              <a:ea typeface="微软雅黑" panose="020B0503020204020204" pitchFamily="34" charset="-122"/>
            </a:endParaRPr>
          </a:p>
        </p:txBody>
      </p:sp>
      <p:sp>
        <p:nvSpPr>
          <p:cNvPr id="9" name="文本框 8"/>
          <p:cNvSpPr txBox="1"/>
          <p:nvPr/>
        </p:nvSpPr>
        <p:spPr>
          <a:xfrm>
            <a:off x="2479424" y="2634841"/>
            <a:ext cx="2723823" cy="1107996"/>
          </a:xfrm>
          <a:prstGeom prst="rect">
            <a:avLst/>
          </a:prstGeom>
          <a:noFill/>
        </p:spPr>
        <p:txBody>
          <a:bodyPr wrap="none" rtlCol="0">
            <a:spAutoFit/>
          </a:bodyPr>
          <a:lstStyle/>
          <a:p>
            <a:pPr algn="ctr"/>
            <a:r>
              <a:rPr lang="zh-CN" altLang="en-US" sz="6600" b="1" dirty="0">
                <a:solidFill>
                  <a:srgbClr val="2B60A5"/>
                </a:solidFill>
                <a:latin typeface="方正兰亭超细黑简体" panose="02000000000000000000" pitchFamily="2" charset="-122"/>
                <a:ea typeface="方正兰亭超细黑简体" panose="02000000000000000000" pitchFamily="2" charset="-122"/>
                <a:cs typeface="+mn-ea"/>
              </a:rPr>
              <a:t>任务一</a:t>
            </a:r>
          </a:p>
        </p:txBody>
      </p:sp>
      <p:sp>
        <p:nvSpPr>
          <p:cNvPr id="11" name="箭头: 五边形 7"/>
          <p:cNvSpPr/>
          <p:nvPr/>
        </p:nvSpPr>
        <p:spPr>
          <a:xfrm>
            <a:off x="4540384" y="371684"/>
            <a:ext cx="6889616" cy="1186594"/>
          </a:xfrm>
          <a:prstGeom prst="homePlat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zh-CN" altLang="en-US" sz="4000" b="1" dirty="0" smtClean="0">
                <a:solidFill>
                  <a:schemeClr val="bg1"/>
                </a:solidFill>
                <a:ea typeface="【苹果】迟暮朝朝醉晚灯" panose="02000500000000000000" pitchFamily="2" charset="-122"/>
              </a:rPr>
              <a:t>项目七 生长育肥猪饲养管理</a:t>
            </a:r>
            <a:endParaRPr lang="zh-CN" altLang="en-US" sz="4000" b="1" dirty="0">
              <a:solidFill>
                <a:schemeClr val="bg1"/>
              </a:solidFill>
              <a:ea typeface="【苹果】迟暮朝朝醉晚灯" panose="02000500000000000000" pitchFamily="2" charset="-122"/>
            </a:endParaRPr>
          </a:p>
        </p:txBody>
      </p:sp>
      <p:sp>
        <p:nvSpPr>
          <p:cNvPr id="12" name="文本框 11">
            <a:extLst>
              <a:ext uri="{FF2B5EF4-FFF2-40B4-BE49-F238E27FC236}">
                <a16:creationId xmlns="" xmlns:a16="http://schemas.microsoft.com/office/drawing/2014/main" id="{906DE5CA-508D-4A75-8D18-00FFFD3C98C9}"/>
              </a:ext>
            </a:extLst>
          </p:cNvPr>
          <p:cNvSpPr txBox="1"/>
          <p:nvPr/>
        </p:nvSpPr>
        <p:spPr>
          <a:xfrm>
            <a:off x="7658182" y="3345079"/>
            <a:ext cx="2698092" cy="584775"/>
          </a:xfrm>
          <a:prstGeom prst="rect">
            <a:avLst/>
          </a:prstGeom>
          <a:noFill/>
        </p:spPr>
        <p:txBody>
          <a:bodyPr wrap="square" rtlCol="0">
            <a:spAutoFit/>
          </a:bodyPr>
          <a:lstStyle/>
          <a:p>
            <a:r>
              <a:rPr lang="zh-CN" altLang="en-US" sz="3200" dirty="0" smtClean="0">
                <a:latin typeface="微软雅黑" panose="020B0503020204020204" pitchFamily="34" charset="-122"/>
                <a:ea typeface="微软雅黑" panose="020B0503020204020204" pitchFamily="34" charset="-122"/>
              </a:rPr>
              <a:t>消毒与转群</a:t>
            </a:r>
            <a:endParaRPr lang="zh-CN" altLang="en-US" sz="3200" dirty="0">
              <a:latin typeface="微软雅黑" panose="020B0503020204020204" pitchFamily="34" charset="-122"/>
              <a:ea typeface="微软雅黑" panose="020B0503020204020204" pitchFamily="34" charset="-122"/>
            </a:endParaRPr>
          </a:p>
        </p:txBody>
      </p:sp>
      <p:sp>
        <p:nvSpPr>
          <p:cNvPr id="13" name="圆角矩形 51">
            <a:extLst>
              <a:ext uri="{FF2B5EF4-FFF2-40B4-BE49-F238E27FC236}">
                <a16:creationId xmlns="" xmlns:a16="http://schemas.microsoft.com/office/drawing/2014/main" id="{F9391E40-1D38-4132-9B31-9F4A1103F3AC}"/>
              </a:ext>
            </a:extLst>
          </p:cNvPr>
          <p:cNvSpPr/>
          <p:nvPr/>
        </p:nvSpPr>
        <p:spPr>
          <a:xfrm>
            <a:off x="6885709" y="3075110"/>
            <a:ext cx="4544291" cy="1147131"/>
          </a:xfrm>
          <a:prstGeom prst="roundRect">
            <a:avLst/>
          </a:prstGeom>
          <a:noFill/>
          <a:ln>
            <a:solidFill>
              <a:srgbClr val="5858AC"/>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 fill="hold"/>
                                        <p:tgtEl>
                                          <p:spTgt spid="5"/>
                                        </p:tgtEl>
                                        <p:attrNameLst>
                                          <p:attrName>ppt_w</p:attrName>
                                        </p:attrNameLst>
                                      </p:cBhvr>
                                      <p:tavLst>
                                        <p:tav tm="0">
                                          <p:val>
                                            <p:fltVal val="0"/>
                                          </p:val>
                                        </p:tav>
                                        <p:tav tm="100000">
                                          <p:val>
                                            <p:strVal val="#ppt_w"/>
                                          </p:val>
                                        </p:tav>
                                      </p:tavLst>
                                    </p:anim>
                                    <p:anim calcmode="lin" valueType="num">
                                      <p:cBhvr>
                                        <p:cTn id="8" dur="100" fill="hold"/>
                                        <p:tgtEl>
                                          <p:spTgt spid="5"/>
                                        </p:tgtEl>
                                        <p:attrNameLst>
                                          <p:attrName>ppt_h</p:attrName>
                                        </p:attrNameLst>
                                      </p:cBhvr>
                                      <p:tavLst>
                                        <p:tav tm="0">
                                          <p:val>
                                            <p:fltVal val="0"/>
                                          </p:val>
                                        </p:tav>
                                        <p:tav tm="100000">
                                          <p:val>
                                            <p:strVal val="#ppt_h"/>
                                          </p:val>
                                        </p:tav>
                                      </p:tavLst>
                                    </p:anim>
                                    <p:animEffect transition="in" filter="fade">
                                      <p:cBhvr>
                                        <p:cTn id="9" dur="100"/>
                                        <p:tgtEl>
                                          <p:spTgt spid="5"/>
                                        </p:tgtEl>
                                      </p:cBhvr>
                                    </p:animEffect>
                                  </p:childTnLst>
                                </p:cTn>
                              </p:par>
                              <p:par>
                                <p:cTn id="10" presetID="6" presetClass="emph" presetSubtype="0" fill="hold" nodeType="withEffect">
                                  <p:stCondLst>
                                    <p:cond delay="100"/>
                                  </p:stCondLst>
                                  <p:childTnLst>
                                    <p:animScale>
                                      <p:cBhvr>
                                        <p:cTn id="11" dur="100" fill="hold"/>
                                        <p:tgtEl>
                                          <p:spTgt spid="5"/>
                                        </p:tgtEl>
                                      </p:cBhvr>
                                      <p:by x="120000" y="120000"/>
                                    </p:animScale>
                                  </p:childTnLst>
                                </p:cTn>
                              </p:par>
                              <p:par>
                                <p:cTn id="12" presetID="6" presetClass="emph" presetSubtype="0" fill="hold" nodeType="withEffect">
                                  <p:stCondLst>
                                    <p:cond delay="200"/>
                                  </p:stCondLst>
                                  <p:childTnLst>
                                    <p:animScale>
                                      <p:cBhvr>
                                        <p:cTn id="13" dur="200" fill="hold"/>
                                        <p:tgtEl>
                                          <p:spTgt spid="5"/>
                                        </p:tgtEl>
                                      </p:cBhvr>
                                      <p:by x="80000" y="80000"/>
                                    </p:animScale>
                                  </p:childTnLst>
                                </p:cTn>
                              </p:par>
                              <p:par>
                                <p:cTn id="14" presetID="6" presetClass="emph" presetSubtype="0" fill="hold" nodeType="withEffect">
                                  <p:stCondLst>
                                    <p:cond delay="400"/>
                                  </p:stCondLst>
                                  <p:childTnLst>
                                    <p:animScale>
                                      <p:cBhvr>
                                        <p:cTn id="15" dur="100" fill="hold"/>
                                        <p:tgtEl>
                                          <p:spTgt spid="5"/>
                                        </p:tgtEl>
                                      </p:cBhvr>
                                      <p:by x="115000" y="115000"/>
                                    </p:animScale>
                                  </p:childTnLst>
                                </p:cTn>
                              </p:par>
                              <p:par>
                                <p:cTn id="16" presetID="6" presetClass="emph" presetSubtype="0" fill="hold" nodeType="withEffect">
                                  <p:stCondLst>
                                    <p:cond delay="500"/>
                                  </p:stCondLst>
                                  <p:childTnLst>
                                    <p:animScale>
                                      <p:cBhvr>
                                        <p:cTn id="17" dur="200" fill="hold"/>
                                        <p:tgtEl>
                                          <p:spTgt spid="5"/>
                                        </p:tgtEl>
                                      </p:cBhvr>
                                      <p:by x="95000" y="95000"/>
                                    </p:animScale>
                                  </p:childTnLst>
                                </p:cTn>
                              </p:par>
                            </p:childTnLst>
                          </p:cTn>
                        </p:par>
                        <p:par>
                          <p:cTn id="18" fill="hold">
                            <p:stCondLst>
                              <p:cond delay="500"/>
                            </p:stCondLst>
                            <p:childTnLst>
                              <p:par>
                                <p:cTn id="19" presetID="16" presetClass="entr" presetSubtype="37" fill="hold" grpId="0" nodeType="after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barn(outVertical)">
                                      <p:cBhvr>
                                        <p:cTn id="21" dur="500"/>
                                        <p:tgtEl>
                                          <p:spTgt spid="6"/>
                                        </p:tgtEl>
                                      </p:cBhvr>
                                    </p:animEffect>
                                  </p:childTnLst>
                                </p:cTn>
                              </p:par>
                            </p:childTnLst>
                          </p:cTn>
                        </p:par>
                        <p:par>
                          <p:cTn id="22" fill="hold">
                            <p:stCondLst>
                              <p:cond delay="1000"/>
                            </p:stCondLst>
                            <p:childTnLst>
                              <p:par>
                                <p:cTn id="23" presetID="42" presetClass="entr" presetSubtype="0"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1000"/>
                                        <p:tgtEl>
                                          <p:spTgt spid="9"/>
                                        </p:tgtEl>
                                      </p:cBhvr>
                                    </p:animEffect>
                                    <p:anim calcmode="lin" valueType="num">
                                      <p:cBhvr>
                                        <p:cTn id="26" dur="1000" fill="hold"/>
                                        <p:tgtEl>
                                          <p:spTgt spid="9"/>
                                        </p:tgtEl>
                                        <p:attrNameLst>
                                          <p:attrName>ppt_x</p:attrName>
                                        </p:attrNameLst>
                                      </p:cBhvr>
                                      <p:tavLst>
                                        <p:tav tm="0">
                                          <p:val>
                                            <p:strVal val="#ppt_x"/>
                                          </p:val>
                                        </p:tav>
                                        <p:tav tm="100000">
                                          <p:val>
                                            <p:strVal val="#ppt_x"/>
                                          </p:val>
                                        </p:tav>
                                      </p:tavLst>
                                    </p:anim>
                                    <p:anim calcmode="lin" valueType="num">
                                      <p:cBhvr>
                                        <p:cTn id="27" dur="1000" fill="hold"/>
                                        <p:tgtEl>
                                          <p:spTgt spid="9"/>
                                        </p:tgtEl>
                                        <p:attrNameLst>
                                          <p:attrName>ppt_y</p:attrName>
                                        </p:attrNameLst>
                                      </p:cBhvr>
                                      <p:tavLst>
                                        <p:tav tm="0">
                                          <p:val>
                                            <p:strVal val="#ppt_y+.1"/>
                                          </p:val>
                                        </p:tav>
                                        <p:tav tm="100000">
                                          <p:val>
                                            <p:strVal val="#ppt_y"/>
                                          </p:val>
                                        </p:tav>
                                      </p:tavLst>
                                    </p:anim>
                                  </p:childTnLst>
                                </p:cTn>
                              </p:par>
                            </p:childTnLst>
                          </p:cTn>
                        </p:par>
                        <p:par>
                          <p:cTn id="28" fill="hold">
                            <p:stCondLst>
                              <p:cond delay="2000"/>
                            </p:stCondLst>
                            <p:childTnLst>
                              <p:par>
                                <p:cTn id="29" presetID="16" presetClass="entr" presetSubtype="21" fill="hold" grpId="0" nodeType="after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barn(inVertical)">
                                      <p:cBhvr>
                                        <p:cTn id="3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P spid="13" grpId="0" bldLvl="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直接连接符 6"/>
          <p:cNvCxnSpPr/>
          <p:nvPr/>
        </p:nvCxnSpPr>
        <p:spPr>
          <a:xfrm flipV="1">
            <a:off x="695960" y="1107440"/>
            <a:ext cx="9453880" cy="2206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
        <p:nvSpPr>
          <p:cNvPr id="8" name="标题 1"/>
          <p:cNvSpPr txBox="1"/>
          <p:nvPr/>
        </p:nvSpPr>
        <p:spPr>
          <a:xfrm>
            <a:off x="980440" y="-88901"/>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3600" dirty="0">
                <a:latin typeface="微软雅黑" panose="020B0503020204020204" pitchFamily="34" charset="-122"/>
                <a:ea typeface="微软雅黑" panose="020B0503020204020204" pitchFamily="34" charset="-122"/>
              </a:rPr>
              <a:t>一、栏舍的准备及消毒</a:t>
            </a:r>
          </a:p>
        </p:txBody>
      </p:sp>
      <p:sp>
        <p:nvSpPr>
          <p:cNvPr id="6" name="矩形 5"/>
          <p:cNvSpPr/>
          <p:nvPr/>
        </p:nvSpPr>
        <p:spPr>
          <a:xfrm>
            <a:off x="695960" y="1343818"/>
            <a:ext cx="10672176" cy="707886"/>
          </a:xfrm>
          <a:prstGeom prst="rect">
            <a:avLst/>
          </a:prstGeom>
        </p:spPr>
        <p:txBody>
          <a:bodyPr wrap="square">
            <a:spAutoFit/>
          </a:bodyPr>
          <a:lstStyle/>
          <a:p>
            <a:r>
              <a:rPr lang="en-US" altLang="zh-CN" sz="2000" dirty="0"/>
              <a:t>1</a:t>
            </a:r>
            <a:r>
              <a:rPr lang="zh-CN" altLang="en-US" sz="2000" dirty="0"/>
              <a:t>、圈舍的准备。肉猪多采用舍饲，圈舍的小气候环境条件如舍内温度、湿度、通风、光照、噪音、有害气体、尘埃和微生物等都会在一定程度上影响肉猪的健康和生产力水平的发挥。</a:t>
            </a:r>
          </a:p>
        </p:txBody>
      </p:sp>
      <p:graphicFrame>
        <p:nvGraphicFramePr>
          <p:cNvPr id="10" name="图示 9"/>
          <p:cNvGraphicFramePr/>
          <p:nvPr/>
        </p:nvGraphicFramePr>
        <p:xfrm>
          <a:off x="-1152394" y="1884588"/>
          <a:ext cx="8029184" cy="47945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文本框 10"/>
          <p:cNvSpPr txBox="1"/>
          <p:nvPr/>
        </p:nvSpPr>
        <p:spPr>
          <a:xfrm>
            <a:off x="938408" y="2433003"/>
            <a:ext cx="553998" cy="3438740"/>
          </a:xfrm>
          <a:prstGeom prst="rect">
            <a:avLst/>
          </a:prstGeom>
          <a:noFill/>
        </p:spPr>
        <p:txBody>
          <a:bodyPr vert="eaVert" wrap="square" rtlCol="0">
            <a:spAutoFit/>
          </a:bodyPr>
          <a:lstStyle/>
          <a:p>
            <a:pPr algn="ctr"/>
            <a:r>
              <a:rPr lang="zh-CN" altLang="en-US" sz="2400" dirty="0"/>
              <a:t>要求</a:t>
            </a:r>
          </a:p>
        </p:txBody>
      </p:sp>
      <p:sp>
        <p:nvSpPr>
          <p:cNvPr id="12" name="箭头: 右 11"/>
          <p:cNvSpPr/>
          <p:nvPr/>
        </p:nvSpPr>
        <p:spPr>
          <a:xfrm>
            <a:off x="5210827" y="4152373"/>
            <a:ext cx="553998" cy="419627"/>
          </a:xfrm>
          <a:prstGeom prst="rightArrow">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CN" altLang="en-US"/>
          </a:p>
        </p:txBody>
      </p:sp>
      <p:sp>
        <p:nvSpPr>
          <p:cNvPr id="13" name="文本框 12"/>
          <p:cNvSpPr txBox="1"/>
          <p:nvPr/>
        </p:nvSpPr>
        <p:spPr>
          <a:xfrm>
            <a:off x="6427177" y="2266015"/>
            <a:ext cx="4822520" cy="4103431"/>
          </a:xfrm>
          <a:prstGeom prst="rect">
            <a:avLst/>
          </a:prstGeom>
          <a:noFill/>
        </p:spPr>
        <p:txBody>
          <a:bodyPr vert="horz" wrap="square" rtlCol="0">
            <a:spAutoFit/>
          </a:bodyPr>
          <a:lstStyle/>
          <a:p>
            <a:pPr>
              <a:lnSpc>
                <a:spcPct val="150000"/>
              </a:lnSpc>
            </a:pPr>
            <a:r>
              <a:rPr lang="zh-CN" altLang="en-US" sz="2200" dirty="0"/>
              <a:t>因此：</a:t>
            </a:r>
            <a:endParaRPr lang="en-US" altLang="zh-CN" sz="2200" dirty="0"/>
          </a:p>
          <a:p>
            <a:pPr>
              <a:lnSpc>
                <a:spcPct val="150000"/>
              </a:lnSpc>
            </a:pPr>
            <a:r>
              <a:rPr lang="en-US" altLang="zh-CN" sz="2200" dirty="0"/>
              <a:t>1.</a:t>
            </a:r>
            <a:r>
              <a:rPr lang="zh-CN" altLang="en-US" sz="2200" dirty="0"/>
              <a:t>肉猪舍在进猪前</a:t>
            </a:r>
            <a:r>
              <a:rPr lang="en-US" altLang="zh-CN" sz="2200" dirty="0"/>
              <a:t>,</a:t>
            </a:r>
            <a:r>
              <a:rPr lang="zh-CN" altLang="en-US" sz="2200" dirty="0"/>
              <a:t>必须检查圈舍的门窗、圈栏和圈门是否牢固；</a:t>
            </a:r>
            <a:endParaRPr lang="en-US" altLang="zh-CN" sz="2200" dirty="0"/>
          </a:p>
          <a:p>
            <a:pPr>
              <a:lnSpc>
                <a:spcPct val="150000"/>
              </a:lnSpc>
            </a:pPr>
            <a:r>
              <a:rPr lang="en-US" altLang="zh-CN" sz="2200" dirty="0"/>
              <a:t>2.</a:t>
            </a:r>
            <a:r>
              <a:rPr lang="zh-CN" altLang="en-US" sz="2200" dirty="0"/>
              <a:t>圈舍的地面、食槽、输水管路和饮水器是否完好无损；</a:t>
            </a:r>
            <a:endParaRPr lang="en-US" altLang="zh-CN" sz="2200" dirty="0"/>
          </a:p>
          <a:p>
            <a:pPr>
              <a:lnSpc>
                <a:spcPct val="150000"/>
              </a:lnSpc>
            </a:pPr>
            <a:r>
              <a:rPr lang="en-US" altLang="zh-CN" sz="2200" dirty="0"/>
              <a:t>3.</a:t>
            </a:r>
            <a:r>
              <a:rPr lang="zh-CN" altLang="en-US" sz="2200" dirty="0"/>
              <a:t>通风及其他相关设施能否正常工作等。</a:t>
            </a:r>
            <a:endParaRPr lang="en-US" altLang="zh-CN" sz="2200" dirty="0"/>
          </a:p>
          <a:p>
            <a:pPr>
              <a:lnSpc>
                <a:spcPct val="150000"/>
              </a:lnSpc>
            </a:pPr>
            <a:r>
              <a:rPr lang="zh-CN" altLang="en-US" sz="2200" dirty="0">
                <a:solidFill>
                  <a:srgbClr val="FF0000"/>
                </a:solidFill>
              </a:rPr>
              <a:t>如发现问题及时进行更换或维修</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直接连接符 6"/>
          <p:cNvCxnSpPr/>
          <p:nvPr/>
        </p:nvCxnSpPr>
        <p:spPr>
          <a:xfrm flipV="1">
            <a:off x="695960" y="1107440"/>
            <a:ext cx="9453880" cy="2206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
        <p:nvSpPr>
          <p:cNvPr id="2" name="矩形 1"/>
          <p:cNvSpPr/>
          <p:nvPr/>
        </p:nvSpPr>
        <p:spPr>
          <a:xfrm>
            <a:off x="796459" y="1639704"/>
            <a:ext cx="10503196" cy="461665"/>
          </a:xfrm>
          <a:prstGeom prst="rect">
            <a:avLst/>
          </a:prstGeom>
        </p:spPr>
        <p:txBody>
          <a:bodyPr wrap="none">
            <a:spAutoFit/>
          </a:bodyPr>
          <a:lstStyle/>
          <a:p>
            <a:r>
              <a:rPr lang="en-US" altLang="zh-CN" sz="2400" dirty="0"/>
              <a:t>2</a:t>
            </a:r>
            <a:r>
              <a:rPr lang="zh-CN" altLang="en-US" sz="2400" dirty="0"/>
              <a:t>、圈舍的消毒。消毒是减少圈舍病原微生物、降低猪群发病率的重要措施。</a:t>
            </a:r>
          </a:p>
        </p:txBody>
      </p:sp>
      <p:sp>
        <p:nvSpPr>
          <p:cNvPr id="10" name="矩形 9"/>
          <p:cNvSpPr/>
          <p:nvPr/>
        </p:nvSpPr>
        <p:spPr>
          <a:xfrm>
            <a:off x="980440" y="2966078"/>
            <a:ext cx="10135235" cy="1200329"/>
          </a:xfrm>
          <a:prstGeom prst="rect">
            <a:avLst/>
          </a:prstGeom>
          <a:ln>
            <a:noFill/>
          </a:ln>
        </p:spPr>
        <p:style>
          <a:lnRef idx="2">
            <a:schemeClr val="accent4">
              <a:shade val="50000"/>
            </a:schemeClr>
          </a:lnRef>
          <a:fillRef idx="1">
            <a:schemeClr val="accent4"/>
          </a:fillRef>
          <a:effectRef idx="0">
            <a:schemeClr val="accent4"/>
          </a:effectRef>
          <a:fontRef idx="minor">
            <a:schemeClr val="lt1"/>
          </a:fontRef>
        </p:style>
        <p:txBody>
          <a:bodyPr wrap="square">
            <a:spAutoFit/>
          </a:bodyPr>
          <a:lstStyle/>
          <a:p>
            <a:pPr lvl="0"/>
            <a:r>
              <a:rPr lang="zh-CN" altLang="en-US" sz="2400" dirty="0"/>
              <a:t>消毒前</a:t>
            </a:r>
            <a:r>
              <a:rPr lang="zh-CN" altLang="zh-CN" sz="2400" dirty="0"/>
              <a:t>要对圈舍进行彻底清扫</a:t>
            </a:r>
            <a:r>
              <a:rPr lang="en-US" altLang="zh-CN" sz="2400" dirty="0"/>
              <a:t>,</a:t>
            </a:r>
            <a:r>
              <a:rPr lang="zh-CN" altLang="zh-CN" sz="2400" dirty="0"/>
              <a:t>包括地面、墙壁、围栏、粪尿沟等</a:t>
            </a:r>
            <a:r>
              <a:rPr lang="en-US" altLang="zh-CN" sz="2400" dirty="0"/>
              <a:t>,</a:t>
            </a:r>
            <a:r>
              <a:rPr lang="zh-CN" altLang="zh-CN" sz="2400" dirty="0"/>
              <a:t>特别要重视对天花板或屋梁、通风口的彻底清扫</a:t>
            </a:r>
            <a:r>
              <a:rPr lang="en-US" altLang="zh-CN" sz="2400" dirty="0"/>
              <a:t>,</a:t>
            </a:r>
            <a:r>
              <a:rPr lang="zh-CN" altLang="zh-CN" sz="2400" dirty="0"/>
              <a:t>然后用高压水冲洗</a:t>
            </a:r>
            <a:r>
              <a:rPr lang="zh-CN" altLang="en-US" sz="2400" dirty="0"/>
              <a:t>。最后进行严格的消毒</a:t>
            </a:r>
            <a:r>
              <a:rPr lang="en-US" altLang="zh-CN" sz="2400" dirty="0"/>
              <a:t>,</a:t>
            </a:r>
            <a:r>
              <a:rPr lang="zh-CN" altLang="en-US" sz="2400" dirty="0"/>
              <a:t>干燥后才能投入使用。</a:t>
            </a:r>
          </a:p>
        </p:txBody>
      </p:sp>
      <p:sp>
        <p:nvSpPr>
          <p:cNvPr id="6" name="标题 1"/>
          <p:cNvSpPr txBox="1"/>
          <p:nvPr/>
        </p:nvSpPr>
        <p:spPr>
          <a:xfrm>
            <a:off x="980440" y="-88901"/>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3600" dirty="0">
                <a:latin typeface="微软雅黑" panose="020B0503020204020204" pitchFamily="34" charset="-122"/>
                <a:ea typeface="微软雅黑" panose="020B0503020204020204" pitchFamily="34" charset="-122"/>
              </a:rPr>
              <a:t>一、栏舍的准备及消毒</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直接连接符 6"/>
          <p:cNvCxnSpPr/>
          <p:nvPr/>
        </p:nvCxnSpPr>
        <p:spPr>
          <a:xfrm flipV="1">
            <a:off x="695960" y="1107440"/>
            <a:ext cx="9453880" cy="2206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
        <p:nvSpPr>
          <p:cNvPr id="2" name="矩形 1"/>
          <p:cNvSpPr/>
          <p:nvPr/>
        </p:nvSpPr>
        <p:spPr>
          <a:xfrm>
            <a:off x="778180" y="1301895"/>
            <a:ext cx="5724644" cy="461665"/>
          </a:xfrm>
          <a:prstGeom prst="rect">
            <a:avLst/>
          </a:prstGeom>
        </p:spPr>
        <p:txBody>
          <a:bodyPr wrap="none">
            <a:spAutoFit/>
          </a:bodyPr>
          <a:lstStyle/>
          <a:p>
            <a:r>
              <a:rPr lang="zh-CN" altLang="en-US" sz="2400" dirty="0"/>
              <a:t>圈舍消毒时，建议消毒方法和步骤如下：</a:t>
            </a:r>
          </a:p>
        </p:txBody>
      </p:sp>
      <p:sp>
        <p:nvSpPr>
          <p:cNvPr id="3" name="矩形 2"/>
          <p:cNvSpPr/>
          <p:nvPr/>
        </p:nvSpPr>
        <p:spPr>
          <a:xfrm>
            <a:off x="835330" y="1763560"/>
            <a:ext cx="10698272" cy="4652684"/>
          </a:xfrm>
          <a:prstGeom prst="rect">
            <a:avLst/>
          </a:prstGeom>
        </p:spPr>
        <p:txBody>
          <a:bodyPr wrap="square">
            <a:spAutoFit/>
          </a:bodyPr>
          <a:lstStyle/>
          <a:p>
            <a:pPr>
              <a:lnSpc>
                <a:spcPct val="150000"/>
              </a:lnSpc>
            </a:pPr>
            <a:r>
              <a:rPr lang="en-US" altLang="zh-CN" sz="2400" dirty="0"/>
              <a:t>1.</a:t>
            </a:r>
            <a:r>
              <a:rPr lang="zh-CN" altLang="en-US" sz="2400" dirty="0"/>
              <a:t>清除舍内固体粪便、污物，用高压水冲洗围栏、食槽、地面、墙壁和粪尿沟等;</a:t>
            </a:r>
            <a:endParaRPr lang="en-US" altLang="zh-CN" sz="2400" dirty="0"/>
          </a:p>
          <a:p>
            <a:pPr>
              <a:lnSpc>
                <a:spcPct val="150000"/>
              </a:lnSpc>
            </a:pPr>
            <a:r>
              <a:rPr lang="en-US" altLang="zh-CN" sz="2400" dirty="0"/>
              <a:t>2.</a:t>
            </a:r>
            <a:r>
              <a:rPr lang="zh-CN" altLang="en-US" sz="2400" dirty="0"/>
              <a:t>使用</a:t>
            </a:r>
            <a:r>
              <a:rPr lang="en-US" altLang="zh-CN" sz="2400" dirty="0"/>
              <a:t>2</a:t>
            </a:r>
            <a:r>
              <a:rPr lang="zh-CN" altLang="en-US" sz="2400" dirty="0"/>
              <a:t>～</a:t>
            </a:r>
            <a:r>
              <a:rPr lang="en-US" altLang="zh-CN" sz="2400" dirty="0"/>
              <a:t>3%</a:t>
            </a:r>
            <a:r>
              <a:rPr lang="zh-CN" altLang="en-US" sz="2400" dirty="0"/>
              <a:t>的烧碱液消毒；第二天用消毒剂再次消毒；</a:t>
            </a:r>
            <a:endParaRPr lang="en-US" altLang="zh-CN" sz="2400" dirty="0"/>
          </a:p>
          <a:p>
            <a:pPr>
              <a:lnSpc>
                <a:spcPct val="150000"/>
              </a:lnSpc>
            </a:pPr>
            <a:r>
              <a:rPr lang="zh-CN" altLang="en-US" sz="2000" dirty="0"/>
              <a:t>可对墙壁、天棚、地面和食槽使用</a:t>
            </a:r>
            <a:r>
              <a:rPr lang="en-US" altLang="zh-CN" sz="2000" dirty="0"/>
              <a:t>2%~3%</a:t>
            </a:r>
            <a:r>
              <a:rPr lang="zh-CN" altLang="en-US" sz="2000" dirty="0"/>
              <a:t>的氢氧化钠水溶液喷雾消毒，</a:t>
            </a:r>
            <a:r>
              <a:rPr lang="en-US" altLang="zh-CN" sz="2000" dirty="0"/>
              <a:t>6~12h</a:t>
            </a:r>
            <a:r>
              <a:rPr lang="zh-CN" altLang="en-US" sz="2000" dirty="0"/>
              <a:t>后用高压水将残留的氢氧化钠冲洗干净；</a:t>
            </a:r>
            <a:endParaRPr lang="en-US" altLang="zh-CN" sz="2000" dirty="0"/>
          </a:p>
          <a:p>
            <a:pPr>
              <a:lnSpc>
                <a:spcPct val="150000"/>
              </a:lnSpc>
            </a:pPr>
            <a:r>
              <a:rPr lang="en-US" altLang="zh-CN" sz="2400" dirty="0"/>
              <a:t>3.</a:t>
            </a:r>
            <a:r>
              <a:rPr lang="zh-CN" altLang="en-US" sz="2400" dirty="0"/>
              <a:t>将圈舍通风干燥12~24h后,使用甲醛、高锰酸钾熏蒸消毒；</a:t>
            </a:r>
            <a:endParaRPr lang="en-US" altLang="zh-CN" sz="2400" dirty="0"/>
          </a:p>
          <a:p>
            <a:pPr marL="342900" indent="-342900">
              <a:lnSpc>
                <a:spcPct val="150000"/>
              </a:lnSpc>
              <a:buFont typeface="Wingdings" panose="05000000000000000000" pitchFamily="2" charset="2"/>
              <a:buChar char="Ø"/>
            </a:pPr>
            <a:r>
              <a:rPr lang="zh-CN" altLang="en-US" sz="2000" dirty="0"/>
              <a:t>要求每立方米空间用36%-40%甲醛溶液42mL、高锰酸钾21g,在温度21℃以上、相对湿度70%以上的条件下，封闭熏蒸24h(应该注意,熏蒸主要适于密闭猪舍,并要特别注意安全);</a:t>
            </a:r>
            <a:endParaRPr lang="en-US" altLang="zh-CN" sz="2000" dirty="0"/>
          </a:p>
          <a:p>
            <a:pPr>
              <a:lnSpc>
                <a:spcPct val="150000"/>
              </a:lnSpc>
            </a:pPr>
            <a:r>
              <a:rPr lang="en-US" altLang="zh-CN" sz="2400" dirty="0"/>
              <a:t>4.</a:t>
            </a:r>
            <a:r>
              <a:rPr lang="zh-CN" altLang="en-US" sz="2400" dirty="0"/>
              <a:t>打开门窗通风干燥后，调整圈舍温度达15~22℃，即可转入肉猪进行饲养。</a:t>
            </a:r>
          </a:p>
        </p:txBody>
      </p:sp>
      <p:sp>
        <p:nvSpPr>
          <p:cNvPr id="11" name="标题 1"/>
          <p:cNvSpPr txBox="1"/>
          <p:nvPr/>
        </p:nvSpPr>
        <p:spPr>
          <a:xfrm>
            <a:off x="980440" y="-88901"/>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3600" dirty="0">
                <a:latin typeface="微软雅黑" panose="020B0503020204020204" pitchFamily="34" charset="-122"/>
                <a:ea typeface="微软雅黑" panose="020B0503020204020204" pitchFamily="34" charset="-122"/>
              </a:rPr>
              <a:t>一、栏舍的准备及消毒</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直接连接符 6"/>
          <p:cNvCxnSpPr/>
          <p:nvPr/>
        </p:nvCxnSpPr>
        <p:spPr>
          <a:xfrm flipV="1">
            <a:off x="838200" y="1088390"/>
            <a:ext cx="9453880" cy="2206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
        <p:nvSpPr>
          <p:cNvPr id="8" name="标题 1"/>
          <p:cNvSpPr txBox="1"/>
          <p:nvPr/>
        </p:nvSpPr>
        <p:spPr>
          <a:xfrm>
            <a:off x="838200" y="1825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3600" dirty="0">
                <a:latin typeface="微软雅黑" panose="020B0503020204020204" pitchFamily="34" charset="-122"/>
                <a:ea typeface="微软雅黑" panose="020B0503020204020204" pitchFamily="34" charset="-122"/>
              </a:rPr>
              <a:t>二、猪的转群</a:t>
            </a:r>
          </a:p>
        </p:txBody>
      </p:sp>
      <p:sp>
        <p:nvSpPr>
          <p:cNvPr id="3" name="矩形 2"/>
          <p:cNvSpPr/>
          <p:nvPr/>
        </p:nvSpPr>
        <p:spPr>
          <a:xfrm>
            <a:off x="647700" y="1528055"/>
            <a:ext cx="10210800" cy="5022016"/>
          </a:xfrm>
          <a:prstGeom prst="rect">
            <a:avLst/>
          </a:prstGeom>
        </p:spPr>
        <p:txBody>
          <a:bodyPr wrap="square">
            <a:spAutoFit/>
          </a:bodyPr>
          <a:lstStyle/>
          <a:p>
            <a:pPr indent="266700" algn="l">
              <a:lnSpc>
                <a:spcPct val="150000"/>
              </a:lnSpc>
            </a:pPr>
            <a:r>
              <a:rPr lang="en-US" altLang="zh-CN" sz="2400" kern="100" dirty="0">
                <a:solidFill>
                  <a:srgbClr val="000000"/>
                </a:solidFill>
                <a:effectLst/>
                <a:latin typeface="+mn-ea"/>
              </a:rPr>
              <a:t>1</a:t>
            </a:r>
            <a:r>
              <a:rPr lang="zh-CN" altLang="en-US" sz="2400" kern="100" dirty="0">
                <a:solidFill>
                  <a:srgbClr val="000000"/>
                </a:solidFill>
                <a:effectLst/>
                <a:latin typeface="+mn-ea"/>
              </a:rPr>
              <a:t>、</a:t>
            </a:r>
            <a:r>
              <a:rPr lang="zh-CN" altLang="zh-CN" sz="2400" kern="100" dirty="0">
                <a:solidFill>
                  <a:srgbClr val="000000"/>
                </a:solidFill>
                <a:effectLst/>
                <a:latin typeface="+mn-ea"/>
              </a:rPr>
              <a:t>转群时间安排</a:t>
            </a:r>
            <a:r>
              <a:rPr lang="en-US" altLang="zh-CN" sz="2400" kern="100" dirty="0">
                <a:solidFill>
                  <a:srgbClr val="000000"/>
                </a:solidFill>
                <a:effectLst/>
                <a:latin typeface="+mn-ea"/>
              </a:rPr>
              <a:t>  </a:t>
            </a:r>
            <a:r>
              <a:rPr lang="zh-CN" altLang="zh-CN" sz="2400" kern="100" dirty="0">
                <a:solidFill>
                  <a:srgbClr val="000000"/>
                </a:solidFill>
                <a:effectLst/>
                <a:latin typeface="+mn-ea"/>
              </a:rPr>
              <a:t>生长育肥舍工作人员与保育舍工作人员相互协调，统一安排转猪时间，最好安排在中午阶段，一律不能安排上班和下班前后。</a:t>
            </a:r>
            <a:endParaRPr lang="zh-CN" altLang="zh-CN" sz="2400" kern="100" dirty="0">
              <a:effectLst/>
              <a:latin typeface="+mn-ea"/>
            </a:endParaRPr>
          </a:p>
          <a:p>
            <a:pPr indent="266700" algn="l">
              <a:lnSpc>
                <a:spcPct val="150000"/>
              </a:lnSpc>
            </a:pPr>
            <a:r>
              <a:rPr lang="en-US" altLang="zh-CN" sz="2400" kern="100" dirty="0">
                <a:solidFill>
                  <a:srgbClr val="000000"/>
                </a:solidFill>
                <a:effectLst/>
                <a:latin typeface="+mn-ea"/>
              </a:rPr>
              <a:t>2</a:t>
            </a:r>
            <a:r>
              <a:rPr lang="zh-CN" altLang="en-US" sz="2400" kern="100" dirty="0">
                <a:solidFill>
                  <a:srgbClr val="000000"/>
                </a:solidFill>
                <a:effectLst/>
                <a:latin typeface="+mn-ea"/>
              </a:rPr>
              <a:t>、</a:t>
            </a:r>
            <a:r>
              <a:rPr lang="zh-CN" altLang="zh-CN" sz="2400" kern="100" dirty="0">
                <a:solidFill>
                  <a:srgbClr val="000000"/>
                </a:solidFill>
                <a:effectLst/>
                <a:latin typeface="+mn-ea"/>
              </a:rPr>
              <a:t>由于各猪场饲养工艺流程不同，采用</a:t>
            </a:r>
            <a:r>
              <a:rPr lang="zh-CN" altLang="zh-CN" sz="2400" b="1" kern="100" dirty="0">
                <a:solidFill>
                  <a:srgbClr val="FF0000"/>
                </a:solidFill>
                <a:effectLst/>
                <a:latin typeface="+mn-ea"/>
              </a:rPr>
              <a:t>四阶段三次转群</a:t>
            </a:r>
            <a:r>
              <a:rPr lang="zh-CN" altLang="zh-CN" sz="2400" kern="100" dirty="0">
                <a:solidFill>
                  <a:srgbClr val="000000"/>
                </a:solidFill>
                <a:effectLst/>
                <a:latin typeface="+mn-ea"/>
              </a:rPr>
              <a:t>和</a:t>
            </a:r>
            <a:r>
              <a:rPr lang="zh-CN" altLang="zh-CN" sz="2400" b="1" kern="100" dirty="0">
                <a:solidFill>
                  <a:srgbClr val="FF0000"/>
                </a:solidFill>
                <a:effectLst/>
                <a:latin typeface="+mn-ea"/>
              </a:rPr>
              <a:t>五阶段四次转群</a:t>
            </a:r>
            <a:r>
              <a:rPr lang="zh-CN" altLang="zh-CN" sz="2400" kern="100" dirty="0">
                <a:solidFill>
                  <a:srgbClr val="000000"/>
                </a:solidFill>
                <a:effectLst/>
                <a:latin typeface="+mn-ea"/>
              </a:rPr>
              <a:t>工艺的猪场，生长育肥猪的转群次数也不同。应根据猪场自己实际情况进行具体对待。</a:t>
            </a:r>
            <a:endParaRPr lang="en-US" altLang="zh-CN" sz="2400" kern="100" dirty="0">
              <a:solidFill>
                <a:srgbClr val="000000"/>
              </a:solidFill>
              <a:effectLst/>
              <a:latin typeface="+mn-ea"/>
            </a:endParaRPr>
          </a:p>
          <a:p>
            <a:pPr indent="266700" algn="l">
              <a:lnSpc>
                <a:spcPct val="150000"/>
              </a:lnSpc>
            </a:pPr>
            <a:r>
              <a:rPr lang="en-US" altLang="zh-CN" sz="2400" kern="100" dirty="0">
                <a:effectLst/>
                <a:latin typeface="+mn-ea"/>
              </a:rPr>
              <a:t>3</a:t>
            </a:r>
            <a:r>
              <a:rPr lang="zh-CN" altLang="en-US" sz="2400" kern="100" dirty="0">
                <a:effectLst/>
                <a:latin typeface="+mn-ea"/>
              </a:rPr>
              <a:t>、如需选留后备母猪，则在</a:t>
            </a:r>
            <a:r>
              <a:rPr lang="en-US" altLang="zh-CN" sz="2400" kern="100" dirty="0">
                <a:effectLst/>
                <a:latin typeface="+mn-ea"/>
              </a:rPr>
              <a:t>50</a:t>
            </a:r>
            <a:r>
              <a:rPr lang="zh-CN" altLang="en-US" sz="2400" kern="100" dirty="0">
                <a:effectLst/>
                <a:latin typeface="+mn-ea"/>
              </a:rPr>
              <a:t>～</a:t>
            </a:r>
            <a:r>
              <a:rPr lang="en-US" altLang="zh-CN" sz="2400" kern="100" dirty="0">
                <a:effectLst/>
                <a:latin typeface="+mn-ea"/>
              </a:rPr>
              <a:t>60kg</a:t>
            </a:r>
            <a:r>
              <a:rPr lang="zh-CN" altLang="en-US" sz="2400" kern="100" dirty="0">
                <a:effectLst/>
                <a:latin typeface="+mn-ea"/>
              </a:rPr>
              <a:t>左右按选育要求选择后备猪，并与商品猪群分栏饲养。</a:t>
            </a:r>
            <a:endParaRPr lang="en-US" altLang="zh-CN" sz="2400" kern="100" dirty="0">
              <a:latin typeface="+mn-ea"/>
            </a:endParaRPr>
          </a:p>
          <a:p>
            <a:pPr indent="266700" algn="l">
              <a:lnSpc>
                <a:spcPct val="150000"/>
              </a:lnSpc>
            </a:pPr>
            <a:r>
              <a:rPr lang="en-US" altLang="zh-CN" sz="2400" kern="100" dirty="0">
                <a:effectLst/>
                <a:latin typeface="+mn-ea"/>
              </a:rPr>
              <a:t>4</a:t>
            </a:r>
            <a:r>
              <a:rPr lang="zh-CN" altLang="en-US" sz="2400" kern="100" dirty="0">
                <a:effectLst/>
                <a:latin typeface="+mn-ea"/>
              </a:rPr>
              <a:t>、转群时应小心、谨慎、严防猛力击打，以避免对猪只造成人为的损伤。</a:t>
            </a:r>
          </a:p>
          <a:p>
            <a:pPr indent="266700" algn="l">
              <a:lnSpc>
                <a:spcPct val="150000"/>
              </a:lnSpc>
            </a:pPr>
            <a:endParaRPr lang="zh-CN" altLang="zh-CN" sz="2400" kern="100" dirty="0">
              <a:effectLst/>
              <a:latin typeface="+mn-ea"/>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直接连接符 6"/>
          <p:cNvCxnSpPr/>
          <p:nvPr/>
        </p:nvCxnSpPr>
        <p:spPr>
          <a:xfrm flipV="1">
            <a:off x="695960" y="1107440"/>
            <a:ext cx="9453880" cy="2206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
        <p:nvSpPr>
          <p:cNvPr id="8" name="标题 1"/>
          <p:cNvSpPr txBox="1"/>
          <p:nvPr/>
        </p:nvSpPr>
        <p:spPr>
          <a:xfrm>
            <a:off x="838200" y="1825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3600" dirty="0">
                <a:latin typeface="微软雅黑" panose="020B0503020204020204" pitchFamily="34" charset="-122"/>
                <a:ea typeface="微软雅黑" panose="020B0503020204020204" pitchFamily="34" charset="-122"/>
              </a:rPr>
              <a:t>二、猪的转群</a:t>
            </a:r>
          </a:p>
        </p:txBody>
      </p:sp>
      <p:sp>
        <p:nvSpPr>
          <p:cNvPr id="28" name="内容占位符 2"/>
          <p:cNvSpPr>
            <a:spLocks noGrp="1"/>
          </p:cNvSpPr>
          <p:nvPr>
            <p:ph idx="1"/>
          </p:nvPr>
        </p:nvSpPr>
        <p:spPr>
          <a:xfrm>
            <a:off x="933449" y="1536700"/>
            <a:ext cx="9439275" cy="5040313"/>
          </a:xfrm>
        </p:spPr>
        <p:txBody>
          <a:bodyPr/>
          <a:lstStyle/>
          <a:p>
            <a:pPr indent="0" algn="just" eaLnBrk="1" hangingPunct="1">
              <a:spcAft>
                <a:spcPts val="0"/>
              </a:spcAft>
              <a:buFont typeface="Wingdings" panose="05000000000000000000" pitchFamily="2" charset="2"/>
              <a:buNone/>
              <a:defRPr/>
            </a:pPr>
            <a:r>
              <a:rPr lang="en-US" altLang="zh-CN" sz="2400" b="1" kern="100" dirty="0">
                <a:latin typeface="宋体" panose="02010600030101010101" pitchFamily="2" charset="-122"/>
                <a:cs typeface="Times New Roman" panose="02020603050405020304"/>
              </a:rPr>
              <a:t>(1)</a:t>
            </a:r>
            <a:r>
              <a:rPr lang="zh-CN" altLang="zh-CN" sz="2400" b="1" kern="100" dirty="0">
                <a:latin typeface="宋体" panose="02010600030101010101" pitchFamily="2" charset="-122"/>
                <a:cs typeface="Times New Roman" panose="02020603050405020304"/>
              </a:rPr>
              <a:t>四段饲养三次转群的工艺流程</a:t>
            </a:r>
            <a:r>
              <a:rPr lang="en-US" altLang="zh-CN" sz="2400" b="1" kern="100" dirty="0">
                <a:latin typeface="宋体" panose="02010600030101010101" pitchFamily="2" charset="-122"/>
                <a:cs typeface="Times New Roman" panose="02020603050405020304"/>
              </a:rPr>
              <a:t> </a:t>
            </a:r>
            <a:r>
              <a:rPr lang="en-US" altLang="zh-CN" sz="2800" kern="100" dirty="0">
                <a:solidFill>
                  <a:srgbClr val="FF0000"/>
                </a:solidFill>
                <a:latin typeface="宋体" panose="02010600030101010101" pitchFamily="2" charset="-122"/>
                <a:cs typeface="Times New Roman" panose="02020603050405020304"/>
              </a:rPr>
              <a:t> </a:t>
            </a:r>
          </a:p>
          <a:p>
            <a:pPr indent="0" algn="just" eaLnBrk="1" hangingPunct="1">
              <a:lnSpc>
                <a:spcPct val="150000"/>
              </a:lnSpc>
              <a:spcAft>
                <a:spcPts val="0"/>
              </a:spcAft>
              <a:buFont typeface="Wingdings" panose="05000000000000000000" pitchFamily="2" charset="2"/>
              <a:buNone/>
              <a:defRPr/>
            </a:pPr>
            <a:r>
              <a:rPr lang="en-US" altLang="zh-CN" sz="2000" kern="100" dirty="0">
                <a:latin typeface="宋体" panose="02010600030101010101" pitchFamily="2" charset="-122"/>
                <a:cs typeface="Times New Roman" panose="02020603050405020304"/>
              </a:rPr>
              <a:t>    </a:t>
            </a:r>
            <a:r>
              <a:rPr lang="zh-CN" altLang="zh-CN" sz="2000" kern="100" dirty="0">
                <a:latin typeface="宋体" panose="02010600030101010101" pitchFamily="2" charset="-122"/>
                <a:cs typeface="Times New Roman" panose="02020603050405020304"/>
              </a:rPr>
              <a:t>仔猪断乳后独立增加保育阶段，就是四段饲养三次转群工艺流程。提前</a:t>
            </a:r>
            <a:r>
              <a:rPr lang="en-US" altLang="zh-CN" sz="2000" kern="100" dirty="0">
                <a:latin typeface="宋体" panose="02010600030101010101" pitchFamily="2" charset="-122"/>
                <a:cs typeface="Times New Roman" panose="02020603050405020304"/>
              </a:rPr>
              <a:t>1</a:t>
            </a:r>
            <a:r>
              <a:rPr lang="zh-CN" altLang="zh-CN" sz="2000" kern="100" dirty="0">
                <a:latin typeface="宋体" panose="02010600030101010101" pitchFamily="2" charset="-122"/>
                <a:cs typeface="Times New Roman" panose="02020603050405020304"/>
              </a:rPr>
              <a:t>周进入分娩舍，哺乳</a:t>
            </a:r>
            <a:r>
              <a:rPr lang="en-US" altLang="zh-CN" sz="2000" kern="100" dirty="0">
                <a:latin typeface="宋体" panose="02010600030101010101" pitchFamily="2" charset="-122"/>
                <a:cs typeface="Times New Roman" panose="02020603050405020304"/>
              </a:rPr>
              <a:t>4</a:t>
            </a:r>
            <a:r>
              <a:rPr lang="zh-CN" altLang="zh-CN" sz="2000" kern="100" dirty="0">
                <a:latin typeface="宋体" panose="02010600030101010101" pitchFamily="2" charset="-122"/>
                <a:cs typeface="Times New Roman" panose="02020603050405020304"/>
              </a:rPr>
              <a:t>周，空栏</a:t>
            </a:r>
            <a:r>
              <a:rPr lang="en-US" altLang="zh-CN" sz="2000" kern="100" dirty="0">
                <a:latin typeface="宋体" panose="02010600030101010101" pitchFamily="2" charset="-122"/>
                <a:cs typeface="Times New Roman" panose="02020603050405020304"/>
              </a:rPr>
              <a:t>1</a:t>
            </a:r>
            <a:r>
              <a:rPr lang="zh-CN" altLang="zh-CN" sz="2000" kern="100" dirty="0">
                <a:latin typeface="宋体" panose="02010600030101010101" pitchFamily="2" charset="-122"/>
                <a:cs typeface="Times New Roman" panose="02020603050405020304"/>
              </a:rPr>
              <a:t>周消毒；保育</a:t>
            </a:r>
            <a:r>
              <a:rPr lang="en-US" altLang="zh-CN" sz="2000" kern="100" dirty="0">
                <a:latin typeface="宋体" panose="02010600030101010101" pitchFamily="2" charset="-122"/>
                <a:cs typeface="Times New Roman" panose="02020603050405020304"/>
              </a:rPr>
              <a:t>5</a:t>
            </a:r>
            <a:r>
              <a:rPr lang="zh-CN" altLang="zh-CN" sz="2000" kern="100" dirty="0">
                <a:latin typeface="宋体" panose="02010600030101010101" pitchFamily="2" charset="-122"/>
                <a:cs typeface="Times New Roman" panose="02020603050405020304"/>
              </a:rPr>
              <a:t>周，空栏</a:t>
            </a:r>
            <a:r>
              <a:rPr lang="en-US" altLang="zh-CN" sz="2000" kern="100" dirty="0">
                <a:latin typeface="宋体" panose="02010600030101010101" pitchFamily="2" charset="-122"/>
                <a:cs typeface="Times New Roman" panose="02020603050405020304"/>
              </a:rPr>
              <a:t>1</a:t>
            </a:r>
            <a:r>
              <a:rPr lang="zh-CN" altLang="zh-CN" sz="2000" kern="100" dirty="0">
                <a:latin typeface="宋体" panose="02010600030101010101" pitchFamily="2" charset="-122"/>
                <a:cs typeface="Times New Roman" panose="02020603050405020304"/>
              </a:rPr>
              <a:t>周消毒；育肥</a:t>
            </a:r>
            <a:r>
              <a:rPr lang="en-US" altLang="zh-CN" sz="2000" kern="100" dirty="0">
                <a:latin typeface="宋体" panose="02010600030101010101" pitchFamily="2" charset="-122"/>
                <a:cs typeface="Times New Roman" panose="02020603050405020304"/>
              </a:rPr>
              <a:t>15</a:t>
            </a:r>
            <a:r>
              <a:rPr lang="zh-CN" altLang="zh-CN" sz="2000" kern="100" dirty="0">
                <a:latin typeface="宋体" panose="02010600030101010101" pitchFamily="2" charset="-122"/>
                <a:cs typeface="Times New Roman" panose="02020603050405020304"/>
              </a:rPr>
              <a:t>周，空栏</a:t>
            </a:r>
            <a:r>
              <a:rPr lang="en-US" altLang="zh-CN" sz="2000" kern="100" dirty="0">
                <a:latin typeface="宋体" panose="02010600030101010101" pitchFamily="2" charset="-122"/>
                <a:cs typeface="Times New Roman" panose="02020603050405020304"/>
              </a:rPr>
              <a:t>1</a:t>
            </a:r>
            <a:r>
              <a:rPr lang="zh-CN" altLang="zh-CN" sz="2000" kern="100" dirty="0">
                <a:latin typeface="宋体" panose="02010600030101010101" pitchFamily="2" charset="-122"/>
                <a:cs typeface="Times New Roman" panose="02020603050405020304"/>
              </a:rPr>
              <a:t>周消毒。</a:t>
            </a:r>
            <a:r>
              <a:rPr lang="zh-CN" altLang="zh-CN" sz="2000" kern="100" dirty="0">
                <a:latin typeface="Calibri" panose="020F0502020204030204"/>
                <a:cs typeface="Times New Roman" panose="02020603050405020304"/>
              </a:rPr>
              <a:t>如</a:t>
            </a:r>
            <a:r>
              <a:rPr lang="zh-CN" altLang="en-US" sz="2000" kern="100" dirty="0">
                <a:latin typeface="Calibri" panose="020F0502020204030204"/>
                <a:cs typeface="Times New Roman" panose="02020603050405020304"/>
              </a:rPr>
              <a:t>下</a:t>
            </a:r>
            <a:r>
              <a:rPr lang="zh-CN" altLang="zh-CN" sz="2000" kern="100" dirty="0">
                <a:latin typeface="Calibri" panose="020F0502020204030204"/>
                <a:cs typeface="Times New Roman" panose="02020603050405020304"/>
              </a:rPr>
              <a:t>图所示</a:t>
            </a:r>
            <a:r>
              <a:rPr lang="zh-CN" altLang="en-US" sz="2000" kern="100" dirty="0">
                <a:latin typeface="Calibri" panose="020F0502020204030204"/>
                <a:cs typeface="Times New Roman" panose="02020603050405020304"/>
              </a:rPr>
              <a:t>。</a:t>
            </a:r>
            <a:endParaRPr lang="zh-CN" altLang="zh-CN" sz="2000" kern="100" dirty="0">
              <a:latin typeface="Calibri" panose="020F0502020204030204"/>
              <a:cs typeface="Times New Roman" panose="02020603050405020304"/>
            </a:endParaRPr>
          </a:p>
          <a:p>
            <a:pPr indent="298450" algn="just" eaLnBrk="1" hangingPunct="1">
              <a:spcAft>
                <a:spcPts val="0"/>
              </a:spcAft>
              <a:defRPr/>
            </a:pPr>
            <a:endParaRPr lang="en-US" altLang="zh-CN" kern="100" dirty="0">
              <a:latin typeface="宋体" panose="02010600030101010101" pitchFamily="2" charset="-122"/>
              <a:cs typeface="Times New Roman" panose="02020603050405020304"/>
            </a:endParaRPr>
          </a:p>
          <a:p>
            <a:pPr indent="298450" algn="just" eaLnBrk="1" hangingPunct="1">
              <a:spcAft>
                <a:spcPts val="0"/>
              </a:spcAft>
              <a:defRPr/>
            </a:pPr>
            <a:endParaRPr lang="en-US" altLang="zh-CN" sz="2400" kern="100" dirty="0">
              <a:latin typeface="Calibri" panose="020F0502020204030204"/>
              <a:cs typeface="Times New Roman" panose="02020603050405020304"/>
            </a:endParaRPr>
          </a:p>
          <a:p>
            <a:pPr indent="298450" algn="just" eaLnBrk="1" hangingPunct="1">
              <a:spcAft>
                <a:spcPts val="0"/>
              </a:spcAft>
              <a:defRPr/>
            </a:pPr>
            <a:endParaRPr lang="en-US" altLang="zh-CN" sz="2400" kern="100" dirty="0">
              <a:latin typeface="Calibri" panose="020F0502020204030204"/>
              <a:cs typeface="Times New Roman" panose="02020603050405020304"/>
            </a:endParaRPr>
          </a:p>
          <a:p>
            <a:pPr indent="298450" algn="just" eaLnBrk="1" hangingPunct="1">
              <a:spcAft>
                <a:spcPts val="0"/>
              </a:spcAft>
              <a:defRPr/>
            </a:pPr>
            <a:endParaRPr lang="en-US" altLang="zh-CN" sz="2400" kern="100" dirty="0">
              <a:latin typeface="Calibri" panose="020F0502020204030204"/>
              <a:cs typeface="Times New Roman" panose="02020603050405020304"/>
            </a:endParaRPr>
          </a:p>
          <a:p>
            <a:pPr indent="0" algn="just" eaLnBrk="1" hangingPunct="1">
              <a:spcAft>
                <a:spcPts val="0"/>
              </a:spcAft>
              <a:buFont typeface="Symbol" panose="05050102010706020507" pitchFamily="18" charset="2"/>
              <a:buNone/>
              <a:defRPr/>
            </a:pPr>
            <a:endParaRPr lang="en-US" altLang="zh-CN" kern="100" dirty="0">
              <a:solidFill>
                <a:srgbClr val="FF0000"/>
              </a:solidFill>
              <a:cs typeface="Times New Roman" panose="02020603050405020304"/>
            </a:endParaRPr>
          </a:p>
          <a:p>
            <a:pPr indent="0" algn="just" eaLnBrk="1" hangingPunct="1">
              <a:spcAft>
                <a:spcPts val="0"/>
              </a:spcAft>
              <a:buFont typeface="Symbol" panose="05050102010706020507" pitchFamily="18" charset="2"/>
              <a:buNone/>
              <a:defRPr/>
            </a:pPr>
            <a:endParaRPr lang="en-US" altLang="zh-CN" kern="100" dirty="0">
              <a:solidFill>
                <a:srgbClr val="FF0000"/>
              </a:solidFill>
              <a:cs typeface="Times New Roman" panose="02020603050405020304"/>
            </a:endParaRPr>
          </a:p>
          <a:p>
            <a:pPr eaLnBrk="1" hangingPunct="1">
              <a:defRPr/>
            </a:pPr>
            <a:endParaRPr lang="zh-CN" altLang="en-US" dirty="0"/>
          </a:p>
        </p:txBody>
      </p:sp>
      <p:pic>
        <p:nvPicPr>
          <p:cNvPr id="29" name="图片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037554" y="3895725"/>
            <a:ext cx="7231063" cy="223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文本框 31"/>
          <p:cNvSpPr txBox="1"/>
          <p:nvPr/>
        </p:nvSpPr>
        <p:spPr>
          <a:xfrm>
            <a:off x="3838575" y="5531485"/>
            <a:ext cx="914400" cy="438150"/>
          </a:xfrm>
          <a:prstGeom prst="rect">
            <a:avLst/>
          </a:prstGeom>
          <a:solidFill>
            <a:schemeClr val="bg1"/>
          </a:solidFill>
        </p:spPr>
        <p:txBody>
          <a:bodyPr wrap="square" rtlCol="0">
            <a:spAutoFit/>
          </a:bodyPr>
          <a:lstStyle/>
          <a:p>
            <a:endParaRPr lang="zh-CN" alt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71563" y="3625849"/>
            <a:ext cx="9591502" cy="2574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直接连接符 6"/>
          <p:cNvCxnSpPr/>
          <p:nvPr/>
        </p:nvCxnSpPr>
        <p:spPr>
          <a:xfrm flipV="1">
            <a:off x="695960" y="1107440"/>
            <a:ext cx="9453880" cy="2206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
        <p:nvSpPr>
          <p:cNvPr id="8" name="标题 1"/>
          <p:cNvSpPr txBox="1"/>
          <p:nvPr/>
        </p:nvSpPr>
        <p:spPr>
          <a:xfrm>
            <a:off x="838200" y="1825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3600" dirty="0">
                <a:latin typeface="微软雅黑" panose="020B0503020204020204" pitchFamily="34" charset="-122"/>
                <a:ea typeface="微软雅黑" panose="020B0503020204020204" pitchFamily="34" charset="-122"/>
              </a:rPr>
              <a:t>二、猪的转群</a:t>
            </a:r>
          </a:p>
        </p:txBody>
      </p:sp>
      <p:sp>
        <p:nvSpPr>
          <p:cNvPr id="28" name="内容占位符 2"/>
          <p:cNvSpPr>
            <a:spLocks noGrp="1"/>
          </p:cNvSpPr>
          <p:nvPr>
            <p:ph idx="1"/>
          </p:nvPr>
        </p:nvSpPr>
        <p:spPr>
          <a:xfrm>
            <a:off x="773820" y="1517650"/>
            <a:ext cx="10186988" cy="5040313"/>
          </a:xfrm>
        </p:spPr>
        <p:txBody>
          <a:bodyPr/>
          <a:lstStyle/>
          <a:p>
            <a:pPr indent="0" algn="just" eaLnBrk="1" hangingPunct="1">
              <a:spcAft>
                <a:spcPts val="0"/>
              </a:spcAft>
              <a:buFont typeface="Wingdings" panose="05000000000000000000" pitchFamily="2" charset="2"/>
              <a:buNone/>
              <a:defRPr/>
            </a:pPr>
            <a:r>
              <a:rPr lang="en-US" altLang="zh-CN" sz="2400" b="1" kern="100" dirty="0">
                <a:latin typeface="宋体" panose="02010600030101010101" pitchFamily="2" charset="-122"/>
                <a:cs typeface="Times New Roman" panose="02020603050405020304"/>
              </a:rPr>
              <a:t>(2)</a:t>
            </a:r>
            <a:r>
              <a:rPr lang="zh-CN" altLang="en-US" sz="2400" b="1" kern="100" dirty="0">
                <a:latin typeface="宋体" panose="02010600030101010101" pitchFamily="2" charset="-122"/>
                <a:cs typeface="Times New Roman" panose="02020603050405020304"/>
              </a:rPr>
              <a:t>五</a:t>
            </a:r>
            <a:r>
              <a:rPr lang="zh-CN" altLang="zh-CN" sz="2400" b="1" kern="100" dirty="0">
                <a:latin typeface="宋体" panose="02010600030101010101" pitchFamily="2" charset="-122"/>
                <a:cs typeface="Times New Roman" panose="02020603050405020304"/>
              </a:rPr>
              <a:t>段饲养</a:t>
            </a:r>
            <a:r>
              <a:rPr lang="zh-CN" altLang="en-US" sz="2400" b="1" kern="100" dirty="0">
                <a:latin typeface="宋体" panose="02010600030101010101" pitchFamily="2" charset="-122"/>
                <a:cs typeface="Times New Roman" panose="02020603050405020304"/>
              </a:rPr>
              <a:t>四</a:t>
            </a:r>
            <a:r>
              <a:rPr lang="zh-CN" altLang="zh-CN" sz="2400" b="1" kern="100" dirty="0">
                <a:latin typeface="宋体" panose="02010600030101010101" pitchFamily="2" charset="-122"/>
                <a:cs typeface="Times New Roman" panose="02020603050405020304"/>
              </a:rPr>
              <a:t>次转群的工艺流程</a:t>
            </a:r>
            <a:r>
              <a:rPr lang="en-US" altLang="zh-CN" sz="2400" b="1" kern="100" dirty="0">
                <a:latin typeface="宋体" panose="02010600030101010101" pitchFamily="2" charset="-122"/>
                <a:cs typeface="Times New Roman" panose="02020603050405020304"/>
              </a:rPr>
              <a:t> </a:t>
            </a:r>
            <a:r>
              <a:rPr lang="en-US" altLang="zh-CN" sz="2800" kern="100" dirty="0">
                <a:solidFill>
                  <a:srgbClr val="FF0000"/>
                </a:solidFill>
                <a:latin typeface="宋体" panose="02010600030101010101" pitchFamily="2" charset="-122"/>
                <a:cs typeface="Times New Roman" panose="02020603050405020304"/>
              </a:rPr>
              <a:t> </a:t>
            </a:r>
          </a:p>
          <a:p>
            <a:pPr indent="0" algn="just" eaLnBrk="1" hangingPunct="1">
              <a:lnSpc>
                <a:spcPct val="150000"/>
              </a:lnSpc>
              <a:spcAft>
                <a:spcPts val="0"/>
              </a:spcAft>
              <a:buFont typeface="Wingdings" panose="05000000000000000000" pitchFamily="2" charset="2"/>
              <a:buNone/>
              <a:defRPr/>
            </a:pPr>
            <a:r>
              <a:rPr lang="en-US" altLang="zh-CN" sz="2000" kern="100" dirty="0">
                <a:latin typeface="宋体" panose="02010600030101010101" pitchFamily="2" charset="-122"/>
                <a:cs typeface="Times New Roman" panose="02020603050405020304"/>
              </a:rPr>
              <a:t>    </a:t>
            </a:r>
            <a:r>
              <a:rPr lang="zh-CN" altLang="en-US" sz="2000" kern="100" dirty="0">
                <a:latin typeface="宋体" panose="02010600030101010101" pitchFamily="2" charset="-122"/>
                <a:cs typeface="Times New Roman" panose="02020603050405020304"/>
              </a:rPr>
              <a:t>在</a:t>
            </a:r>
            <a:r>
              <a:rPr lang="zh-CN" altLang="zh-CN" sz="2000" kern="100" dirty="0">
                <a:latin typeface="宋体" panose="02010600030101010101" pitchFamily="2" charset="-122"/>
                <a:cs typeface="Times New Roman" panose="02020603050405020304"/>
              </a:rPr>
              <a:t>四段饲养三次转群</a:t>
            </a:r>
            <a:r>
              <a:rPr lang="zh-CN" altLang="en-US" sz="2000" kern="100" dirty="0">
                <a:latin typeface="宋体" panose="02010600030101010101" pitchFamily="2" charset="-122"/>
                <a:cs typeface="Times New Roman" panose="02020603050405020304"/>
              </a:rPr>
              <a:t>的育肥阶段又进行分类，把生长育肥舍划分为生长舍加育肥舍。具体流程为：提前</a:t>
            </a:r>
            <a:r>
              <a:rPr lang="en-US" altLang="zh-CN" sz="2000" kern="100" dirty="0">
                <a:latin typeface="宋体" panose="02010600030101010101" pitchFamily="2" charset="-122"/>
                <a:cs typeface="Times New Roman" panose="02020603050405020304"/>
              </a:rPr>
              <a:t>1</a:t>
            </a:r>
            <a:r>
              <a:rPr lang="zh-CN" altLang="en-US" sz="2000" kern="100" dirty="0">
                <a:latin typeface="宋体" panose="02010600030101010101" pitchFamily="2" charset="-122"/>
                <a:cs typeface="Times New Roman" panose="02020603050405020304"/>
              </a:rPr>
              <a:t>周进入分娩舍，哺乳</a:t>
            </a:r>
            <a:r>
              <a:rPr lang="en-US" altLang="zh-CN" sz="2000" kern="100" dirty="0">
                <a:latin typeface="宋体" panose="02010600030101010101" pitchFamily="2" charset="-122"/>
                <a:cs typeface="Times New Roman" panose="02020603050405020304"/>
              </a:rPr>
              <a:t>4</a:t>
            </a:r>
            <a:r>
              <a:rPr lang="zh-CN" altLang="en-US" sz="2000" kern="100" dirty="0">
                <a:latin typeface="宋体" panose="02010600030101010101" pitchFamily="2" charset="-122"/>
                <a:cs typeface="Times New Roman" panose="02020603050405020304"/>
              </a:rPr>
              <a:t>周，空栏</a:t>
            </a:r>
            <a:r>
              <a:rPr lang="en-US" altLang="zh-CN" sz="2000" kern="100" dirty="0">
                <a:latin typeface="宋体" panose="02010600030101010101" pitchFamily="2" charset="-122"/>
                <a:cs typeface="Times New Roman" panose="02020603050405020304"/>
              </a:rPr>
              <a:t>1</a:t>
            </a:r>
            <a:r>
              <a:rPr lang="zh-CN" altLang="en-US" sz="2000" kern="100" dirty="0">
                <a:latin typeface="宋体" panose="02010600030101010101" pitchFamily="2" charset="-122"/>
                <a:cs typeface="Times New Roman" panose="02020603050405020304"/>
              </a:rPr>
              <a:t>周消毒；保育</a:t>
            </a:r>
            <a:r>
              <a:rPr lang="en-US" altLang="zh-CN" sz="2000" kern="100" dirty="0">
                <a:latin typeface="宋体" panose="02010600030101010101" pitchFamily="2" charset="-122"/>
                <a:cs typeface="Times New Roman" panose="02020603050405020304"/>
              </a:rPr>
              <a:t>5</a:t>
            </a:r>
            <a:r>
              <a:rPr lang="zh-CN" altLang="en-US" sz="2000" kern="100" dirty="0">
                <a:latin typeface="宋体" panose="02010600030101010101" pitchFamily="2" charset="-122"/>
                <a:cs typeface="Times New Roman" panose="02020603050405020304"/>
              </a:rPr>
              <a:t>周，空栏</a:t>
            </a:r>
            <a:r>
              <a:rPr lang="en-US" altLang="zh-CN" sz="2000" kern="100" dirty="0">
                <a:latin typeface="宋体" panose="02010600030101010101" pitchFamily="2" charset="-122"/>
                <a:cs typeface="Times New Roman" panose="02020603050405020304"/>
              </a:rPr>
              <a:t>1</a:t>
            </a:r>
            <a:r>
              <a:rPr lang="zh-CN" altLang="en-US" sz="2000" kern="100" dirty="0">
                <a:latin typeface="宋体" panose="02010600030101010101" pitchFamily="2" charset="-122"/>
                <a:cs typeface="Times New Roman" panose="02020603050405020304"/>
              </a:rPr>
              <a:t>周消毒；生长舍饲养</a:t>
            </a:r>
            <a:r>
              <a:rPr lang="en-US" altLang="zh-CN" sz="2000" kern="100" dirty="0">
                <a:latin typeface="宋体" panose="02010600030101010101" pitchFamily="2" charset="-122"/>
                <a:cs typeface="Times New Roman" panose="02020603050405020304"/>
              </a:rPr>
              <a:t>5</a:t>
            </a:r>
            <a:r>
              <a:rPr lang="zh-CN" altLang="en-US" sz="2000" kern="100" dirty="0">
                <a:latin typeface="宋体" panose="02010600030101010101" pitchFamily="2" charset="-122"/>
                <a:cs typeface="Times New Roman" panose="02020603050405020304"/>
              </a:rPr>
              <a:t>周，空栏</a:t>
            </a:r>
            <a:r>
              <a:rPr lang="en-US" altLang="zh-CN" sz="2000" kern="100" dirty="0">
                <a:latin typeface="宋体" panose="02010600030101010101" pitchFamily="2" charset="-122"/>
                <a:cs typeface="Times New Roman" panose="02020603050405020304"/>
              </a:rPr>
              <a:t>1</a:t>
            </a:r>
            <a:r>
              <a:rPr lang="zh-CN" altLang="en-US" sz="2000" kern="100" dirty="0">
                <a:latin typeface="宋体" panose="02010600030101010101" pitchFamily="2" charset="-122"/>
                <a:cs typeface="Times New Roman" panose="02020603050405020304"/>
              </a:rPr>
              <a:t>周消毒；育肥</a:t>
            </a:r>
            <a:r>
              <a:rPr lang="en-US" altLang="zh-CN" sz="2000" kern="100" dirty="0">
                <a:latin typeface="宋体" panose="02010600030101010101" pitchFamily="2" charset="-122"/>
                <a:cs typeface="Times New Roman" panose="02020603050405020304"/>
              </a:rPr>
              <a:t>11</a:t>
            </a:r>
            <a:r>
              <a:rPr lang="zh-CN" altLang="en-US" sz="2000" kern="100" dirty="0">
                <a:latin typeface="宋体" panose="02010600030101010101" pitchFamily="2" charset="-122"/>
                <a:cs typeface="Times New Roman" panose="02020603050405020304"/>
              </a:rPr>
              <a:t>周，空栏</a:t>
            </a:r>
            <a:r>
              <a:rPr lang="en-US" altLang="zh-CN" sz="2000" kern="100" dirty="0">
                <a:latin typeface="宋体" panose="02010600030101010101" pitchFamily="2" charset="-122"/>
                <a:cs typeface="Times New Roman" panose="02020603050405020304"/>
              </a:rPr>
              <a:t>1</a:t>
            </a:r>
            <a:r>
              <a:rPr lang="zh-CN" altLang="en-US" sz="2000" kern="100" dirty="0">
                <a:latin typeface="宋体" panose="02010600030101010101" pitchFamily="2" charset="-122"/>
                <a:cs typeface="Times New Roman" panose="02020603050405020304"/>
              </a:rPr>
              <a:t>周消毒。</a:t>
            </a:r>
          </a:p>
          <a:p>
            <a:pPr indent="298450" algn="just" eaLnBrk="1" hangingPunct="1">
              <a:spcAft>
                <a:spcPts val="0"/>
              </a:spcAft>
              <a:defRPr/>
            </a:pPr>
            <a:endParaRPr lang="en-US" altLang="zh-CN" kern="100" dirty="0">
              <a:latin typeface="宋体" panose="02010600030101010101" pitchFamily="2" charset="-122"/>
              <a:cs typeface="Times New Roman" panose="02020603050405020304"/>
            </a:endParaRPr>
          </a:p>
          <a:p>
            <a:pPr indent="298450" algn="just" eaLnBrk="1" hangingPunct="1">
              <a:spcAft>
                <a:spcPts val="0"/>
              </a:spcAft>
              <a:defRPr/>
            </a:pPr>
            <a:endParaRPr lang="en-US" altLang="zh-CN" sz="2400" kern="100" dirty="0">
              <a:latin typeface="Calibri" panose="020F0502020204030204"/>
              <a:cs typeface="Times New Roman" panose="02020603050405020304"/>
            </a:endParaRPr>
          </a:p>
          <a:p>
            <a:pPr indent="298450" algn="just" eaLnBrk="1" hangingPunct="1">
              <a:spcAft>
                <a:spcPts val="0"/>
              </a:spcAft>
              <a:defRPr/>
            </a:pPr>
            <a:endParaRPr lang="en-US" altLang="zh-CN" sz="2400" kern="100" dirty="0">
              <a:latin typeface="Calibri" panose="020F0502020204030204"/>
              <a:cs typeface="Times New Roman" panose="02020603050405020304"/>
            </a:endParaRPr>
          </a:p>
          <a:p>
            <a:pPr indent="298450" algn="just" eaLnBrk="1" hangingPunct="1">
              <a:spcAft>
                <a:spcPts val="0"/>
              </a:spcAft>
              <a:defRPr/>
            </a:pPr>
            <a:endParaRPr lang="en-US" altLang="zh-CN" sz="2400" kern="100" dirty="0">
              <a:latin typeface="Calibri" panose="020F0502020204030204"/>
              <a:cs typeface="Times New Roman" panose="02020603050405020304"/>
            </a:endParaRPr>
          </a:p>
          <a:p>
            <a:pPr indent="0" algn="just" eaLnBrk="1" hangingPunct="1">
              <a:spcAft>
                <a:spcPts val="0"/>
              </a:spcAft>
              <a:buFont typeface="Symbol" panose="05050102010706020507" pitchFamily="18" charset="2"/>
              <a:buNone/>
              <a:defRPr/>
            </a:pPr>
            <a:endParaRPr lang="en-US" altLang="zh-CN" kern="100" dirty="0">
              <a:solidFill>
                <a:srgbClr val="FF0000"/>
              </a:solidFill>
              <a:cs typeface="Times New Roman" panose="02020603050405020304"/>
            </a:endParaRPr>
          </a:p>
          <a:p>
            <a:pPr indent="0" algn="just" eaLnBrk="1" hangingPunct="1">
              <a:spcAft>
                <a:spcPts val="0"/>
              </a:spcAft>
              <a:buFont typeface="Symbol" panose="05050102010706020507" pitchFamily="18" charset="2"/>
              <a:buNone/>
              <a:defRPr/>
            </a:pPr>
            <a:endParaRPr lang="en-US" altLang="zh-CN" kern="100" dirty="0">
              <a:solidFill>
                <a:srgbClr val="FF0000"/>
              </a:solidFill>
              <a:cs typeface="Times New Roman" panose="02020603050405020304"/>
            </a:endParaRPr>
          </a:p>
          <a:p>
            <a:pPr eaLnBrk="1" hangingPunct="1">
              <a:defRPr/>
            </a:pPr>
            <a:endParaRPr lang="zh-CN" altLang="en-US" dirty="0"/>
          </a:p>
        </p:txBody>
      </p:sp>
      <p:sp>
        <p:nvSpPr>
          <p:cNvPr id="32" name="文本框 31"/>
          <p:cNvSpPr txBox="1"/>
          <p:nvPr/>
        </p:nvSpPr>
        <p:spPr>
          <a:xfrm>
            <a:off x="3467100" y="5636260"/>
            <a:ext cx="914400" cy="438150"/>
          </a:xfrm>
          <a:prstGeom prst="rect">
            <a:avLst/>
          </a:prstGeom>
          <a:solidFill>
            <a:schemeClr val="bg1"/>
          </a:solidFill>
        </p:spPr>
        <p:txBody>
          <a:bodyPr wrap="square" rtlCol="0">
            <a:spAutoFit/>
          </a:bodyPr>
          <a:lstStyle/>
          <a:p>
            <a:endParaRPr lang="zh-CN" altLang="en-US" dirty="0"/>
          </a:p>
        </p:txBody>
      </p:sp>
      <p:sp>
        <p:nvSpPr>
          <p:cNvPr id="10" name="文本框 9"/>
          <p:cNvSpPr txBox="1"/>
          <p:nvPr/>
        </p:nvSpPr>
        <p:spPr>
          <a:xfrm>
            <a:off x="7524750" y="5636260"/>
            <a:ext cx="438150" cy="438150"/>
          </a:xfrm>
          <a:prstGeom prst="rect">
            <a:avLst/>
          </a:prstGeom>
          <a:solidFill>
            <a:schemeClr val="bg1"/>
          </a:solidFill>
        </p:spPr>
        <p:txBody>
          <a:bodyPr wrap="square" rtlCol="0">
            <a:spAutoFit/>
          </a:bodyPr>
          <a:lstStyle/>
          <a:p>
            <a:endParaRPr lang="zh-CN" alt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Grp="1" noChangeArrowheads="1"/>
          </p:cNvSpPr>
          <p:nvPr>
            <p:ph idx="1"/>
          </p:nvPr>
        </p:nvSpPr>
        <p:spPr>
          <a:xfrm>
            <a:off x="838200" y="2159000"/>
            <a:ext cx="10515600" cy="4351338"/>
          </a:xfrm>
          <a:prstGeom prst="rect">
            <a:avLst/>
          </a:prstGeom>
        </p:spPr>
        <p:txBody>
          <a:bodyPr/>
          <a:lstStyle>
            <a:lvl1pPr algn="l" defTabSz="914400" rtl="0" eaLnBrk="1" latinLnBrk="0" hangingPunct="1">
              <a:lnSpc>
                <a:spcPct val="90000"/>
              </a:lnSpc>
              <a:spcBef>
                <a:spcPct val="0"/>
              </a:spcBef>
              <a:buNone/>
              <a:defRPr sz="3600" kern="1200">
                <a:solidFill>
                  <a:schemeClr val="tx1">
                    <a:lumMod val="50000"/>
                  </a:schemeClr>
                </a:solidFill>
                <a:latin typeface="微软雅黑" panose="020B0503020204020204" pitchFamily="34" charset="-122"/>
                <a:ea typeface="微软雅黑" panose="020B0503020204020204" pitchFamily="34" charset="-122"/>
                <a:cs typeface="+mj-cs"/>
              </a:defRPr>
            </a:lvl1pPr>
          </a:lstStyle>
          <a:p>
            <a:pPr algn="ctr"/>
            <a:r>
              <a:rPr lang="zh-CN" altLang="en-US" sz="7200" dirty="0">
                <a:solidFill>
                  <a:srgbClr val="000099"/>
                </a:solidFill>
                <a:ea typeface="华文行楷" pitchFamily="2" charset="-122"/>
              </a:rPr>
              <a:t>谢谢大家！</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ags/tag1.xml><?xml version="1.0" encoding="utf-8"?>
<p:tagLst xmlns:a="http://schemas.openxmlformats.org/drawingml/2006/main" xmlns:r="http://schemas.openxmlformats.org/officeDocument/2006/relationships" xmlns:p="http://schemas.openxmlformats.org/presentationml/2006/main">
  <p:tag name="KSO_WM_DOC_GUID" val="{61597699-70f1-4b6a-ab61-0095a58b52bb}"/>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项目一</Template>
  <TotalTime>0</TotalTime>
  <Words>779</Words>
  <Application>Microsoft Office PowerPoint</Application>
  <PresentationFormat>宽屏</PresentationFormat>
  <Paragraphs>48</Paragraphs>
  <Slides>8</Slides>
  <Notes>1</Notes>
  <HiddenSlides>0</HiddenSlides>
  <MMClips>0</MMClips>
  <ScaleCrop>false</ScaleCrop>
  <HeadingPairs>
    <vt:vector size="6" baseType="variant">
      <vt:variant>
        <vt:lpstr>已用的字体</vt:lpstr>
      </vt:variant>
      <vt:variant>
        <vt:i4>12</vt:i4>
      </vt:variant>
      <vt:variant>
        <vt:lpstr>主题</vt:lpstr>
      </vt:variant>
      <vt:variant>
        <vt:i4>1</vt:i4>
      </vt:variant>
      <vt:variant>
        <vt:lpstr>幻灯片标题</vt:lpstr>
      </vt:variant>
      <vt:variant>
        <vt:i4>8</vt:i4>
      </vt:variant>
    </vt:vector>
  </HeadingPairs>
  <TitlesOfParts>
    <vt:vector size="21" baseType="lpstr">
      <vt:lpstr>【苹果】迟暮朝朝醉晚灯</vt:lpstr>
      <vt:lpstr>等线</vt:lpstr>
      <vt:lpstr>等线 Light</vt:lpstr>
      <vt:lpstr>方正兰亭超细黑简体</vt:lpstr>
      <vt:lpstr>华文行楷</vt:lpstr>
      <vt:lpstr>宋体</vt:lpstr>
      <vt:lpstr>微软雅黑</vt:lpstr>
      <vt:lpstr>Arial</vt:lpstr>
      <vt:lpstr>Calibri</vt:lpstr>
      <vt:lpstr>Symbol</vt:lpstr>
      <vt:lpstr>Times New Roman</vt:lpstr>
      <vt:lpstr>Wingdings</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动物繁殖与改良</dc:title>
  <dc:creator>李 玉丹</dc:creator>
  <cp:lastModifiedBy>FKL</cp:lastModifiedBy>
  <cp:revision>375</cp:revision>
  <dcterms:created xsi:type="dcterms:W3CDTF">2019-09-17T02:06:00Z</dcterms:created>
  <dcterms:modified xsi:type="dcterms:W3CDTF">2021-02-09T08:44:41Z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2052-11.1.0.9208</vt:lpwstr>
  </property>
</Properties>
</file>