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14"/>
  </p:notesMasterIdLst>
  <p:sldIdLst>
    <p:sldId id="256" r:id="rId2"/>
    <p:sldId id="268" r:id="rId3"/>
    <p:sldId id="269" r:id="rId4"/>
    <p:sldId id="270" r:id="rId5"/>
    <p:sldId id="259" r:id="rId6"/>
    <p:sldId id="260" r:id="rId7"/>
    <p:sldId id="261" r:id="rId8"/>
    <p:sldId id="262" r:id="rId9"/>
    <p:sldId id="265" r:id="rId10"/>
    <p:sldId id="271" r:id="rId11"/>
    <p:sldId id="272" r:id="rId12"/>
    <p:sldId id="274" r:id="rId13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ABFCF23-3B69-468F-B69F-88F6DE6A72F2}" styleName="中度样式 1 - 强调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74C1A8A3-306A-4EB7-A6B1-4F7E0EB9C5D6}" styleName="中度样式 3 - 强调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D5ABB26-0587-4C30-8999-92F81FD0307C}" styleName="无样式，无网格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E3FDE45-AF77-4B5C-9715-49D594BDF05E}" styleName="浅色样式 1 - 强调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7" d="100"/>
          <a:sy n="97" d="100"/>
        </p:scale>
        <p:origin x="784" y="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83F4FB-0981-4CCA-AE97-56B84FABF3F1}" type="datetimeFigureOut">
              <a:rPr lang="zh-CN" altLang="en-US" smtClean="0"/>
              <a:t>2021/10/24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7E53FD-BF77-4CFF-9B59-DD7911E4F34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997352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7E53FD-BF77-4CFF-9B59-DD7911E4F345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927910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7E53FD-BF77-4CFF-9B59-DD7911E4F345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25557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圆角矩形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副标题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zh-CN" altLang="en-US" smtClean="0"/>
              <a:t>单击此处编辑母版副标题样式</a:t>
            </a:r>
            <a:endParaRPr kumimoji="0" lang="en-US"/>
          </a:p>
        </p:txBody>
      </p:sp>
      <p:sp>
        <p:nvSpPr>
          <p:cNvPr id="28" name="日期占位符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2021/10/24</a:t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29" name="灯片编号占位符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矩形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矩形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标题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2021/10/24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2021/10/24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2021/10/24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8" name="内容占位符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圆角矩形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2021/10/24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矩形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矩形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2021/10/24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9" name="内容占位符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11" name="内容占位符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2021/10/24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1" name="内容占位符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13" name="内容占位符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2021/10/24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2021/10/24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圆角矩形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2021/10/24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1" name="内容占位符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2021/10/24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1" name="矩形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矩形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矩形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zh-CN" altLang="en-US" smtClean="0"/>
              <a:t>单击图标添加图片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圆角矩形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标题占位符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13" name="文本占位符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  <a:p>
            <a:pPr lvl="1" eaLnBrk="1" latinLnBrk="0" hangingPunct="1"/>
            <a:r>
              <a:rPr kumimoji="0" lang="zh-CN" altLang="en-US" smtClean="0"/>
              <a:t>第二级</a:t>
            </a:r>
          </a:p>
          <a:p>
            <a:pPr lvl="2" eaLnBrk="1" latinLnBrk="0" hangingPunct="1"/>
            <a:r>
              <a:rPr kumimoji="0" lang="zh-CN" altLang="en-US" smtClean="0"/>
              <a:t>第三级</a:t>
            </a:r>
          </a:p>
          <a:p>
            <a:pPr lvl="3" eaLnBrk="1" latinLnBrk="0" hangingPunct="1"/>
            <a:r>
              <a:rPr kumimoji="0" lang="zh-CN" altLang="en-US" smtClean="0"/>
              <a:t>第四级</a:t>
            </a:r>
          </a:p>
          <a:p>
            <a:pPr lvl="4" eaLnBrk="1" latinLnBrk="0" hangingPunct="1"/>
            <a:r>
              <a:rPr kumimoji="0" lang="zh-CN" altLang="en-US" smtClean="0"/>
              <a:t>第五级</a:t>
            </a:r>
            <a:endParaRPr kumimoji="0" lang="en-US"/>
          </a:p>
        </p:txBody>
      </p:sp>
      <p:sp>
        <p:nvSpPr>
          <p:cNvPr id="14" name="日期占位符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t>2021/10/24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23" name="灯片编号占位符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CN" altLang="en-US" b="1" dirty="0" smtClean="0">
                <a:latin typeface="黑体" pitchFamily="49" charset="-122"/>
                <a:ea typeface="黑体" pitchFamily="49" charset="-122"/>
              </a:rPr>
              <a:t>项目二 鸡场生产计划的编制</a:t>
            </a:r>
            <a:endParaRPr lang="zh-CN" altLang="en-US" b="1" dirty="0">
              <a:latin typeface="黑体" pitchFamily="49" charset="-122"/>
              <a:ea typeface="黑体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897088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ctr"/>
            <a:r>
              <a:rPr lang="zh-CN" altLang="en-US" sz="4000" b="1" dirty="0" smtClean="0">
                <a:solidFill>
                  <a:schemeClr val="tx1"/>
                </a:solidFill>
                <a:latin typeface="+mj-ea"/>
                <a:ea typeface="+mj-ea"/>
              </a:rPr>
              <a:t>养鸡场成本核算</a:t>
            </a:r>
            <a:endParaRPr lang="zh-CN" altLang="en-US" sz="4000" b="1" dirty="0">
              <a:solidFill>
                <a:schemeClr val="tx1"/>
              </a:solidFill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850072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左大括号 3"/>
          <p:cNvSpPr/>
          <p:nvPr/>
        </p:nvSpPr>
        <p:spPr>
          <a:xfrm>
            <a:off x="2086380" y="2344501"/>
            <a:ext cx="506873" cy="2160240"/>
          </a:xfrm>
          <a:prstGeom prst="leftBrace">
            <a:avLst/>
          </a:prstGeom>
          <a:ln w="3810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TextBox 4"/>
          <p:cNvSpPr txBox="1"/>
          <p:nvPr/>
        </p:nvSpPr>
        <p:spPr>
          <a:xfrm>
            <a:off x="2593253" y="2052113"/>
            <a:ext cx="182614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b="1" dirty="0" smtClean="0">
                <a:solidFill>
                  <a:srgbClr val="0000CC"/>
                </a:solidFill>
                <a:latin typeface="华文楷体" pitchFamily="2" charset="-122"/>
                <a:ea typeface="华文楷体" pitchFamily="2" charset="-122"/>
              </a:rPr>
              <a:t>固定成本</a:t>
            </a:r>
            <a:endParaRPr lang="zh-CN" altLang="en-US" sz="3200" b="1" dirty="0">
              <a:solidFill>
                <a:srgbClr val="0000CC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555776" y="4147074"/>
            <a:ext cx="182614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b="1" dirty="0" smtClean="0">
                <a:solidFill>
                  <a:srgbClr val="0000CC"/>
                </a:solidFill>
                <a:latin typeface="华文楷体" pitchFamily="2" charset="-122"/>
                <a:ea typeface="华文楷体" pitchFamily="2" charset="-122"/>
              </a:rPr>
              <a:t>可变成本</a:t>
            </a:r>
            <a:endParaRPr lang="zh-CN" altLang="en-US" sz="3200" b="1" dirty="0">
              <a:solidFill>
                <a:srgbClr val="0000CC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51520" y="3132233"/>
            <a:ext cx="183255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b="1" dirty="0" smtClean="0">
                <a:solidFill>
                  <a:srgbClr val="0000CC"/>
                </a:solidFill>
                <a:latin typeface="黑体" pitchFamily="49" charset="-122"/>
                <a:ea typeface="黑体" pitchFamily="49" charset="-122"/>
              </a:rPr>
              <a:t>生产成本</a:t>
            </a:r>
            <a:endParaRPr lang="zh-CN" altLang="en-US" sz="3200" b="1" dirty="0">
              <a:solidFill>
                <a:srgbClr val="0000CC"/>
              </a:solidFill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562703" y="2027750"/>
            <a:ext cx="418576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 smtClean="0">
                <a:latin typeface="华文楷体" pitchFamily="2" charset="-122"/>
                <a:ea typeface="华文楷体" pitchFamily="2" charset="-122"/>
              </a:rPr>
              <a:t>固定资产的折旧费、土地税、</a:t>
            </a:r>
            <a:endParaRPr lang="en-US" altLang="zh-CN" sz="2400" b="1" dirty="0" smtClean="0">
              <a:latin typeface="华文楷体" pitchFamily="2" charset="-122"/>
              <a:ea typeface="华文楷体" pitchFamily="2" charset="-122"/>
            </a:endParaRPr>
          </a:p>
          <a:p>
            <a:r>
              <a:rPr lang="zh-CN" altLang="en-US" sz="2400" b="1" dirty="0" smtClean="0">
                <a:latin typeface="华文楷体" pitchFamily="2" charset="-122"/>
                <a:ea typeface="华文楷体" pitchFamily="2" charset="-122"/>
              </a:rPr>
              <a:t>基建贷款利息等</a:t>
            </a:r>
            <a:endParaRPr lang="zh-CN" altLang="en-US" sz="2400" b="1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654455" y="4149080"/>
            <a:ext cx="387798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>
                <a:latin typeface="华文楷体" pitchFamily="2" charset="-122"/>
                <a:ea typeface="华文楷体" pitchFamily="2" charset="-122"/>
              </a:rPr>
              <a:t>饲料、兽药、疫苗、燃料</a:t>
            </a:r>
            <a:r>
              <a:rPr lang="zh-CN" altLang="en-US" sz="2400" b="1" dirty="0" smtClean="0">
                <a:latin typeface="华文楷体" pitchFamily="2" charset="-122"/>
                <a:ea typeface="华文楷体" pitchFamily="2" charset="-122"/>
              </a:rPr>
              <a:t>、</a:t>
            </a:r>
            <a:endParaRPr lang="en-US" altLang="zh-CN" sz="2400" b="1" dirty="0" smtClean="0">
              <a:latin typeface="华文楷体" pitchFamily="2" charset="-122"/>
              <a:ea typeface="华文楷体" pitchFamily="2" charset="-122"/>
            </a:endParaRPr>
          </a:p>
          <a:p>
            <a:r>
              <a:rPr lang="zh-CN" altLang="en-US" sz="2400" b="1" dirty="0" smtClean="0">
                <a:latin typeface="华文楷体" pitchFamily="2" charset="-122"/>
                <a:ea typeface="华文楷体" pitchFamily="2" charset="-122"/>
              </a:rPr>
              <a:t>工资</a:t>
            </a:r>
            <a:r>
              <a:rPr lang="zh-CN" altLang="en-US" sz="2400" b="1" dirty="0">
                <a:latin typeface="华文楷体" pitchFamily="2" charset="-122"/>
                <a:ea typeface="华文楷体" pitchFamily="2" charset="-122"/>
              </a:rPr>
              <a:t>等支出</a:t>
            </a: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14400" y="764704"/>
            <a:ext cx="4089648" cy="652934"/>
          </a:xfrm>
        </p:spPr>
        <p:txBody>
          <a:bodyPr>
            <a:noAutofit/>
          </a:bodyPr>
          <a:lstStyle/>
          <a:p>
            <a:r>
              <a:rPr lang="zh-CN" altLang="en-US" sz="3600" b="1" dirty="0">
                <a:solidFill>
                  <a:srgbClr val="0000CC"/>
                </a:solidFill>
                <a:latin typeface="黑体" pitchFamily="49" charset="-122"/>
                <a:ea typeface="黑体" pitchFamily="49" charset="-122"/>
              </a:rPr>
              <a:t>生产成本的构成</a:t>
            </a:r>
          </a:p>
        </p:txBody>
      </p:sp>
    </p:spTree>
    <p:extLst>
      <p:ext uri="{BB962C8B-B14F-4D97-AF65-F5344CB8AC3E}">
        <p14:creationId xmlns:p14="http://schemas.microsoft.com/office/powerpoint/2010/main" val="2135443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5169768" cy="706090"/>
          </a:xfrm>
        </p:spPr>
        <p:txBody>
          <a:bodyPr>
            <a:normAutofit/>
          </a:bodyPr>
          <a:lstStyle/>
          <a:p>
            <a:r>
              <a:rPr lang="zh-CN" altLang="en-US" sz="3200" b="1" dirty="0">
                <a:solidFill>
                  <a:srgbClr val="0000CC"/>
                </a:solidFill>
                <a:latin typeface="黑体" pitchFamily="49" charset="-122"/>
                <a:ea typeface="黑体" pitchFamily="49" charset="-122"/>
              </a:rPr>
              <a:t>生产成本计算方法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>
          <a:xfrm>
            <a:off x="323528" y="1447800"/>
            <a:ext cx="8363272" cy="4572000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50000"/>
              </a:lnSpc>
              <a:buClrTx/>
              <a:buFont typeface="Wingdings" pitchFamily="2" charset="2"/>
              <a:buChar char="u"/>
            </a:pPr>
            <a:r>
              <a:rPr lang="zh-CN" altLang="en-US" sz="3200" dirty="0" smtClean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肉鸡生产成本计算</a:t>
            </a:r>
            <a:endParaRPr lang="en-US" altLang="zh-CN" sz="3200" dirty="0" smtClean="0">
              <a:solidFill>
                <a:srgbClr val="FF0000"/>
              </a:solidFill>
              <a:latin typeface="黑体" pitchFamily="49" charset="-122"/>
              <a:ea typeface="黑体" pitchFamily="49" charset="-122"/>
            </a:endParaRPr>
          </a:p>
          <a:p>
            <a:pPr>
              <a:lnSpc>
                <a:spcPct val="150000"/>
              </a:lnSpc>
              <a:buClrTx/>
              <a:buFont typeface="Wingdings" pitchFamily="2" charset="2"/>
              <a:buChar char="Ø"/>
            </a:pPr>
            <a:r>
              <a:rPr lang="zh-CN" altLang="en-US" sz="3200" b="1" dirty="0">
                <a:latin typeface="楷体" pitchFamily="49" charset="-122"/>
                <a:ea typeface="楷体" pitchFamily="49" charset="-122"/>
              </a:rPr>
              <a:t>每</a:t>
            </a:r>
            <a:r>
              <a:rPr lang="zh-CN" altLang="en-US" sz="3200" b="1" dirty="0" smtClean="0">
                <a:latin typeface="楷体" pitchFamily="49" charset="-122"/>
                <a:ea typeface="楷体" pitchFamily="49" charset="-122"/>
              </a:rPr>
              <a:t>千克肉鸡成本</a:t>
            </a:r>
            <a:r>
              <a:rPr lang="en-US" altLang="zh-CN" sz="3200" b="1" dirty="0" smtClean="0">
                <a:latin typeface="楷体" pitchFamily="49" charset="-122"/>
                <a:ea typeface="楷体" pitchFamily="49" charset="-122"/>
              </a:rPr>
              <a:t>=</a:t>
            </a:r>
            <a:r>
              <a:rPr lang="zh-CN" altLang="en-US" sz="3200" b="1" dirty="0" smtClean="0">
                <a:latin typeface="楷体" pitchFamily="49" charset="-122"/>
                <a:ea typeface="楷体" pitchFamily="49" charset="-122"/>
              </a:rPr>
              <a:t>（肉鸡生产费用</a:t>
            </a:r>
            <a:r>
              <a:rPr lang="en-US" altLang="zh-CN" sz="3200" b="1" dirty="0" smtClean="0">
                <a:latin typeface="楷体" pitchFamily="49" charset="-122"/>
                <a:ea typeface="楷体" pitchFamily="49" charset="-122"/>
              </a:rPr>
              <a:t>-</a:t>
            </a:r>
            <a:r>
              <a:rPr lang="zh-CN" altLang="en-US" sz="3200" b="1" dirty="0" smtClean="0">
                <a:latin typeface="楷体" pitchFamily="49" charset="-122"/>
                <a:ea typeface="楷体" pitchFamily="49" charset="-122"/>
              </a:rPr>
              <a:t>副产品价值）</a:t>
            </a:r>
            <a:r>
              <a:rPr lang="en-US" altLang="zh-CN" sz="3200" b="1" dirty="0" smtClean="0">
                <a:latin typeface="楷体" pitchFamily="49" charset="-122"/>
                <a:ea typeface="楷体" pitchFamily="49" charset="-122"/>
              </a:rPr>
              <a:t>/</a:t>
            </a:r>
            <a:r>
              <a:rPr lang="zh-CN" altLang="en-US" sz="3200" b="1" dirty="0" smtClean="0">
                <a:latin typeface="楷体" pitchFamily="49" charset="-122"/>
                <a:ea typeface="楷体" pitchFamily="49" charset="-122"/>
              </a:rPr>
              <a:t>出栏肉鸡总重（</a:t>
            </a:r>
            <a:r>
              <a:rPr lang="en-US" altLang="zh-CN" sz="3200" b="1" dirty="0" smtClean="0">
                <a:latin typeface="楷体" pitchFamily="49" charset="-122"/>
                <a:ea typeface="楷体" pitchFamily="49" charset="-122"/>
              </a:rPr>
              <a:t>kg</a:t>
            </a:r>
            <a:r>
              <a:rPr lang="zh-CN" altLang="en-US" sz="3200" b="1" dirty="0" smtClean="0">
                <a:latin typeface="楷体" pitchFamily="49" charset="-122"/>
                <a:ea typeface="楷体" pitchFamily="49" charset="-122"/>
              </a:rPr>
              <a:t>）</a:t>
            </a:r>
            <a:endParaRPr lang="en-US" altLang="zh-CN" sz="3200" b="1" dirty="0" smtClean="0">
              <a:latin typeface="楷体" pitchFamily="49" charset="-122"/>
              <a:ea typeface="楷体" pitchFamily="49" charset="-122"/>
            </a:endParaRPr>
          </a:p>
          <a:p>
            <a:pPr>
              <a:lnSpc>
                <a:spcPct val="150000"/>
              </a:lnSpc>
              <a:buClrTx/>
              <a:buFont typeface="Wingdings" pitchFamily="2" charset="2"/>
              <a:buChar char="Ø"/>
            </a:pPr>
            <a:r>
              <a:rPr lang="zh-CN" altLang="en-US" sz="3200" b="1" dirty="0">
                <a:latin typeface="楷体" pitchFamily="49" charset="-122"/>
                <a:ea typeface="楷体" pitchFamily="49" charset="-122"/>
              </a:rPr>
              <a:t>每</a:t>
            </a:r>
            <a:r>
              <a:rPr lang="zh-CN" altLang="en-US" sz="3200" b="1" dirty="0" smtClean="0">
                <a:latin typeface="楷体" pitchFamily="49" charset="-122"/>
                <a:ea typeface="楷体" pitchFamily="49" charset="-122"/>
              </a:rPr>
              <a:t>只肉鸡成本</a:t>
            </a:r>
            <a:r>
              <a:rPr lang="en-US" altLang="zh-CN" sz="3200" b="1" dirty="0" smtClean="0">
                <a:latin typeface="楷体" pitchFamily="49" charset="-122"/>
                <a:ea typeface="楷体" pitchFamily="49" charset="-122"/>
              </a:rPr>
              <a:t>=</a:t>
            </a:r>
            <a:r>
              <a:rPr lang="zh-CN" altLang="en-US" sz="3200" b="1" dirty="0">
                <a:latin typeface="楷体" pitchFamily="49" charset="-122"/>
                <a:ea typeface="楷体" pitchFamily="49" charset="-122"/>
              </a:rPr>
              <a:t> （肉鸡生产费用</a:t>
            </a:r>
            <a:r>
              <a:rPr lang="en-US" altLang="zh-CN" sz="3200" b="1" dirty="0">
                <a:latin typeface="楷体" pitchFamily="49" charset="-122"/>
                <a:ea typeface="楷体" pitchFamily="49" charset="-122"/>
              </a:rPr>
              <a:t>-</a:t>
            </a:r>
            <a:r>
              <a:rPr lang="zh-CN" altLang="en-US" sz="3200" b="1" dirty="0">
                <a:latin typeface="楷体" pitchFamily="49" charset="-122"/>
                <a:ea typeface="楷体" pitchFamily="49" charset="-122"/>
              </a:rPr>
              <a:t>副产品价值）</a:t>
            </a:r>
            <a:r>
              <a:rPr lang="en-US" altLang="zh-CN" sz="3200" b="1" dirty="0" smtClean="0">
                <a:latin typeface="楷体" pitchFamily="49" charset="-122"/>
                <a:ea typeface="楷体" pitchFamily="49" charset="-122"/>
              </a:rPr>
              <a:t>/</a:t>
            </a:r>
            <a:r>
              <a:rPr lang="zh-CN" altLang="en-US" sz="3200" b="1" dirty="0" smtClean="0">
                <a:latin typeface="楷体" pitchFamily="49" charset="-122"/>
                <a:ea typeface="楷体" pitchFamily="49" charset="-122"/>
              </a:rPr>
              <a:t>出栏肉鸡只数</a:t>
            </a:r>
            <a:endParaRPr lang="en-US" altLang="zh-CN" sz="3200" b="1" dirty="0" smtClean="0">
              <a:latin typeface="楷体" pitchFamily="49" charset="-122"/>
              <a:ea typeface="楷体" pitchFamily="49" charset="-122"/>
            </a:endParaRPr>
          </a:p>
          <a:p>
            <a:pPr>
              <a:lnSpc>
                <a:spcPct val="150000"/>
              </a:lnSpc>
              <a:buClrTx/>
              <a:buFont typeface="Wingdings" pitchFamily="2" charset="2"/>
              <a:buChar char="Ø"/>
            </a:pPr>
            <a:r>
              <a:rPr lang="zh-CN" altLang="en-US" sz="3200" b="1" dirty="0" smtClean="0">
                <a:latin typeface="楷体" pitchFamily="49" charset="-122"/>
                <a:ea typeface="楷体" pitchFamily="49" charset="-122"/>
              </a:rPr>
              <a:t>注：</a:t>
            </a:r>
            <a:r>
              <a:rPr lang="zh-CN" altLang="en-US" sz="32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肉鸡生产费用</a:t>
            </a:r>
            <a:r>
              <a:rPr lang="zh-CN" altLang="en-US" sz="3200" b="1" dirty="0" smtClean="0">
                <a:latin typeface="楷体" pitchFamily="49" charset="-122"/>
                <a:ea typeface="楷体" pitchFamily="49" charset="-122"/>
              </a:rPr>
              <a:t>包括</a:t>
            </a:r>
            <a:r>
              <a:rPr lang="zh-CN" altLang="en-US" sz="3200" b="1" dirty="0" smtClean="0">
                <a:solidFill>
                  <a:srgbClr val="0000CC"/>
                </a:solidFill>
                <a:latin typeface="楷体" pitchFamily="49" charset="-122"/>
                <a:ea typeface="楷体" pitchFamily="49" charset="-122"/>
              </a:rPr>
              <a:t>鸡苗费与其他费用之和</a:t>
            </a:r>
            <a:r>
              <a:rPr lang="zh-CN" altLang="en-US" sz="3200" b="1" dirty="0" smtClean="0">
                <a:latin typeface="楷体" pitchFamily="49" charset="-122"/>
                <a:ea typeface="楷体" pitchFamily="49" charset="-122"/>
              </a:rPr>
              <a:t>，</a:t>
            </a:r>
            <a:r>
              <a:rPr lang="zh-CN" altLang="en-US" sz="32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副产品价值</a:t>
            </a:r>
            <a:r>
              <a:rPr lang="zh-CN" altLang="en-US" sz="3200" b="1" dirty="0" smtClean="0">
                <a:latin typeface="楷体" pitchFamily="49" charset="-122"/>
                <a:ea typeface="楷体" pitchFamily="49" charset="-122"/>
              </a:rPr>
              <a:t>主要是</a:t>
            </a:r>
            <a:r>
              <a:rPr lang="zh-CN" altLang="en-US" sz="3200" b="1" dirty="0" smtClean="0">
                <a:solidFill>
                  <a:srgbClr val="0000CC"/>
                </a:solidFill>
                <a:latin typeface="楷体" pitchFamily="49" charset="-122"/>
                <a:ea typeface="楷体" pitchFamily="49" charset="-122"/>
              </a:rPr>
              <a:t>鸡粪收入</a:t>
            </a:r>
            <a:r>
              <a:rPr lang="zh-CN" altLang="en-US" sz="3200" b="1" dirty="0" smtClean="0">
                <a:latin typeface="楷体" pitchFamily="49" charset="-122"/>
                <a:ea typeface="楷体" pitchFamily="49" charset="-122"/>
              </a:rPr>
              <a:t>。</a:t>
            </a:r>
            <a:endParaRPr lang="zh-CN" altLang="en-US" sz="3200" b="1" dirty="0">
              <a:latin typeface="楷体" pitchFamily="49" charset="-122"/>
              <a:ea typeface="楷体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057426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395536" y="548680"/>
            <a:ext cx="8352928" cy="4680520"/>
          </a:xfrm>
          <a:solidFill>
            <a:schemeClr val="bg1"/>
          </a:solidFill>
        </p:spPr>
        <p:txBody>
          <a:bodyPr>
            <a:normAutofit fontScale="92500"/>
          </a:bodyPr>
          <a:lstStyle/>
          <a:p>
            <a:pPr>
              <a:lnSpc>
                <a:spcPct val="150000"/>
              </a:lnSpc>
              <a:defRPr/>
            </a:pPr>
            <a:r>
              <a:rPr lang="en-US" altLang="zh-CN" sz="2400" b="1" dirty="0" smtClean="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        </a:t>
            </a:r>
            <a:r>
              <a:rPr lang="zh-CN" altLang="zh-CN" sz="2400" b="1" dirty="0" smtClean="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广东</a:t>
            </a:r>
            <a:r>
              <a:rPr lang="zh-CN" altLang="zh-CN" sz="2400" b="1" dirty="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高州市山地养鸡专业户黄建力（化名）</a:t>
            </a:r>
            <a:r>
              <a:rPr lang="en-US" altLang="zh-CN" sz="2400" b="1" dirty="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200</a:t>
            </a:r>
            <a:r>
              <a:rPr lang="zh-CN" altLang="zh-CN" sz="2400" b="1" dirty="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多亩山地开办一个名叫“高州建力鸡场”立体养殖场，养鸡种果和养鱼。其中建了一个</a:t>
            </a:r>
            <a:r>
              <a:rPr lang="en-US" altLang="zh-CN" sz="2400" b="1" dirty="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250m</a:t>
            </a:r>
            <a:r>
              <a:rPr lang="en-US" altLang="zh-CN" sz="2400" b="1" baseline="30000" dirty="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2</a:t>
            </a:r>
            <a:r>
              <a:rPr lang="zh-CN" altLang="zh-CN" sz="2400" b="1" dirty="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的网上育雏舍，</a:t>
            </a:r>
            <a:r>
              <a:rPr lang="en-US" altLang="zh-CN" sz="2400" b="1" dirty="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2</a:t>
            </a:r>
            <a:r>
              <a:rPr lang="zh-CN" altLang="zh-CN" sz="2400" b="1" dirty="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栋各</a:t>
            </a:r>
            <a:r>
              <a:rPr lang="en-US" altLang="zh-CN" sz="2400" b="1" dirty="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500m</a:t>
            </a:r>
            <a:r>
              <a:rPr lang="en-US" altLang="zh-CN" sz="2400" b="1" baseline="30000" dirty="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2</a:t>
            </a:r>
            <a:r>
              <a:rPr lang="zh-CN" altLang="zh-CN" sz="2400" b="1" dirty="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的钢架结构星铁瓦面水泥地板的肉鸡舍，专门饲养广东三黄母鸡，实行山地放养，有</a:t>
            </a:r>
            <a:r>
              <a:rPr lang="en-US" altLang="zh-CN" sz="2400" b="1" dirty="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40</a:t>
            </a:r>
            <a:r>
              <a:rPr lang="zh-CN" altLang="zh-CN" sz="2400" b="1" dirty="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多亩鱼塘，</a:t>
            </a:r>
            <a:r>
              <a:rPr lang="en-US" altLang="zh-CN" sz="2400" b="1" dirty="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800</a:t>
            </a:r>
            <a:r>
              <a:rPr lang="zh-CN" altLang="zh-CN" sz="2400" b="1" dirty="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多颗果树。</a:t>
            </a:r>
            <a:r>
              <a:rPr lang="en-US" altLang="zh-CN" sz="2400" b="1" dirty="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2021</a:t>
            </a:r>
            <a:r>
              <a:rPr lang="zh-CN" altLang="zh-CN" sz="2400" b="1" dirty="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年计划饲养</a:t>
            </a:r>
            <a:r>
              <a:rPr lang="en-US" altLang="zh-CN" sz="2400" b="1" dirty="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4</a:t>
            </a:r>
            <a:r>
              <a:rPr lang="zh-CN" altLang="zh-CN" sz="2400" b="1" dirty="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批广东三黄母鸡，全年共出栏肉鸡</a:t>
            </a:r>
            <a:r>
              <a:rPr lang="en-US" altLang="zh-CN" sz="2400" b="1" dirty="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20000</a:t>
            </a:r>
            <a:r>
              <a:rPr lang="zh-CN" altLang="zh-CN" sz="2400" b="1" dirty="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只，每批的饲养量、成活率、饲养期、出栏时间和体重等资料见表</a:t>
            </a:r>
            <a:r>
              <a:rPr lang="en-US" altLang="zh-CN" sz="2400" b="1" dirty="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6-1-1</a:t>
            </a:r>
            <a:r>
              <a:rPr lang="zh-CN" altLang="zh-CN" sz="2400" b="1" dirty="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。每批鸡苗和肉鸡价格、耗料、出栏体重等情况见表</a:t>
            </a:r>
            <a:r>
              <a:rPr lang="en-US" altLang="zh-CN" sz="2400" b="1" dirty="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6-1-2</a:t>
            </a:r>
            <a:r>
              <a:rPr lang="zh-CN" altLang="zh-CN" sz="2400" b="1" dirty="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所示。请根据资料完成如下任务：</a:t>
            </a:r>
          </a:p>
          <a:p>
            <a:pPr>
              <a:defRPr/>
            </a:pP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1473526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内容占位符 1"/>
          <p:cNvSpPr>
            <a:spLocks noGrp="1"/>
          </p:cNvSpPr>
          <p:nvPr>
            <p:ph idx="1"/>
          </p:nvPr>
        </p:nvSpPr>
        <p:spPr>
          <a:xfrm>
            <a:off x="755576" y="1412776"/>
            <a:ext cx="7408862" cy="576064"/>
          </a:xfrm>
        </p:spPr>
        <p:txBody>
          <a:bodyPr/>
          <a:lstStyle/>
          <a:p>
            <a:pPr indent="0" algn="just">
              <a:buClr>
                <a:srgbClr val="31B6FD"/>
              </a:buClr>
              <a:buNone/>
            </a:pPr>
            <a:r>
              <a:rPr lang="zh-CN" altLang="zh-CN" b="1" dirty="0" smtClean="0">
                <a:solidFill>
                  <a:srgbClr val="00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请根据资料制定鸡群周转计划</a:t>
            </a:r>
            <a:endParaRPr lang="en-US" altLang="zh-CN" b="1" dirty="0" smtClean="0">
              <a:solidFill>
                <a:srgbClr val="000000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 indent="298450" algn="just">
              <a:buClr>
                <a:srgbClr val="31B6FD"/>
              </a:buClr>
            </a:pPr>
            <a:endParaRPr lang="zh-CN" altLang="en-US" dirty="0" smtClean="0"/>
          </a:p>
        </p:txBody>
      </p:sp>
      <p:pic>
        <p:nvPicPr>
          <p:cNvPr id="1024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348880"/>
            <a:ext cx="8138472" cy="2880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217976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7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484784"/>
            <a:ext cx="7770285" cy="388843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959250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83568" y="548680"/>
            <a:ext cx="7772400" cy="868958"/>
          </a:xfrm>
        </p:spPr>
        <p:txBody>
          <a:bodyPr/>
          <a:lstStyle/>
          <a:p>
            <a:r>
              <a:rPr lang="zh-CN" altLang="en-US" b="1" dirty="0" smtClean="0">
                <a:solidFill>
                  <a:srgbClr val="0000CC"/>
                </a:solidFill>
                <a:latin typeface="微软雅黑" pitchFamily="34" charset="-122"/>
                <a:ea typeface="微软雅黑" pitchFamily="34" charset="-122"/>
              </a:rPr>
              <a:t>广</a:t>
            </a:r>
            <a:r>
              <a:rPr lang="zh-CN" altLang="en-US" b="1" dirty="0">
                <a:solidFill>
                  <a:srgbClr val="0000CC"/>
                </a:solidFill>
                <a:latin typeface="微软雅黑" pitchFamily="34" charset="-122"/>
                <a:ea typeface="微软雅黑" pitchFamily="34" charset="-122"/>
              </a:rPr>
              <a:t>东</a:t>
            </a:r>
            <a:r>
              <a:rPr lang="zh-CN" altLang="en-US" b="1" dirty="0" smtClean="0">
                <a:solidFill>
                  <a:srgbClr val="0000CC"/>
                </a:solidFill>
                <a:latin typeface="微软雅黑" pitchFamily="34" charset="-122"/>
                <a:ea typeface="微软雅黑" pitchFamily="34" charset="-122"/>
              </a:rPr>
              <a:t>三黄鸡生产计划</a:t>
            </a:r>
            <a:endParaRPr lang="zh-CN" altLang="en-US" b="1" dirty="0">
              <a:solidFill>
                <a:srgbClr val="0000CC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>
          <a:xfrm>
            <a:off x="611560" y="1772816"/>
            <a:ext cx="8003232" cy="3960440"/>
          </a:xfrm>
        </p:spPr>
        <p:txBody>
          <a:bodyPr/>
          <a:lstStyle/>
          <a:p>
            <a:pPr>
              <a:lnSpc>
                <a:spcPct val="150000"/>
              </a:lnSpc>
              <a:buClrTx/>
              <a:buFont typeface="Wingdings" pitchFamily="2" charset="2"/>
              <a:buChar char="Ø"/>
            </a:pPr>
            <a:r>
              <a:rPr lang="zh-CN" altLang="en-US" sz="3200" b="1" dirty="0" smtClean="0">
                <a:solidFill>
                  <a:srgbClr val="0000CC"/>
                </a:solidFill>
                <a:latin typeface="楷体" pitchFamily="49" charset="-122"/>
                <a:ea typeface="楷体" pitchFamily="49" charset="-122"/>
              </a:rPr>
              <a:t>一、计划：</a:t>
            </a:r>
            <a:r>
              <a:rPr lang="en-US" altLang="zh-CN" sz="3200" b="1" dirty="0" smtClean="0">
                <a:latin typeface="楷体" pitchFamily="49" charset="-122"/>
                <a:ea typeface="楷体" pitchFamily="49" charset="-122"/>
              </a:rPr>
              <a:t>2021</a:t>
            </a:r>
            <a:r>
              <a:rPr lang="zh-CN" altLang="en-US" sz="3200" b="1" dirty="0" smtClean="0">
                <a:latin typeface="楷体" pitchFamily="49" charset="-122"/>
                <a:ea typeface="楷体" pitchFamily="49" charset="-122"/>
              </a:rPr>
              <a:t>年饲养</a:t>
            </a:r>
            <a:r>
              <a:rPr lang="zh-CN" altLang="en-US" sz="32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四批</a:t>
            </a:r>
            <a:r>
              <a:rPr lang="zh-CN" altLang="en-US" sz="3200" b="1" dirty="0" smtClean="0">
                <a:latin typeface="楷体" pitchFamily="49" charset="-122"/>
                <a:ea typeface="楷体" pitchFamily="49" charset="-122"/>
              </a:rPr>
              <a:t>广东三黄鸡，共出栏</a:t>
            </a:r>
            <a:r>
              <a:rPr lang="en-US" altLang="zh-CN" sz="3200" b="1" dirty="0" smtClean="0">
                <a:latin typeface="楷体" pitchFamily="49" charset="-122"/>
                <a:ea typeface="楷体" pitchFamily="49" charset="-122"/>
              </a:rPr>
              <a:t>20000</a:t>
            </a:r>
            <a:r>
              <a:rPr lang="zh-CN" altLang="en-US" sz="3200" b="1" dirty="0" smtClean="0">
                <a:latin typeface="楷体" pitchFamily="49" charset="-122"/>
                <a:ea typeface="楷体" pitchFamily="49" charset="-122"/>
              </a:rPr>
              <a:t>只，每批</a:t>
            </a:r>
            <a:r>
              <a:rPr lang="en-US" altLang="zh-CN" sz="3200" b="1" dirty="0" smtClean="0">
                <a:latin typeface="楷体" pitchFamily="49" charset="-122"/>
                <a:ea typeface="楷体" pitchFamily="49" charset="-122"/>
              </a:rPr>
              <a:t>5000</a:t>
            </a:r>
            <a:r>
              <a:rPr lang="zh-CN" altLang="en-US" sz="3200" b="1" dirty="0" smtClean="0">
                <a:latin typeface="楷体" pitchFamily="49" charset="-122"/>
                <a:ea typeface="楷体" pitchFamily="49" charset="-122"/>
              </a:rPr>
              <a:t>只。</a:t>
            </a:r>
            <a:endParaRPr lang="en-US" altLang="zh-CN" sz="3200" b="1" dirty="0" smtClean="0">
              <a:latin typeface="楷体" pitchFamily="49" charset="-122"/>
              <a:ea typeface="楷体" pitchFamily="49" charset="-122"/>
            </a:endParaRPr>
          </a:p>
          <a:p>
            <a:pPr>
              <a:lnSpc>
                <a:spcPct val="150000"/>
              </a:lnSpc>
              <a:buClrTx/>
              <a:buFont typeface="Wingdings" pitchFamily="2" charset="2"/>
              <a:buChar char="Ø"/>
            </a:pPr>
            <a:r>
              <a:rPr lang="zh-CN" altLang="en-US" sz="3200" b="1" dirty="0">
                <a:solidFill>
                  <a:srgbClr val="0000CC"/>
                </a:solidFill>
                <a:latin typeface="楷体" pitchFamily="49" charset="-122"/>
                <a:ea typeface="楷体" pitchFamily="49" charset="-122"/>
              </a:rPr>
              <a:t>二、饲养鸡舍：</a:t>
            </a:r>
            <a:r>
              <a:rPr lang="zh-CN" altLang="en-US" sz="3200" b="1" dirty="0" smtClean="0">
                <a:latin typeface="楷体" pitchFamily="49" charset="-122"/>
                <a:ea typeface="楷体" pitchFamily="49" charset="-122"/>
              </a:rPr>
              <a:t>两栋鸡舍（</a:t>
            </a:r>
            <a:r>
              <a:rPr lang="en-US" altLang="zh-CN" sz="3200" b="1" dirty="0" smtClean="0">
                <a:latin typeface="楷体" pitchFamily="49" charset="-122"/>
                <a:ea typeface="楷体" pitchFamily="49" charset="-122"/>
              </a:rPr>
              <a:t>A</a:t>
            </a:r>
            <a:r>
              <a:rPr lang="zh-CN" altLang="en-US" sz="3200" b="1" dirty="0" smtClean="0">
                <a:latin typeface="楷体" pitchFamily="49" charset="-122"/>
                <a:ea typeface="楷体" pitchFamily="49" charset="-122"/>
              </a:rPr>
              <a:t>舍和</a:t>
            </a:r>
            <a:r>
              <a:rPr lang="en-US" altLang="zh-CN" sz="3200" b="1" dirty="0" smtClean="0">
                <a:latin typeface="楷体" pitchFamily="49" charset="-122"/>
                <a:ea typeface="楷体" pitchFamily="49" charset="-122"/>
              </a:rPr>
              <a:t>B</a:t>
            </a:r>
            <a:r>
              <a:rPr lang="zh-CN" altLang="en-US" sz="3200" b="1" dirty="0" smtClean="0">
                <a:latin typeface="楷体" pitchFamily="49" charset="-122"/>
                <a:ea typeface="楷体" pitchFamily="49" charset="-122"/>
              </a:rPr>
              <a:t>舍）</a:t>
            </a:r>
            <a:endParaRPr lang="en-US" altLang="zh-CN" sz="3200" b="1" dirty="0" smtClean="0">
              <a:latin typeface="楷体" pitchFamily="49" charset="-122"/>
              <a:ea typeface="楷体" pitchFamily="49" charset="-122"/>
            </a:endParaRPr>
          </a:p>
          <a:p>
            <a:pPr>
              <a:lnSpc>
                <a:spcPct val="150000"/>
              </a:lnSpc>
              <a:buClrTx/>
              <a:buFont typeface="Wingdings" pitchFamily="2" charset="2"/>
              <a:buChar char="Ø"/>
            </a:pPr>
            <a:r>
              <a:rPr lang="zh-CN" altLang="en-US" sz="3200" b="1" dirty="0">
                <a:solidFill>
                  <a:srgbClr val="0000CC"/>
                </a:solidFill>
                <a:latin typeface="楷体" pitchFamily="49" charset="-122"/>
                <a:ea typeface="楷体" pitchFamily="49" charset="-122"/>
              </a:rPr>
              <a:t>三</a:t>
            </a:r>
            <a:r>
              <a:rPr lang="zh-CN" altLang="en-US" sz="3200" b="1" dirty="0" smtClean="0">
                <a:solidFill>
                  <a:srgbClr val="0000CC"/>
                </a:solidFill>
                <a:latin typeface="楷体" pitchFamily="49" charset="-122"/>
                <a:ea typeface="楷体" pitchFamily="49" charset="-122"/>
              </a:rPr>
              <a:t>、计划肉鸡</a:t>
            </a:r>
            <a:r>
              <a:rPr lang="zh-CN" altLang="en-US" sz="3200" b="1" dirty="0">
                <a:solidFill>
                  <a:srgbClr val="0000CC"/>
                </a:solidFill>
                <a:latin typeface="楷体" pitchFamily="49" charset="-122"/>
                <a:ea typeface="楷体" pitchFamily="49" charset="-122"/>
              </a:rPr>
              <a:t>出栏时间：</a:t>
            </a:r>
            <a:r>
              <a:rPr lang="zh-CN" altLang="en-US" sz="3200" b="1" dirty="0" smtClean="0">
                <a:latin typeface="楷体" pitchFamily="49" charset="-122"/>
                <a:ea typeface="楷体" pitchFamily="49" charset="-122"/>
              </a:rPr>
              <a:t>端午节、中秋节、冬至、春节</a:t>
            </a:r>
            <a:endParaRPr lang="en-US" altLang="zh-CN" sz="3200" b="1" dirty="0" smtClean="0">
              <a:latin typeface="楷体" pitchFamily="49" charset="-122"/>
              <a:ea typeface="楷体" pitchFamily="49" charset="-122"/>
            </a:endParaRPr>
          </a:p>
          <a:p>
            <a:pPr marL="0" indent="0">
              <a:buNone/>
            </a:pP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972973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>
          <a:xfrm>
            <a:off x="466123" y="1447800"/>
            <a:ext cx="8220677" cy="4572000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u"/>
            </a:pPr>
            <a:r>
              <a:rPr lang="zh-CN" altLang="en-US" sz="3200" b="1" dirty="0" smtClean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肉鸡饲养周期及分阶段</a:t>
            </a:r>
            <a:endParaRPr lang="en-US" altLang="zh-CN" sz="3200" b="1" dirty="0" smtClean="0">
              <a:solidFill>
                <a:srgbClr val="FF0000"/>
              </a:solidFill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4" name="左大括号 3"/>
          <p:cNvSpPr/>
          <p:nvPr/>
        </p:nvSpPr>
        <p:spPr>
          <a:xfrm>
            <a:off x="2555775" y="2420888"/>
            <a:ext cx="506873" cy="2160240"/>
          </a:xfrm>
          <a:prstGeom prst="leftBrace">
            <a:avLst/>
          </a:prstGeom>
          <a:ln w="3810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TextBox 4"/>
          <p:cNvSpPr txBox="1"/>
          <p:nvPr/>
        </p:nvSpPr>
        <p:spPr>
          <a:xfrm>
            <a:off x="3143608" y="2276872"/>
            <a:ext cx="222048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b="1" dirty="0" smtClean="0">
                <a:latin typeface="华文楷体" pitchFamily="2" charset="-122"/>
                <a:ea typeface="华文楷体" pitchFamily="2" charset="-122"/>
              </a:rPr>
              <a:t>育雏期  </a:t>
            </a:r>
            <a:r>
              <a:rPr lang="en-US" altLang="zh-CN" sz="3200" b="1" dirty="0" smtClean="0">
                <a:solidFill>
                  <a:srgbClr val="0000CC"/>
                </a:solidFill>
                <a:latin typeface="华文楷体" pitchFamily="2" charset="-122"/>
                <a:ea typeface="华文楷体" pitchFamily="2" charset="-122"/>
              </a:rPr>
              <a:t>6</a:t>
            </a:r>
            <a:r>
              <a:rPr lang="zh-CN" altLang="en-US" sz="3200" b="1" dirty="0" smtClean="0">
                <a:solidFill>
                  <a:srgbClr val="0000CC"/>
                </a:solidFill>
                <a:latin typeface="华文楷体" pitchFamily="2" charset="-122"/>
                <a:ea typeface="华文楷体" pitchFamily="2" charset="-122"/>
              </a:rPr>
              <a:t>周</a:t>
            </a:r>
            <a:endParaRPr lang="zh-CN" altLang="en-US" sz="3200" b="1" dirty="0">
              <a:solidFill>
                <a:srgbClr val="0000CC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158902" y="3204265"/>
            <a:ext cx="181331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b="1" dirty="0">
                <a:latin typeface="华文楷体" pitchFamily="2" charset="-122"/>
                <a:ea typeface="华文楷体" pitchFamily="2" charset="-122"/>
              </a:rPr>
              <a:t>中鸡  </a:t>
            </a:r>
            <a:r>
              <a:rPr lang="en-US" altLang="zh-CN" sz="3200" b="1" dirty="0">
                <a:solidFill>
                  <a:srgbClr val="0000CC"/>
                </a:solidFill>
                <a:latin typeface="华文楷体" pitchFamily="2" charset="-122"/>
                <a:ea typeface="华文楷体" pitchFamily="2" charset="-122"/>
              </a:rPr>
              <a:t>5</a:t>
            </a:r>
            <a:r>
              <a:rPr lang="zh-CN" altLang="en-US" sz="3200" b="1" dirty="0">
                <a:solidFill>
                  <a:srgbClr val="0000CC"/>
                </a:solidFill>
                <a:latin typeface="华文楷体" pitchFamily="2" charset="-122"/>
                <a:ea typeface="华文楷体" pitchFamily="2" charset="-122"/>
              </a:rPr>
              <a:t>周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158902" y="4149080"/>
            <a:ext cx="222368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b="1" dirty="0">
                <a:latin typeface="华文楷体" pitchFamily="2" charset="-122"/>
                <a:ea typeface="华文楷体" pitchFamily="2" charset="-122"/>
              </a:rPr>
              <a:t>育肥期  </a:t>
            </a:r>
            <a:r>
              <a:rPr lang="en-US" altLang="zh-CN" sz="3200" b="1" dirty="0">
                <a:solidFill>
                  <a:srgbClr val="0000CC"/>
                </a:solidFill>
                <a:latin typeface="华文楷体" pitchFamily="2" charset="-122"/>
                <a:ea typeface="华文楷体" pitchFamily="2" charset="-122"/>
              </a:rPr>
              <a:t>9</a:t>
            </a:r>
            <a:r>
              <a:rPr lang="zh-CN" altLang="en-US" sz="3200" b="1" dirty="0">
                <a:solidFill>
                  <a:srgbClr val="0000CC"/>
                </a:solidFill>
                <a:latin typeface="华文楷体" pitchFamily="2" charset="-122"/>
                <a:ea typeface="华文楷体" pitchFamily="2" charset="-122"/>
              </a:rPr>
              <a:t>周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66123" y="3045166"/>
            <a:ext cx="1832553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b="1" dirty="0" smtClean="0">
                <a:latin typeface="黑体" pitchFamily="49" charset="-122"/>
                <a:ea typeface="黑体" pitchFamily="49" charset="-122"/>
              </a:rPr>
              <a:t>饲养周期</a:t>
            </a:r>
            <a:endParaRPr lang="en-US" altLang="zh-CN" sz="3200" b="1" dirty="0" smtClean="0">
              <a:latin typeface="黑体" pitchFamily="49" charset="-122"/>
              <a:ea typeface="黑体" pitchFamily="49" charset="-122"/>
            </a:endParaRPr>
          </a:p>
          <a:p>
            <a:r>
              <a:rPr lang="zh-CN" altLang="en-US" sz="3200" b="1" dirty="0" smtClean="0">
                <a:latin typeface="黑体" pitchFamily="49" charset="-122"/>
                <a:ea typeface="黑体" pitchFamily="49" charset="-122"/>
              </a:rPr>
              <a:t>  </a:t>
            </a:r>
            <a:r>
              <a:rPr lang="en-US" altLang="zh-CN" sz="3200" b="1" dirty="0" smtClean="0">
                <a:solidFill>
                  <a:srgbClr val="0000CC"/>
                </a:solidFill>
                <a:latin typeface="黑体" pitchFamily="49" charset="-122"/>
                <a:ea typeface="黑体" pitchFamily="49" charset="-122"/>
              </a:rPr>
              <a:t>20</a:t>
            </a:r>
            <a:r>
              <a:rPr lang="zh-CN" altLang="en-US" sz="3200" b="1" dirty="0" smtClean="0">
                <a:solidFill>
                  <a:srgbClr val="0000CC"/>
                </a:solidFill>
                <a:latin typeface="黑体" pitchFamily="49" charset="-122"/>
                <a:ea typeface="黑体" pitchFamily="49" charset="-122"/>
              </a:rPr>
              <a:t>周</a:t>
            </a:r>
            <a:endParaRPr lang="zh-CN" altLang="en-US" sz="3200" b="1" dirty="0">
              <a:solidFill>
                <a:srgbClr val="0000CC"/>
              </a:solidFill>
              <a:latin typeface="黑体" pitchFamily="49" charset="-122"/>
              <a:ea typeface="黑体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552192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71600" y="332656"/>
            <a:ext cx="5601816" cy="868958"/>
          </a:xfrm>
        </p:spPr>
        <p:txBody>
          <a:bodyPr/>
          <a:lstStyle/>
          <a:p>
            <a:r>
              <a:rPr lang="zh-CN" altLang="en-US" b="1" dirty="0" smtClean="0">
                <a:solidFill>
                  <a:srgbClr val="0000CC"/>
                </a:solidFill>
                <a:latin typeface="黑体" pitchFamily="49" charset="-122"/>
                <a:ea typeface="黑体" pitchFamily="49" charset="-122"/>
              </a:rPr>
              <a:t>鸡舍和时间安排</a:t>
            </a:r>
            <a:endParaRPr lang="zh-CN" altLang="en-US" b="1" dirty="0">
              <a:solidFill>
                <a:srgbClr val="0000CC"/>
              </a:solidFill>
              <a:latin typeface="黑体" pitchFamily="49" charset="-122"/>
              <a:ea typeface="黑体" pitchFamily="49" charset="-122"/>
            </a:endParaRPr>
          </a:p>
        </p:txBody>
      </p:sp>
      <p:graphicFrame>
        <p:nvGraphicFramePr>
          <p:cNvPr id="5" name="内容占位符 4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1258264215"/>
              </p:ext>
            </p:extLst>
          </p:nvPr>
        </p:nvGraphicFramePr>
        <p:xfrm>
          <a:off x="251520" y="1600200"/>
          <a:ext cx="8640961" cy="3495736"/>
        </p:xfrm>
        <a:graphic>
          <a:graphicData uri="http://schemas.openxmlformats.org/drawingml/2006/table">
            <a:tbl>
              <a:tblPr firstRow="1" bandRow="1">
                <a:tableStyleId>{0E3FDE45-AF77-4B5C-9715-49D594BDF05E}</a:tableStyleId>
              </a:tblPr>
              <a:tblGrid>
                <a:gridCol w="648072"/>
                <a:gridCol w="648072"/>
                <a:gridCol w="1800200"/>
                <a:gridCol w="864096"/>
                <a:gridCol w="1728192"/>
                <a:gridCol w="1080120"/>
                <a:gridCol w="864096"/>
                <a:gridCol w="1008113"/>
              </a:tblGrid>
              <a:tr h="668194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b="1" dirty="0" smtClean="0">
                          <a:latin typeface="黑体" pitchFamily="49" charset="-122"/>
                          <a:ea typeface="黑体" pitchFamily="49" charset="-122"/>
                        </a:rPr>
                        <a:t>批次</a:t>
                      </a:r>
                      <a:endParaRPr lang="zh-CN" altLang="en-US" sz="2400" b="1" dirty="0">
                        <a:latin typeface="黑体" pitchFamily="49" charset="-122"/>
                        <a:ea typeface="黑体" pitchFamily="49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b="1" dirty="0" smtClean="0">
                          <a:latin typeface="黑体" pitchFamily="49" charset="-122"/>
                          <a:ea typeface="黑体" pitchFamily="49" charset="-122"/>
                        </a:rPr>
                        <a:t>鸡舍</a:t>
                      </a:r>
                      <a:endParaRPr lang="zh-CN" altLang="en-US" sz="2400" b="1" dirty="0">
                        <a:latin typeface="黑体" pitchFamily="49" charset="-122"/>
                        <a:ea typeface="黑体" pitchFamily="49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b="1" dirty="0" smtClean="0">
                          <a:solidFill>
                            <a:srgbClr val="FF0000"/>
                          </a:solidFill>
                          <a:latin typeface="黑体" pitchFamily="49" charset="-122"/>
                          <a:ea typeface="黑体" pitchFamily="49" charset="-122"/>
                        </a:rPr>
                        <a:t>鸡苗进舍</a:t>
                      </a:r>
                      <a:endParaRPr lang="en-US" altLang="zh-CN" sz="2400" b="1" dirty="0" smtClean="0">
                        <a:solidFill>
                          <a:srgbClr val="FF0000"/>
                        </a:solidFill>
                        <a:latin typeface="黑体" pitchFamily="49" charset="-122"/>
                        <a:ea typeface="黑体" pitchFamily="49" charset="-122"/>
                      </a:endParaRPr>
                    </a:p>
                    <a:p>
                      <a:pPr algn="ctr"/>
                      <a:r>
                        <a:rPr lang="zh-CN" altLang="en-US" sz="2400" b="1" dirty="0" smtClean="0">
                          <a:solidFill>
                            <a:srgbClr val="FF0000"/>
                          </a:solidFill>
                          <a:latin typeface="黑体" pitchFamily="49" charset="-122"/>
                          <a:ea typeface="黑体" pitchFamily="49" charset="-122"/>
                        </a:rPr>
                        <a:t>时间</a:t>
                      </a:r>
                      <a:endParaRPr lang="zh-CN" altLang="en-US" sz="2400" b="1" dirty="0">
                        <a:solidFill>
                          <a:srgbClr val="FF0000"/>
                        </a:solidFill>
                        <a:latin typeface="黑体" pitchFamily="49" charset="-122"/>
                        <a:ea typeface="黑体" pitchFamily="49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b="1" dirty="0" smtClean="0">
                          <a:latin typeface="黑体" pitchFamily="49" charset="-122"/>
                          <a:ea typeface="黑体" pitchFamily="49" charset="-122"/>
                        </a:rPr>
                        <a:t>育雏期</a:t>
                      </a:r>
                      <a:endParaRPr lang="zh-CN" altLang="en-US" sz="2400" b="1" dirty="0">
                        <a:latin typeface="黑体" pitchFamily="49" charset="-122"/>
                        <a:ea typeface="黑体" pitchFamily="49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b="1" dirty="0" smtClean="0">
                          <a:solidFill>
                            <a:srgbClr val="FF0000"/>
                          </a:solidFill>
                          <a:latin typeface="黑体" pitchFamily="49" charset="-122"/>
                          <a:ea typeface="黑体" pitchFamily="49" charset="-122"/>
                        </a:rPr>
                        <a:t>中鸡转入</a:t>
                      </a:r>
                      <a:endParaRPr lang="en-US" altLang="zh-CN" sz="2400" b="1" dirty="0" smtClean="0">
                        <a:solidFill>
                          <a:srgbClr val="FF0000"/>
                        </a:solidFill>
                        <a:latin typeface="黑体" pitchFamily="49" charset="-122"/>
                        <a:ea typeface="黑体" pitchFamily="49" charset="-122"/>
                      </a:endParaRPr>
                    </a:p>
                    <a:p>
                      <a:pPr algn="ctr"/>
                      <a:r>
                        <a:rPr lang="zh-CN" altLang="en-US" sz="2400" b="1" dirty="0" smtClean="0">
                          <a:solidFill>
                            <a:srgbClr val="FF0000"/>
                          </a:solidFill>
                          <a:latin typeface="黑体" pitchFamily="49" charset="-122"/>
                          <a:ea typeface="黑体" pitchFamily="49" charset="-122"/>
                        </a:rPr>
                        <a:t>时间</a:t>
                      </a:r>
                      <a:endParaRPr lang="zh-CN" altLang="en-US" sz="2400" b="1" dirty="0">
                        <a:solidFill>
                          <a:srgbClr val="FF0000"/>
                        </a:solidFill>
                        <a:latin typeface="黑体" pitchFamily="49" charset="-122"/>
                        <a:ea typeface="黑体" pitchFamily="49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b="1" dirty="0" smtClean="0">
                          <a:latin typeface="黑体" pitchFamily="49" charset="-122"/>
                          <a:ea typeface="黑体" pitchFamily="49" charset="-122"/>
                        </a:rPr>
                        <a:t>中鸡</a:t>
                      </a:r>
                      <a:endParaRPr lang="en-US" altLang="zh-CN" sz="2400" b="1" dirty="0" smtClean="0">
                        <a:latin typeface="黑体" pitchFamily="49" charset="-122"/>
                        <a:ea typeface="黑体" pitchFamily="49" charset="-122"/>
                      </a:endParaRPr>
                    </a:p>
                    <a:p>
                      <a:pPr algn="ctr"/>
                      <a:r>
                        <a:rPr lang="zh-CN" altLang="en-US" sz="2400" b="1" dirty="0" smtClean="0">
                          <a:latin typeface="黑体" pitchFamily="49" charset="-122"/>
                          <a:ea typeface="黑体" pitchFamily="49" charset="-122"/>
                        </a:rPr>
                        <a:t>阶段</a:t>
                      </a:r>
                      <a:endParaRPr lang="zh-CN" altLang="en-US" sz="2400" b="1" dirty="0">
                        <a:latin typeface="黑体" pitchFamily="49" charset="-122"/>
                        <a:ea typeface="黑体" pitchFamily="49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b="1" dirty="0" smtClean="0">
                          <a:latin typeface="黑体" pitchFamily="49" charset="-122"/>
                          <a:ea typeface="黑体" pitchFamily="49" charset="-122"/>
                        </a:rPr>
                        <a:t>育肥期</a:t>
                      </a:r>
                      <a:endParaRPr lang="zh-CN" altLang="en-US" sz="2400" b="1" dirty="0">
                        <a:latin typeface="黑体" pitchFamily="49" charset="-122"/>
                        <a:ea typeface="黑体" pitchFamily="49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b="1" dirty="0" smtClean="0">
                          <a:latin typeface="黑体" pitchFamily="49" charset="-122"/>
                          <a:ea typeface="黑体" pitchFamily="49" charset="-122"/>
                        </a:rPr>
                        <a:t>出栏</a:t>
                      </a:r>
                      <a:endParaRPr lang="en-US" altLang="zh-CN" sz="2400" b="1" dirty="0" smtClean="0">
                        <a:latin typeface="黑体" pitchFamily="49" charset="-122"/>
                        <a:ea typeface="黑体" pitchFamily="49" charset="-122"/>
                      </a:endParaRPr>
                    </a:p>
                    <a:p>
                      <a:pPr algn="ctr"/>
                      <a:r>
                        <a:rPr lang="zh-CN" altLang="en-US" sz="2400" b="1" dirty="0" smtClean="0">
                          <a:latin typeface="黑体" pitchFamily="49" charset="-122"/>
                          <a:ea typeface="黑体" pitchFamily="49" charset="-122"/>
                        </a:rPr>
                        <a:t>时间</a:t>
                      </a:r>
                      <a:endParaRPr lang="zh-CN" altLang="en-US" sz="2400" b="1" dirty="0">
                        <a:latin typeface="黑体" pitchFamily="49" charset="-122"/>
                        <a:ea typeface="黑体" pitchFamily="49" charset="-122"/>
                      </a:endParaRPr>
                    </a:p>
                  </a:txBody>
                  <a:tcPr anchor="ctr"/>
                </a:tc>
              </a:tr>
              <a:tr h="668194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400" b="1" dirty="0" smtClean="0">
                          <a:latin typeface="黑体" pitchFamily="49" charset="-122"/>
                          <a:ea typeface="黑体" pitchFamily="49" charset="-122"/>
                        </a:rPr>
                        <a:t>1</a:t>
                      </a:r>
                      <a:endParaRPr lang="zh-CN" altLang="en-US" sz="2400" b="1" dirty="0">
                        <a:latin typeface="黑体" pitchFamily="49" charset="-122"/>
                        <a:ea typeface="黑体" pitchFamily="49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400" b="1" dirty="0" smtClean="0">
                          <a:latin typeface="黑体" pitchFamily="49" charset="-122"/>
                          <a:ea typeface="黑体" pitchFamily="49" charset="-122"/>
                        </a:rPr>
                        <a:t>A</a:t>
                      </a:r>
                      <a:endParaRPr lang="zh-CN" altLang="en-US" sz="2400" b="1" dirty="0">
                        <a:latin typeface="黑体" pitchFamily="49" charset="-122"/>
                        <a:ea typeface="黑体" pitchFamily="49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400" b="1" dirty="0" smtClean="0">
                          <a:solidFill>
                            <a:srgbClr val="FF0000"/>
                          </a:solidFill>
                          <a:latin typeface="黑体" pitchFamily="49" charset="-122"/>
                          <a:ea typeface="黑体" pitchFamily="49" charset="-122"/>
                        </a:rPr>
                        <a:t>2020.12.13</a:t>
                      </a:r>
                      <a:endParaRPr lang="zh-CN" altLang="en-US" sz="2400" b="1" dirty="0">
                        <a:solidFill>
                          <a:srgbClr val="FF0000"/>
                        </a:solidFill>
                        <a:latin typeface="黑体" pitchFamily="49" charset="-122"/>
                        <a:ea typeface="黑体" pitchFamily="49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400" b="1" dirty="0" smtClean="0">
                          <a:latin typeface="黑体" pitchFamily="49" charset="-122"/>
                          <a:ea typeface="黑体" pitchFamily="49" charset="-122"/>
                        </a:rPr>
                        <a:t>6</a:t>
                      </a:r>
                      <a:endParaRPr lang="zh-CN" altLang="en-US" sz="2400" b="1" dirty="0">
                        <a:latin typeface="黑体" pitchFamily="49" charset="-122"/>
                        <a:ea typeface="黑体" pitchFamily="49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400" b="1" dirty="0" smtClean="0">
                          <a:solidFill>
                            <a:srgbClr val="FF0000"/>
                          </a:solidFill>
                          <a:latin typeface="黑体" pitchFamily="49" charset="-122"/>
                          <a:ea typeface="黑体" pitchFamily="49" charset="-122"/>
                        </a:rPr>
                        <a:t>2014.1.25</a:t>
                      </a:r>
                      <a:endParaRPr lang="zh-CN" altLang="en-US" sz="2400" b="1" dirty="0">
                        <a:solidFill>
                          <a:srgbClr val="FF0000"/>
                        </a:solidFill>
                        <a:latin typeface="黑体" pitchFamily="49" charset="-122"/>
                        <a:ea typeface="黑体" pitchFamily="49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400" b="1" dirty="0" smtClean="0">
                          <a:latin typeface="黑体" pitchFamily="49" charset="-122"/>
                          <a:ea typeface="黑体" pitchFamily="49" charset="-122"/>
                        </a:rPr>
                        <a:t>5</a:t>
                      </a:r>
                      <a:endParaRPr lang="zh-CN" altLang="en-US" sz="2400" b="1" dirty="0">
                        <a:latin typeface="黑体" pitchFamily="49" charset="-122"/>
                        <a:ea typeface="黑体" pitchFamily="49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400" b="1" dirty="0" smtClean="0">
                          <a:latin typeface="黑体" pitchFamily="49" charset="-122"/>
                          <a:ea typeface="黑体" pitchFamily="49" charset="-122"/>
                        </a:rPr>
                        <a:t>9</a:t>
                      </a:r>
                      <a:endParaRPr lang="zh-CN" altLang="en-US" sz="2400" b="1" dirty="0">
                        <a:latin typeface="黑体" pitchFamily="49" charset="-122"/>
                        <a:ea typeface="黑体" pitchFamily="49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b="1" dirty="0" smtClean="0">
                          <a:latin typeface="黑体" pitchFamily="49" charset="-122"/>
                          <a:ea typeface="黑体" pitchFamily="49" charset="-122"/>
                        </a:rPr>
                        <a:t>端午</a:t>
                      </a:r>
                      <a:endParaRPr lang="zh-CN" altLang="en-US" sz="2400" b="1" dirty="0">
                        <a:latin typeface="黑体" pitchFamily="49" charset="-122"/>
                        <a:ea typeface="黑体" pitchFamily="49" charset="-122"/>
                      </a:endParaRPr>
                    </a:p>
                  </a:txBody>
                  <a:tcPr anchor="ctr"/>
                </a:tc>
              </a:tr>
              <a:tr h="668194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400" b="1" dirty="0" smtClean="0">
                          <a:latin typeface="黑体" pitchFamily="49" charset="-122"/>
                          <a:ea typeface="黑体" pitchFamily="49" charset="-122"/>
                        </a:rPr>
                        <a:t>2</a:t>
                      </a:r>
                      <a:endParaRPr lang="zh-CN" altLang="en-US" sz="2400" b="1" dirty="0">
                        <a:latin typeface="黑体" pitchFamily="49" charset="-122"/>
                        <a:ea typeface="黑体" pitchFamily="49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400" b="1" dirty="0" smtClean="0">
                          <a:latin typeface="黑体" pitchFamily="49" charset="-122"/>
                          <a:ea typeface="黑体" pitchFamily="49" charset="-122"/>
                        </a:rPr>
                        <a:t>B</a:t>
                      </a:r>
                      <a:endParaRPr lang="zh-CN" altLang="en-US" sz="2400" b="1" dirty="0">
                        <a:latin typeface="黑体" pitchFamily="49" charset="-122"/>
                        <a:ea typeface="黑体" pitchFamily="49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400" b="1" dirty="0" smtClean="0">
                          <a:solidFill>
                            <a:srgbClr val="FF0000"/>
                          </a:solidFill>
                          <a:latin typeface="黑体" pitchFamily="49" charset="-122"/>
                          <a:ea typeface="黑体" pitchFamily="49" charset="-122"/>
                        </a:rPr>
                        <a:t>2021.3.23</a:t>
                      </a:r>
                      <a:endParaRPr lang="zh-CN" altLang="en-US" sz="2400" b="1" dirty="0">
                        <a:solidFill>
                          <a:srgbClr val="FF0000"/>
                        </a:solidFill>
                        <a:latin typeface="黑体" pitchFamily="49" charset="-122"/>
                        <a:ea typeface="黑体" pitchFamily="49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400" b="1" dirty="0" smtClean="0">
                          <a:latin typeface="黑体" pitchFamily="49" charset="-122"/>
                          <a:ea typeface="黑体" pitchFamily="49" charset="-122"/>
                        </a:rPr>
                        <a:t>6</a:t>
                      </a:r>
                      <a:endParaRPr lang="zh-CN" altLang="en-US" sz="2400" b="1" dirty="0">
                        <a:latin typeface="黑体" pitchFamily="49" charset="-122"/>
                        <a:ea typeface="黑体" pitchFamily="49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400" b="1" dirty="0" smtClean="0">
                          <a:solidFill>
                            <a:srgbClr val="FF0000"/>
                          </a:solidFill>
                          <a:latin typeface="黑体" pitchFamily="49" charset="-122"/>
                          <a:ea typeface="黑体" pitchFamily="49" charset="-122"/>
                        </a:rPr>
                        <a:t>2021.5.6</a:t>
                      </a:r>
                      <a:endParaRPr lang="zh-CN" altLang="en-US" sz="2400" b="1" dirty="0">
                        <a:solidFill>
                          <a:srgbClr val="FF0000"/>
                        </a:solidFill>
                        <a:latin typeface="黑体" pitchFamily="49" charset="-122"/>
                        <a:ea typeface="黑体" pitchFamily="49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400" b="1" dirty="0" smtClean="0">
                          <a:latin typeface="黑体" pitchFamily="49" charset="-122"/>
                          <a:ea typeface="黑体" pitchFamily="49" charset="-122"/>
                        </a:rPr>
                        <a:t>5</a:t>
                      </a:r>
                      <a:endParaRPr lang="zh-CN" altLang="en-US" sz="2400" b="1" dirty="0">
                        <a:latin typeface="黑体" pitchFamily="49" charset="-122"/>
                        <a:ea typeface="黑体" pitchFamily="49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400" b="1" dirty="0" smtClean="0">
                          <a:latin typeface="黑体" pitchFamily="49" charset="-122"/>
                          <a:ea typeface="黑体" pitchFamily="49" charset="-122"/>
                        </a:rPr>
                        <a:t>9</a:t>
                      </a:r>
                      <a:endParaRPr lang="zh-CN" altLang="en-US" sz="2400" b="1" dirty="0">
                        <a:latin typeface="黑体" pitchFamily="49" charset="-122"/>
                        <a:ea typeface="黑体" pitchFamily="49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b="1" dirty="0" smtClean="0">
                          <a:latin typeface="黑体" pitchFamily="49" charset="-122"/>
                          <a:ea typeface="黑体" pitchFamily="49" charset="-122"/>
                        </a:rPr>
                        <a:t>中秋</a:t>
                      </a:r>
                      <a:endParaRPr lang="zh-CN" altLang="en-US" sz="2400" b="1" dirty="0">
                        <a:latin typeface="黑体" pitchFamily="49" charset="-122"/>
                        <a:ea typeface="黑体" pitchFamily="49" charset="-122"/>
                      </a:endParaRPr>
                    </a:p>
                  </a:txBody>
                  <a:tcPr anchor="ctr"/>
                </a:tc>
              </a:tr>
              <a:tr h="668194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400" b="1" dirty="0" smtClean="0">
                          <a:latin typeface="黑体" pitchFamily="49" charset="-122"/>
                          <a:ea typeface="黑体" pitchFamily="49" charset="-122"/>
                        </a:rPr>
                        <a:t>3</a:t>
                      </a:r>
                      <a:endParaRPr lang="zh-CN" altLang="en-US" sz="2400" b="1" dirty="0">
                        <a:latin typeface="黑体" pitchFamily="49" charset="-122"/>
                        <a:ea typeface="黑体" pitchFamily="49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400" b="1" dirty="0" smtClean="0">
                          <a:latin typeface="黑体" pitchFamily="49" charset="-122"/>
                          <a:ea typeface="黑体" pitchFamily="49" charset="-122"/>
                        </a:rPr>
                        <a:t>A</a:t>
                      </a:r>
                      <a:endParaRPr lang="zh-CN" altLang="en-US" sz="2400" b="1" dirty="0">
                        <a:latin typeface="黑体" pitchFamily="49" charset="-122"/>
                        <a:ea typeface="黑体" pitchFamily="49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400" b="1" dirty="0" smtClean="0">
                          <a:solidFill>
                            <a:srgbClr val="FF0000"/>
                          </a:solidFill>
                          <a:latin typeface="黑体" pitchFamily="49" charset="-122"/>
                          <a:ea typeface="黑体" pitchFamily="49" charset="-122"/>
                        </a:rPr>
                        <a:t>2021.6.25</a:t>
                      </a:r>
                      <a:endParaRPr lang="zh-CN" altLang="en-US" sz="2400" b="1" dirty="0">
                        <a:solidFill>
                          <a:srgbClr val="FF0000"/>
                        </a:solidFill>
                        <a:latin typeface="黑体" pitchFamily="49" charset="-122"/>
                        <a:ea typeface="黑体" pitchFamily="49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400" b="1" dirty="0" smtClean="0">
                          <a:latin typeface="黑体" pitchFamily="49" charset="-122"/>
                          <a:ea typeface="黑体" pitchFamily="49" charset="-122"/>
                        </a:rPr>
                        <a:t>6</a:t>
                      </a:r>
                      <a:endParaRPr lang="zh-CN" altLang="en-US" sz="2400" b="1" dirty="0">
                        <a:latin typeface="黑体" pitchFamily="49" charset="-122"/>
                        <a:ea typeface="黑体" pitchFamily="49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400" b="1" dirty="0" smtClean="0">
                          <a:solidFill>
                            <a:srgbClr val="FF0000"/>
                          </a:solidFill>
                          <a:latin typeface="黑体" pitchFamily="49" charset="-122"/>
                          <a:ea typeface="黑体" pitchFamily="49" charset="-122"/>
                        </a:rPr>
                        <a:t>2021.8.8</a:t>
                      </a:r>
                      <a:endParaRPr lang="zh-CN" altLang="en-US" sz="2400" b="1" dirty="0">
                        <a:solidFill>
                          <a:srgbClr val="FF0000"/>
                        </a:solidFill>
                        <a:latin typeface="黑体" pitchFamily="49" charset="-122"/>
                        <a:ea typeface="黑体" pitchFamily="49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400" b="1" dirty="0" smtClean="0">
                          <a:latin typeface="黑体" pitchFamily="49" charset="-122"/>
                          <a:ea typeface="黑体" pitchFamily="49" charset="-122"/>
                        </a:rPr>
                        <a:t>5</a:t>
                      </a:r>
                      <a:endParaRPr lang="zh-CN" altLang="en-US" sz="2400" b="1" dirty="0">
                        <a:latin typeface="黑体" pitchFamily="49" charset="-122"/>
                        <a:ea typeface="黑体" pitchFamily="49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400" b="1" dirty="0" smtClean="0">
                          <a:latin typeface="黑体" pitchFamily="49" charset="-122"/>
                          <a:ea typeface="黑体" pitchFamily="49" charset="-122"/>
                        </a:rPr>
                        <a:t>9</a:t>
                      </a:r>
                      <a:endParaRPr lang="zh-CN" altLang="en-US" sz="2400" b="1" dirty="0">
                        <a:latin typeface="黑体" pitchFamily="49" charset="-122"/>
                        <a:ea typeface="黑体" pitchFamily="49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b="1" dirty="0" smtClean="0">
                          <a:latin typeface="黑体" pitchFamily="49" charset="-122"/>
                          <a:ea typeface="黑体" pitchFamily="49" charset="-122"/>
                        </a:rPr>
                        <a:t>冬至</a:t>
                      </a:r>
                      <a:endParaRPr lang="zh-CN" altLang="en-US" sz="2400" b="1" dirty="0">
                        <a:latin typeface="黑体" pitchFamily="49" charset="-122"/>
                        <a:ea typeface="黑体" pitchFamily="49" charset="-122"/>
                      </a:endParaRPr>
                    </a:p>
                  </a:txBody>
                  <a:tcPr anchor="ctr"/>
                </a:tc>
              </a:tr>
              <a:tr h="668194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400" b="1" dirty="0" smtClean="0">
                          <a:latin typeface="黑体" pitchFamily="49" charset="-122"/>
                          <a:ea typeface="黑体" pitchFamily="49" charset="-122"/>
                        </a:rPr>
                        <a:t>4</a:t>
                      </a:r>
                      <a:endParaRPr lang="zh-CN" altLang="en-US" sz="2400" b="1" dirty="0">
                        <a:latin typeface="黑体" pitchFamily="49" charset="-122"/>
                        <a:ea typeface="黑体" pitchFamily="49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400" b="1" dirty="0" smtClean="0">
                          <a:latin typeface="黑体" pitchFamily="49" charset="-122"/>
                          <a:ea typeface="黑体" pitchFamily="49" charset="-122"/>
                        </a:rPr>
                        <a:t>B</a:t>
                      </a:r>
                      <a:endParaRPr lang="zh-CN" altLang="en-US" sz="2400" b="1" dirty="0">
                        <a:latin typeface="黑体" pitchFamily="49" charset="-122"/>
                        <a:ea typeface="黑体" pitchFamily="49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400" b="1" dirty="0" smtClean="0">
                          <a:solidFill>
                            <a:srgbClr val="FF0000"/>
                          </a:solidFill>
                          <a:latin typeface="黑体" pitchFamily="49" charset="-122"/>
                          <a:ea typeface="黑体" pitchFamily="49" charset="-122"/>
                        </a:rPr>
                        <a:t>2021.8.6</a:t>
                      </a:r>
                      <a:endParaRPr lang="zh-CN" altLang="en-US" sz="2400" b="1" dirty="0">
                        <a:solidFill>
                          <a:srgbClr val="FF0000"/>
                        </a:solidFill>
                        <a:latin typeface="黑体" pitchFamily="49" charset="-122"/>
                        <a:ea typeface="黑体" pitchFamily="49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400" b="1" dirty="0" smtClean="0">
                          <a:latin typeface="黑体" pitchFamily="49" charset="-122"/>
                          <a:ea typeface="黑体" pitchFamily="49" charset="-122"/>
                        </a:rPr>
                        <a:t>6</a:t>
                      </a:r>
                      <a:endParaRPr lang="zh-CN" altLang="en-US" sz="2400" b="1" dirty="0">
                        <a:latin typeface="黑体" pitchFamily="49" charset="-122"/>
                        <a:ea typeface="黑体" pitchFamily="49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400" b="1" dirty="0" smtClean="0">
                          <a:solidFill>
                            <a:srgbClr val="FF0000"/>
                          </a:solidFill>
                          <a:latin typeface="黑体" pitchFamily="49" charset="-122"/>
                          <a:ea typeface="黑体" pitchFamily="49" charset="-122"/>
                        </a:rPr>
                        <a:t>2021.9.19</a:t>
                      </a:r>
                      <a:endParaRPr lang="zh-CN" altLang="en-US" sz="2400" b="1" dirty="0">
                        <a:solidFill>
                          <a:srgbClr val="FF0000"/>
                        </a:solidFill>
                        <a:latin typeface="黑体" pitchFamily="49" charset="-122"/>
                        <a:ea typeface="黑体" pitchFamily="49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400" b="1" dirty="0" smtClean="0">
                          <a:latin typeface="黑体" pitchFamily="49" charset="-122"/>
                          <a:ea typeface="黑体" pitchFamily="49" charset="-122"/>
                        </a:rPr>
                        <a:t>5</a:t>
                      </a:r>
                      <a:endParaRPr lang="zh-CN" altLang="en-US" sz="2400" b="1" dirty="0">
                        <a:latin typeface="黑体" pitchFamily="49" charset="-122"/>
                        <a:ea typeface="黑体" pitchFamily="49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400" b="1" dirty="0" smtClean="0">
                          <a:latin typeface="黑体" pitchFamily="49" charset="-122"/>
                          <a:ea typeface="黑体" pitchFamily="49" charset="-122"/>
                        </a:rPr>
                        <a:t>9</a:t>
                      </a:r>
                      <a:endParaRPr lang="zh-CN" altLang="en-US" sz="2400" b="1" dirty="0">
                        <a:latin typeface="黑体" pitchFamily="49" charset="-122"/>
                        <a:ea typeface="黑体" pitchFamily="49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b="1" dirty="0" smtClean="0">
                          <a:latin typeface="黑体" pitchFamily="49" charset="-122"/>
                          <a:ea typeface="黑体" pitchFamily="49" charset="-122"/>
                        </a:rPr>
                        <a:t>春节</a:t>
                      </a:r>
                      <a:endParaRPr lang="zh-CN" altLang="en-US" sz="2400" b="1" dirty="0">
                        <a:latin typeface="黑体" pitchFamily="49" charset="-122"/>
                        <a:ea typeface="黑体" pitchFamily="49" charset="-122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7831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115616" y="332656"/>
            <a:ext cx="4521696" cy="796950"/>
          </a:xfrm>
        </p:spPr>
        <p:txBody>
          <a:bodyPr>
            <a:normAutofit/>
          </a:bodyPr>
          <a:lstStyle/>
          <a:p>
            <a:r>
              <a:rPr lang="zh-CN" altLang="en-US" b="1" dirty="0">
                <a:solidFill>
                  <a:srgbClr val="0000CC"/>
                </a:solidFill>
                <a:latin typeface="黑体" pitchFamily="49" charset="-122"/>
                <a:ea typeface="黑体" pitchFamily="49" charset="-122"/>
              </a:rPr>
              <a:t>肉鸡生产计划</a:t>
            </a:r>
          </a:p>
        </p:txBody>
      </p:sp>
      <p:graphicFrame>
        <p:nvGraphicFramePr>
          <p:cNvPr id="10" name="内容占位符 9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4104698208"/>
              </p:ext>
            </p:extLst>
          </p:nvPr>
        </p:nvGraphicFramePr>
        <p:xfrm>
          <a:off x="179512" y="1556792"/>
          <a:ext cx="8820471" cy="4587954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720080"/>
                <a:gridCol w="720080"/>
                <a:gridCol w="1296144"/>
                <a:gridCol w="720080"/>
                <a:gridCol w="648072"/>
                <a:gridCol w="720080"/>
                <a:gridCol w="792088"/>
                <a:gridCol w="792088"/>
                <a:gridCol w="864096"/>
                <a:gridCol w="791133"/>
                <a:gridCol w="756530"/>
              </a:tblGrid>
              <a:tr h="410903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2000" b="1" kern="100" dirty="0">
                          <a:effectLst/>
                          <a:latin typeface="黑体" pitchFamily="49" charset="-122"/>
                          <a:ea typeface="黑体" pitchFamily="49" charset="-122"/>
                        </a:rPr>
                        <a:t>批次</a:t>
                      </a:r>
                      <a:endParaRPr lang="zh-CN" sz="2000" b="1" kern="100" dirty="0">
                        <a:effectLst/>
                        <a:latin typeface="黑体" pitchFamily="49" charset="-122"/>
                        <a:ea typeface="黑体" pitchFamily="49" charset="-122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2000" b="1" kern="100" dirty="0">
                          <a:effectLst/>
                          <a:latin typeface="黑体" pitchFamily="49" charset="-122"/>
                          <a:ea typeface="黑体" pitchFamily="49" charset="-122"/>
                        </a:rPr>
                        <a:t>鸡舍</a:t>
                      </a:r>
                      <a:endParaRPr lang="zh-CN" sz="2000" b="1" kern="100" dirty="0">
                        <a:effectLst/>
                        <a:latin typeface="黑体" pitchFamily="49" charset="-122"/>
                        <a:ea typeface="黑体" pitchFamily="49" charset="-122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2000" b="1" kern="100" dirty="0">
                          <a:effectLst/>
                          <a:latin typeface="黑体" pitchFamily="49" charset="-122"/>
                          <a:ea typeface="黑体" pitchFamily="49" charset="-122"/>
                        </a:rPr>
                        <a:t>进雏</a:t>
                      </a:r>
                      <a:endParaRPr lang="zh-CN" sz="2000" b="1" kern="100" dirty="0">
                        <a:effectLst/>
                        <a:latin typeface="黑体" pitchFamily="49" charset="-122"/>
                        <a:ea typeface="黑体" pitchFamily="49" charset="-122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2000" b="1" kern="100" dirty="0">
                          <a:effectLst/>
                          <a:latin typeface="黑体" pitchFamily="49" charset="-122"/>
                          <a:ea typeface="黑体" pitchFamily="49" charset="-122"/>
                        </a:rPr>
                        <a:t>饲养周期</a:t>
                      </a:r>
                      <a:endParaRPr lang="zh-CN" sz="2000" b="1" kern="100" dirty="0">
                        <a:effectLst/>
                        <a:latin typeface="黑体" pitchFamily="49" charset="-122"/>
                        <a:ea typeface="黑体" pitchFamily="49" charset="-122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2000" b="1" kern="100" dirty="0">
                          <a:effectLst/>
                          <a:latin typeface="黑体" pitchFamily="49" charset="-122"/>
                          <a:ea typeface="黑体" pitchFamily="49" charset="-122"/>
                        </a:rPr>
                        <a:t>成活率（</a:t>
                      </a:r>
                      <a:r>
                        <a:rPr lang="en-US" sz="2000" b="1" kern="100" dirty="0">
                          <a:effectLst/>
                          <a:latin typeface="黑体" pitchFamily="49" charset="-122"/>
                          <a:ea typeface="黑体" pitchFamily="49" charset="-122"/>
                        </a:rPr>
                        <a:t>%</a:t>
                      </a:r>
                      <a:r>
                        <a:rPr lang="zh-CN" sz="2000" b="1" kern="100" dirty="0">
                          <a:effectLst/>
                          <a:latin typeface="黑体" pitchFamily="49" charset="-122"/>
                          <a:ea typeface="黑体" pitchFamily="49" charset="-122"/>
                        </a:rPr>
                        <a:t>）</a:t>
                      </a:r>
                      <a:endParaRPr lang="zh-CN" sz="2000" b="1" kern="100" dirty="0">
                        <a:effectLst/>
                        <a:latin typeface="黑体" pitchFamily="49" charset="-122"/>
                        <a:ea typeface="黑体" pitchFamily="49" charset="-122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2000" b="1" kern="100" dirty="0">
                          <a:effectLst/>
                          <a:latin typeface="黑体" pitchFamily="49" charset="-122"/>
                          <a:ea typeface="黑体" pitchFamily="49" charset="-122"/>
                        </a:rPr>
                        <a:t>出栏</a:t>
                      </a:r>
                      <a:endParaRPr lang="zh-CN" sz="2000" b="1" kern="100" dirty="0">
                        <a:effectLst/>
                        <a:latin typeface="黑体" pitchFamily="49" charset="-122"/>
                        <a:ea typeface="黑体" pitchFamily="49" charset="-122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</a:tr>
              <a:tr h="684839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2000" b="1" kern="100" dirty="0" smtClean="0">
                          <a:effectLst/>
                          <a:latin typeface="黑体" pitchFamily="49" charset="-122"/>
                          <a:ea typeface="黑体" pitchFamily="49" charset="-122"/>
                        </a:rPr>
                        <a:t>时间</a:t>
                      </a:r>
                      <a:endParaRPr lang="en-US" altLang="zh-CN" sz="2000" b="1" kern="100" dirty="0" smtClean="0">
                        <a:effectLst/>
                        <a:latin typeface="黑体" pitchFamily="49" charset="-122"/>
                        <a:ea typeface="黑体" pitchFamily="49" charset="-122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altLang="en-US" sz="2000" b="1" kern="100" dirty="0" smtClean="0">
                          <a:effectLst/>
                          <a:latin typeface="黑体" pitchFamily="49" charset="-122"/>
                          <a:ea typeface="黑体" pitchFamily="49" charset="-122"/>
                        </a:rPr>
                        <a:t>（农历）</a:t>
                      </a:r>
                      <a:endParaRPr lang="zh-CN" sz="2000" b="1" kern="100" dirty="0">
                        <a:effectLst/>
                        <a:latin typeface="黑体" pitchFamily="49" charset="-122"/>
                        <a:ea typeface="黑体" pitchFamily="49" charset="-122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2000" b="1" kern="100" dirty="0" smtClean="0">
                          <a:effectLst/>
                          <a:latin typeface="黑体" pitchFamily="49" charset="-122"/>
                          <a:ea typeface="黑体" pitchFamily="49" charset="-122"/>
                        </a:rPr>
                        <a:t>数量</a:t>
                      </a:r>
                      <a:r>
                        <a:rPr lang="zh-CN" altLang="en-US" sz="2000" b="1" kern="100" dirty="0" smtClean="0">
                          <a:effectLst/>
                          <a:latin typeface="黑体" pitchFamily="49" charset="-122"/>
                          <a:ea typeface="黑体" pitchFamily="49" charset="-122"/>
                        </a:rPr>
                        <a:t>（只）</a:t>
                      </a:r>
                      <a:endParaRPr lang="zh-CN" sz="2000" b="1" kern="100" dirty="0">
                        <a:effectLst/>
                        <a:latin typeface="黑体" pitchFamily="49" charset="-122"/>
                        <a:ea typeface="黑体" pitchFamily="49" charset="-122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2000" b="1" kern="100" dirty="0">
                          <a:effectLst/>
                          <a:latin typeface="黑体" pitchFamily="49" charset="-122"/>
                          <a:ea typeface="黑体" pitchFamily="49" charset="-122"/>
                        </a:rPr>
                        <a:t>育雏</a:t>
                      </a:r>
                      <a:endParaRPr lang="zh-CN" sz="2000" b="1" kern="100" dirty="0">
                        <a:effectLst/>
                        <a:latin typeface="黑体" pitchFamily="49" charset="-122"/>
                        <a:ea typeface="黑体" pitchFamily="49" charset="-122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2000" b="1" kern="100">
                          <a:effectLst/>
                          <a:latin typeface="黑体" pitchFamily="49" charset="-122"/>
                          <a:ea typeface="黑体" pitchFamily="49" charset="-122"/>
                        </a:rPr>
                        <a:t>中鸡</a:t>
                      </a:r>
                      <a:endParaRPr lang="zh-CN" sz="2000" b="1" kern="100">
                        <a:effectLst/>
                        <a:latin typeface="黑体" pitchFamily="49" charset="-122"/>
                        <a:ea typeface="黑体" pitchFamily="49" charset="-122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2000" b="1" kern="100">
                          <a:effectLst/>
                          <a:latin typeface="黑体" pitchFamily="49" charset="-122"/>
                          <a:ea typeface="黑体" pitchFamily="49" charset="-122"/>
                        </a:rPr>
                        <a:t>育肥</a:t>
                      </a:r>
                      <a:endParaRPr lang="zh-CN" sz="2000" b="1" kern="100">
                        <a:effectLst/>
                        <a:latin typeface="黑体" pitchFamily="49" charset="-122"/>
                        <a:ea typeface="黑体" pitchFamily="49" charset="-122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2000" b="1" kern="100" dirty="0" smtClean="0">
                          <a:effectLst/>
                          <a:latin typeface="黑体" pitchFamily="49" charset="-122"/>
                          <a:ea typeface="黑体" pitchFamily="49" charset="-122"/>
                        </a:rPr>
                        <a:t>数量</a:t>
                      </a:r>
                      <a:r>
                        <a:rPr lang="zh-CN" altLang="en-US" sz="2000" b="1" kern="100" dirty="0" smtClean="0">
                          <a:effectLst/>
                          <a:latin typeface="黑体" pitchFamily="49" charset="-122"/>
                          <a:ea typeface="黑体" pitchFamily="49" charset="-122"/>
                        </a:rPr>
                        <a:t>（只）</a:t>
                      </a:r>
                      <a:endParaRPr lang="zh-CN" sz="2000" b="1" kern="100" dirty="0">
                        <a:effectLst/>
                        <a:latin typeface="黑体" pitchFamily="49" charset="-122"/>
                        <a:ea typeface="黑体" pitchFamily="49" charset="-122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2000" b="1" kern="100" dirty="0" smtClean="0">
                          <a:effectLst/>
                          <a:latin typeface="黑体" pitchFamily="49" charset="-122"/>
                          <a:ea typeface="黑体" pitchFamily="49" charset="-122"/>
                        </a:rPr>
                        <a:t>体重</a:t>
                      </a:r>
                      <a:r>
                        <a:rPr lang="zh-CN" altLang="en-US" sz="2000" b="1" kern="100" dirty="0" smtClean="0">
                          <a:effectLst/>
                          <a:latin typeface="黑体" pitchFamily="49" charset="-122"/>
                          <a:ea typeface="黑体" pitchFamily="49" charset="-122"/>
                        </a:rPr>
                        <a:t>（</a:t>
                      </a:r>
                      <a:r>
                        <a:rPr lang="en-US" altLang="zh-CN" sz="2000" b="1" kern="100" dirty="0" smtClean="0">
                          <a:effectLst/>
                          <a:latin typeface="黑体" pitchFamily="49" charset="-122"/>
                          <a:ea typeface="黑体" pitchFamily="49" charset="-122"/>
                        </a:rPr>
                        <a:t>kg</a:t>
                      </a:r>
                      <a:r>
                        <a:rPr lang="zh-CN" altLang="en-US" sz="2000" b="1" kern="100" dirty="0" smtClean="0">
                          <a:effectLst/>
                          <a:latin typeface="黑体" pitchFamily="49" charset="-122"/>
                          <a:ea typeface="黑体" pitchFamily="49" charset="-122"/>
                        </a:rPr>
                        <a:t>）</a:t>
                      </a:r>
                      <a:endParaRPr lang="zh-CN" sz="2000" b="1" kern="100" dirty="0">
                        <a:effectLst/>
                        <a:latin typeface="黑体" pitchFamily="49" charset="-122"/>
                        <a:ea typeface="黑体" pitchFamily="49" charset="-122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2000" b="1" kern="100" dirty="0">
                          <a:effectLst/>
                          <a:latin typeface="黑体" pitchFamily="49" charset="-122"/>
                          <a:ea typeface="黑体" pitchFamily="49" charset="-122"/>
                        </a:rPr>
                        <a:t>时间</a:t>
                      </a:r>
                      <a:endParaRPr lang="zh-CN" sz="2000" b="1" kern="100" dirty="0">
                        <a:effectLst/>
                        <a:latin typeface="黑体" pitchFamily="49" charset="-122"/>
                        <a:ea typeface="黑体" pitchFamily="49" charset="-122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75332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 kern="100">
                          <a:effectLst/>
                          <a:latin typeface="黑体" pitchFamily="49" charset="-122"/>
                          <a:ea typeface="黑体" pitchFamily="49" charset="-122"/>
                        </a:rPr>
                        <a:t>1</a:t>
                      </a:r>
                      <a:endParaRPr lang="zh-CN" sz="2000" b="1" kern="100">
                        <a:effectLst/>
                        <a:latin typeface="黑体" pitchFamily="49" charset="-122"/>
                        <a:ea typeface="黑体" pitchFamily="49" charset="-122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 kern="100" dirty="0">
                          <a:effectLst/>
                          <a:latin typeface="黑体" pitchFamily="49" charset="-122"/>
                          <a:ea typeface="黑体" pitchFamily="49" charset="-122"/>
                        </a:rPr>
                        <a:t>A</a:t>
                      </a:r>
                      <a:endParaRPr lang="zh-CN" sz="2000" b="1" kern="100" dirty="0">
                        <a:effectLst/>
                        <a:latin typeface="黑体" pitchFamily="49" charset="-122"/>
                        <a:ea typeface="黑体" pitchFamily="49" charset="-122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CN" sz="2000" b="1" kern="100" dirty="0" smtClean="0">
                          <a:effectLst/>
                          <a:latin typeface="黑体" pitchFamily="49" charset="-122"/>
                          <a:ea typeface="黑体" pitchFamily="49" charset="-122"/>
                        </a:rPr>
                        <a:t>20</a:t>
                      </a:r>
                      <a:r>
                        <a:rPr lang="zh-CN" altLang="en-US" sz="2000" b="1" kern="100" dirty="0" smtClean="0">
                          <a:effectLst/>
                          <a:latin typeface="黑体" pitchFamily="49" charset="-122"/>
                          <a:ea typeface="黑体" pitchFamily="49" charset="-122"/>
                        </a:rPr>
                        <a:t>年</a:t>
                      </a:r>
                      <a:r>
                        <a:rPr lang="en-US" sz="2000" b="1" kern="100" dirty="0" smtClean="0">
                          <a:effectLst/>
                          <a:latin typeface="黑体" pitchFamily="49" charset="-122"/>
                          <a:ea typeface="黑体" pitchFamily="49" charset="-122"/>
                        </a:rPr>
                        <a:t>12.13</a:t>
                      </a:r>
                      <a:endParaRPr lang="zh-CN" sz="2000" b="1" kern="100" dirty="0">
                        <a:effectLst/>
                        <a:latin typeface="黑体" pitchFamily="49" charset="-122"/>
                        <a:ea typeface="黑体" pitchFamily="49" charset="-122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 kern="100" dirty="0">
                          <a:effectLst/>
                          <a:latin typeface="黑体" pitchFamily="49" charset="-122"/>
                          <a:ea typeface="黑体" pitchFamily="49" charset="-122"/>
                        </a:rPr>
                        <a:t>5700</a:t>
                      </a:r>
                      <a:endParaRPr lang="zh-CN" sz="2000" b="1" kern="100" dirty="0">
                        <a:effectLst/>
                        <a:latin typeface="黑体" pitchFamily="49" charset="-122"/>
                        <a:ea typeface="黑体" pitchFamily="49" charset="-122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 kern="100" dirty="0">
                          <a:effectLst/>
                          <a:latin typeface="黑体" pitchFamily="49" charset="-122"/>
                          <a:ea typeface="黑体" pitchFamily="49" charset="-122"/>
                        </a:rPr>
                        <a:t>20</a:t>
                      </a:r>
                      <a:endParaRPr lang="zh-CN" sz="2000" b="1" kern="100" dirty="0">
                        <a:effectLst/>
                        <a:latin typeface="黑体" pitchFamily="49" charset="-122"/>
                        <a:ea typeface="黑体" pitchFamily="49" charset="-122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 kern="100" dirty="0">
                          <a:effectLst/>
                          <a:latin typeface="黑体" pitchFamily="49" charset="-122"/>
                          <a:ea typeface="黑体" pitchFamily="49" charset="-122"/>
                        </a:rPr>
                        <a:t>97</a:t>
                      </a:r>
                      <a:endParaRPr lang="zh-CN" sz="2000" b="1" kern="100" dirty="0">
                        <a:effectLst/>
                        <a:latin typeface="黑体" pitchFamily="49" charset="-122"/>
                        <a:ea typeface="黑体" pitchFamily="49" charset="-122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 kern="100" dirty="0">
                          <a:effectLst/>
                          <a:latin typeface="黑体" pitchFamily="49" charset="-122"/>
                          <a:ea typeface="黑体" pitchFamily="49" charset="-122"/>
                        </a:rPr>
                        <a:t>95</a:t>
                      </a:r>
                      <a:endParaRPr lang="zh-CN" sz="2000" b="1" kern="100" dirty="0">
                        <a:effectLst/>
                        <a:latin typeface="黑体" pitchFamily="49" charset="-122"/>
                        <a:ea typeface="黑体" pitchFamily="49" charset="-122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 kern="100" dirty="0">
                          <a:effectLst/>
                          <a:latin typeface="黑体" pitchFamily="49" charset="-122"/>
                          <a:ea typeface="黑体" pitchFamily="49" charset="-122"/>
                        </a:rPr>
                        <a:t>96</a:t>
                      </a:r>
                      <a:endParaRPr lang="zh-CN" sz="2000" b="1" kern="100" dirty="0">
                        <a:effectLst/>
                        <a:latin typeface="黑体" pitchFamily="49" charset="-122"/>
                        <a:ea typeface="黑体" pitchFamily="49" charset="-122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 kern="100" dirty="0">
                          <a:effectLst/>
                          <a:latin typeface="黑体" pitchFamily="49" charset="-122"/>
                          <a:ea typeface="黑体" pitchFamily="49" charset="-122"/>
                        </a:rPr>
                        <a:t>5000</a:t>
                      </a:r>
                      <a:endParaRPr lang="zh-CN" sz="2000" b="1" kern="100" dirty="0">
                        <a:effectLst/>
                        <a:latin typeface="黑体" pitchFamily="49" charset="-122"/>
                        <a:ea typeface="黑体" pitchFamily="49" charset="-122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 kern="100" dirty="0">
                          <a:effectLst/>
                          <a:latin typeface="黑体" pitchFamily="49" charset="-122"/>
                          <a:ea typeface="黑体" pitchFamily="49" charset="-122"/>
                        </a:rPr>
                        <a:t>1.75</a:t>
                      </a:r>
                      <a:endParaRPr lang="zh-CN" sz="2000" b="1" kern="100" dirty="0">
                        <a:effectLst/>
                        <a:latin typeface="黑体" pitchFamily="49" charset="-122"/>
                        <a:ea typeface="黑体" pitchFamily="49" charset="-122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2000" b="1" kern="100">
                          <a:effectLst/>
                          <a:latin typeface="黑体" pitchFamily="49" charset="-122"/>
                          <a:ea typeface="黑体" pitchFamily="49" charset="-122"/>
                        </a:rPr>
                        <a:t>端午</a:t>
                      </a:r>
                      <a:endParaRPr lang="zh-CN" sz="2000" b="1" kern="100">
                        <a:effectLst/>
                        <a:latin typeface="黑体" pitchFamily="49" charset="-122"/>
                        <a:ea typeface="黑体" pitchFamily="49" charset="-122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7124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 kern="100">
                          <a:effectLst/>
                          <a:latin typeface="黑体" pitchFamily="49" charset="-122"/>
                          <a:ea typeface="黑体" pitchFamily="49" charset="-122"/>
                        </a:rPr>
                        <a:t>2</a:t>
                      </a:r>
                      <a:endParaRPr lang="zh-CN" sz="2000" b="1" kern="100">
                        <a:effectLst/>
                        <a:latin typeface="黑体" pitchFamily="49" charset="-122"/>
                        <a:ea typeface="黑体" pitchFamily="49" charset="-122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 kern="100">
                          <a:effectLst/>
                          <a:latin typeface="黑体" pitchFamily="49" charset="-122"/>
                          <a:ea typeface="黑体" pitchFamily="49" charset="-122"/>
                        </a:rPr>
                        <a:t>B</a:t>
                      </a:r>
                      <a:endParaRPr lang="zh-CN" sz="2000" b="1" kern="100">
                        <a:effectLst/>
                        <a:latin typeface="黑体" pitchFamily="49" charset="-122"/>
                        <a:ea typeface="黑体" pitchFamily="49" charset="-122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CN" sz="2000" b="1" kern="100" dirty="0" smtClean="0">
                          <a:effectLst/>
                          <a:latin typeface="黑体" pitchFamily="49" charset="-122"/>
                          <a:ea typeface="黑体" pitchFamily="49" charset="-122"/>
                        </a:rPr>
                        <a:t>21</a:t>
                      </a:r>
                      <a:r>
                        <a:rPr lang="zh-CN" altLang="en-US" sz="2000" b="1" kern="100" dirty="0" smtClean="0">
                          <a:effectLst/>
                          <a:latin typeface="黑体" pitchFamily="49" charset="-122"/>
                          <a:ea typeface="黑体" pitchFamily="49" charset="-122"/>
                        </a:rPr>
                        <a:t>年</a:t>
                      </a:r>
                      <a:r>
                        <a:rPr lang="en-US" sz="2000" b="1" kern="100" dirty="0" smtClean="0">
                          <a:effectLst/>
                          <a:latin typeface="黑体" pitchFamily="49" charset="-122"/>
                          <a:ea typeface="黑体" pitchFamily="49" charset="-122"/>
                        </a:rPr>
                        <a:t>3.23</a:t>
                      </a:r>
                      <a:endParaRPr lang="zh-CN" sz="2000" b="1" kern="100" dirty="0">
                        <a:effectLst/>
                        <a:latin typeface="黑体" pitchFamily="49" charset="-122"/>
                        <a:ea typeface="黑体" pitchFamily="49" charset="-122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 kern="100">
                          <a:effectLst/>
                          <a:latin typeface="黑体" pitchFamily="49" charset="-122"/>
                          <a:ea typeface="黑体" pitchFamily="49" charset="-122"/>
                        </a:rPr>
                        <a:t>5540</a:t>
                      </a:r>
                      <a:endParaRPr lang="zh-CN" sz="2000" b="1" kern="100">
                        <a:effectLst/>
                        <a:latin typeface="黑体" pitchFamily="49" charset="-122"/>
                        <a:ea typeface="黑体" pitchFamily="49" charset="-122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 kern="100" dirty="0">
                          <a:effectLst/>
                          <a:latin typeface="黑体" pitchFamily="49" charset="-122"/>
                          <a:ea typeface="黑体" pitchFamily="49" charset="-122"/>
                        </a:rPr>
                        <a:t>20</a:t>
                      </a:r>
                      <a:endParaRPr lang="zh-CN" sz="2000" b="1" kern="100" dirty="0">
                        <a:effectLst/>
                        <a:latin typeface="黑体" pitchFamily="49" charset="-122"/>
                        <a:ea typeface="黑体" pitchFamily="49" charset="-122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 kern="100" dirty="0">
                          <a:effectLst/>
                          <a:latin typeface="黑体" pitchFamily="49" charset="-122"/>
                          <a:ea typeface="黑体" pitchFamily="49" charset="-122"/>
                        </a:rPr>
                        <a:t>97</a:t>
                      </a:r>
                      <a:endParaRPr lang="zh-CN" sz="2000" b="1" kern="100" dirty="0">
                        <a:effectLst/>
                        <a:latin typeface="黑体" pitchFamily="49" charset="-122"/>
                        <a:ea typeface="黑体" pitchFamily="49" charset="-122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 kern="100" dirty="0">
                          <a:effectLst/>
                          <a:latin typeface="黑体" pitchFamily="49" charset="-122"/>
                          <a:ea typeface="黑体" pitchFamily="49" charset="-122"/>
                        </a:rPr>
                        <a:t>96</a:t>
                      </a:r>
                      <a:endParaRPr lang="zh-CN" sz="2000" b="1" kern="100" dirty="0">
                        <a:effectLst/>
                        <a:latin typeface="黑体" pitchFamily="49" charset="-122"/>
                        <a:ea typeface="黑体" pitchFamily="49" charset="-122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 kern="100" dirty="0">
                          <a:effectLst/>
                          <a:latin typeface="黑体" pitchFamily="49" charset="-122"/>
                          <a:ea typeface="黑体" pitchFamily="49" charset="-122"/>
                        </a:rPr>
                        <a:t>97</a:t>
                      </a:r>
                      <a:endParaRPr lang="zh-CN" sz="2000" b="1" kern="100" dirty="0">
                        <a:effectLst/>
                        <a:latin typeface="黑体" pitchFamily="49" charset="-122"/>
                        <a:ea typeface="黑体" pitchFamily="49" charset="-122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 kern="100" dirty="0">
                          <a:effectLst/>
                          <a:latin typeface="黑体" pitchFamily="49" charset="-122"/>
                          <a:ea typeface="黑体" pitchFamily="49" charset="-122"/>
                        </a:rPr>
                        <a:t>5000</a:t>
                      </a:r>
                      <a:endParaRPr lang="zh-CN" sz="2000" b="1" kern="100" dirty="0">
                        <a:effectLst/>
                        <a:latin typeface="黑体" pitchFamily="49" charset="-122"/>
                        <a:ea typeface="黑体" pitchFamily="49" charset="-122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 kern="100" dirty="0">
                          <a:effectLst/>
                          <a:latin typeface="黑体" pitchFamily="49" charset="-122"/>
                          <a:ea typeface="黑体" pitchFamily="49" charset="-122"/>
                        </a:rPr>
                        <a:t>1.7</a:t>
                      </a:r>
                      <a:endParaRPr lang="zh-CN" sz="2000" b="1" kern="100" dirty="0">
                        <a:effectLst/>
                        <a:latin typeface="黑体" pitchFamily="49" charset="-122"/>
                        <a:ea typeface="黑体" pitchFamily="49" charset="-122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2000" b="1" kern="100" dirty="0">
                          <a:effectLst/>
                          <a:latin typeface="黑体" pitchFamily="49" charset="-122"/>
                          <a:ea typeface="黑体" pitchFamily="49" charset="-122"/>
                        </a:rPr>
                        <a:t>中秋</a:t>
                      </a:r>
                      <a:endParaRPr lang="zh-CN" sz="2000" b="1" kern="100" dirty="0">
                        <a:effectLst/>
                        <a:latin typeface="黑体" pitchFamily="49" charset="-122"/>
                        <a:ea typeface="黑体" pitchFamily="49" charset="-122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72576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 kern="100">
                          <a:effectLst/>
                          <a:latin typeface="黑体" pitchFamily="49" charset="-122"/>
                          <a:ea typeface="黑体" pitchFamily="49" charset="-122"/>
                        </a:rPr>
                        <a:t>3</a:t>
                      </a:r>
                      <a:endParaRPr lang="zh-CN" sz="2000" b="1" kern="100">
                        <a:effectLst/>
                        <a:latin typeface="黑体" pitchFamily="49" charset="-122"/>
                        <a:ea typeface="黑体" pitchFamily="49" charset="-122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 kern="100">
                          <a:effectLst/>
                          <a:latin typeface="黑体" pitchFamily="49" charset="-122"/>
                          <a:ea typeface="黑体" pitchFamily="49" charset="-122"/>
                        </a:rPr>
                        <a:t>A</a:t>
                      </a:r>
                      <a:endParaRPr lang="zh-CN" sz="2000" b="1" kern="100">
                        <a:effectLst/>
                        <a:latin typeface="黑体" pitchFamily="49" charset="-122"/>
                        <a:ea typeface="黑体" pitchFamily="49" charset="-122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CN" sz="2000" b="1" kern="100" dirty="0" smtClean="0">
                          <a:effectLst/>
                          <a:latin typeface="黑体" pitchFamily="49" charset="-122"/>
                          <a:ea typeface="黑体" pitchFamily="49" charset="-122"/>
                        </a:rPr>
                        <a:t>21</a:t>
                      </a:r>
                      <a:r>
                        <a:rPr lang="zh-CN" altLang="en-US" sz="2000" b="1" kern="100" dirty="0" smtClean="0">
                          <a:effectLst/>
                          <a:latin typeface="黑体" pitchFamily="49" charset="-122"/>
                          <a:ea typeface="黑体" pitchFamily="49" charset="-122"/>
                        </a:rPr>
                        <a:t>年</a:t>
                      </a:r>
                      <a:r>
                        <a:rPr lang="en-US" sz="2000" b="1" kern="100" dirty="0" smtClean="0">
                          <a:effectLst/>
                          <a:latin typeface="黑体" pitchFamily="49" charset="-122"/>
                          <a:ea typeface="黑体" pitchFamily="49" charset="-122"/>
                        </a:rPr>
                        <a:t>6.25</a:t>
                      </a:r>
                      <a:endParaRPr lang="zh-CN" sz="2000" b="1" kern="100" dirty="0">
                        <a:effectLst/>
                        <a:latin typeface="黑体" pitchFamily="49" charset="-122"/>
                        <a:ea typeface="黑体" pitchFamily="49" charset="-122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 kern="100">
                          <a:effectLst/>
                          <a:latin typeface="黑体" pitchFamily="49" charset="-122"/>
                          <a:ea typeface="黑体" pitchFamily="49" charset="-122"/>
                        </a:rPr>
                        <a:t>5370</a:t>
                      </a:r>
                      <a:endParaRPr lang="zh-CN" sz="2000" b="1" kern="100">
                        <a:effectLst/>
                        <a:latin typeface="黑体" pitchFamily="49" charset="-122"/>
                        <a:ea typeface="黑体" pitchFamily="49" charset="-122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 kern="100">
                          <a:effectLst/>
                          <a:latin typeface="黑体" pitchFamily="49" charset="-122"/>
                          <a:ea typeface="黑体" pitchFamily="49" charset="-122"/>
                        </a:rPr>
                        <a:t>20</a:t>
                      </a:r>
                      <a:endParaRPr lang="zh-CN" sz="2000" b="1" kern="100">
                        <a:effectLst/>
                        <a:latin typeface="黑体" pitchFamily="49" charset="-122"/>
                        <a:ea typeface="黑体" pitchFamily="49" charset="-122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 kern="100" dirty="0">
                          <a:effectLst/>
                          <a:latin typeface="黑体" pitchFamily="49" charset="-122"/>
                          <a:ea typeface="黑体" pitchFamily="49" charset="-122"/>
                        </a:rPr>
                        <a:t>98</a:t>
                      </a:r>
                      <a:endParaRPr lang="zh-CN" sz="2000" b="1" kern="100" dirty="0">
                        <a:effectLst/>
                        <a:latin typeface="黑体" pitchFamily="49" charset="-122"/>
                        <a:ea typeface="黑体" pitchFamily="49" charset="-122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 kern="100" dirty="0">
                          <a:effectLst/>
                          <a:latin typeface="黑体" pitchFamily="49" charset="-122"/>
                          <a:ea typeface="黑体" pitchFamily="49" charset="-122"/>
                        </a:rPr>
                        <a:t>97</a:t>
                      </a:r>
                      <a:endParaRPr lang="zh-CN" sz="2000" b="1" kern="100" dirty="0">
                        <a:effectLst/>
                        <a:latin typeface="黑体" pitchFamily="49" charset="-122"/>
                        <a:ea typeface="黑体" pitchFamily="49" charset="-122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 kern="100">
                          <a:effectLst/>
                          <a:latin typeface="黑体" pitchFamily="49" charset="-122"/>
                          <a:ea typeface="黑体" pitchFamily="49" charset="-122"/>
                        </a:rPr>
                        <a:t>98</a:t>
                      </a:r>
                      <a:endParaRPr lang="zh-CN" sz="2000" b="1" kern="100">
                        <a:effectLst/>
                        <a:latin typeface="黑体" pitchFamily="49" charset="-122"/>
                        <a:ea typeface="黑体" pitchFamily="49" charset="-122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 kern="100">
                          <a:effectLst/>
                          <a:latin typeface="黑体" pitchFamily="49" charset="-122"/>
                          <a:ea typeface="黑体" pitchFamily="49" charset="-122"/>
                        </a:rPr>
                        <a:t>5000</a:t>
                      </a:r>
                      <a:endParaRPr lang="zh-CN" sz="2000" b="1" kern="100">
                        <a:effectLst/>
                        <a:latin typeface="黑体" pitchFamily="49" charset="-122"/>
                        <a:ea typeface="黑体" pitchFamily="49" charset="-122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 kern="100" dirty="0">
                          <a:effectLst/>
                          <a:latin typeface="黑体" pitchFamily="49" charset="-122"/>
                          <a:ea typeface="黑体" pitchFamily="49" charset="-122"/>
                        </a:rPr>
                        <a:t>1.75</a:t>
                      </a:r>
                      <a:endParaRPr lang="zh-CN" sz="2000" b="1" kern="100" dirty="0">
                        <a:effectLst/>
                        <a:latin typeface="黑体" pitchFamily="49" charset="-122"/>
                        <a:ea typeface="黑体" pitchFamily="49" charset="-122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2000" b="1" kern="100" dirty="0">
                          <a:effectLst/>
                          <a:latin typeface="黑体" pitchFamily="49" charset="-122"/>
                          <a:ea typeface="黑体" pitchFamily="49" charset="-122"/>
                        </a:rPr>
                        <a:t>冬至</a:t>
                      </a:r>
                      <a:endParaRPr lang="zh-CN" sz="2000" b="1" kern="100" dirty="0">
                        <a:effectLst/>
                        <a:latin typeface="黑体" pitchFamily="49" charset="-122"/>
                        <a:ea typeface="黑体" pitchFamily="49" charset="-122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65727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 kern="100">
                          <a:effectLst/>
                          <a:latin typeface="黑体" pitchFamily="49" charset="-122"/>
                          <a:ea typeface="黑体" pitchFamily="49" charset="-122"/>
                        </a:rPr>
                        <a:t>4</a:t>
                      </a:r>
                      <a:endParaRPr lang="zh-CN" sz="2000" b="1" kern="100">
                        <a:effectLst/>
                        <a:latin typeface="黑体" pitchFamily="49" charset="-122"/>
                        <a:ea typeface="黑体" pitchFamily="49" charset="-122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 kern="100">
                          <a:effectLst/>
                          <a:latin typeface="黑体" pitchFamily="49" charset="-122"/>
                          <a:ea typeface="黑体" pitchFamily="49" charset="-122"/>
                        </a:rPr>
                        <a:t>B</a:t>
                      </a:r>
                      <a:endParaRPr lang="zh-CN" sz="2000" b="1" kern="100">
                        <a:effectLst/>
                        <a:latin typeface="黑体" pitchFamily="49" charset="-122"/>
                        <a:ea typeface="黑体" pitchFamily="49" charset="-122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CN" sz="2000" b="1" kern="100" dirty="0" smtClean="0">
                          <a:effectLst/>
                          <a:latin typeface="黑体" pitchFamily="49" charset="-122"/>
                          <a:ea typeface="黑体" pitchFamily="49" charset="-122"/>
                        </a:rPr>
                        <a:t>21</a:t>
                      </a:r>
                      <a:r>
                        <a:rPr lang="zh-CN" altLang="en-US" sz="2000" b="1" kern="100" dirty="0" smtClean="0">
                          <a:effectLst/>
                          <a:latin typeface="黑体" pitchFamily="49" charset="-122"/>
                          <a:ea typeface="黑体" pitchFamily="49" charset="-122"/>
                        </a:rPr>
                        <a:t>年</a:t>
                      </a:r>
                      <a:r>
                        <a:rPr lang="en-US" sz="2000" b="1" kern="100" dirty="0" smtClean="0">
                          <a:effectLst/>
                          <a:latin typeface="黑体" pitchFamily="49" charset="-122"/>
                          <a:ea typeface="黑体" pitchFamily="49" charset="-122"/>
                        </a:rPr>
                        <a:t>8.6</a:t>
                      </a:r>
                      <a:endParaRPr lang="zh-CN" sz="2000" b="1" kern="100" dirty="0">
                        <a:effectLst/>
                        <a:latin typeface="黑体" pitchFamily="49" charset="-122"/>
                        <a:ea typeface="黑体" pitchFamily="49" charset="-122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 kern="100" dirty="0">
                          <a:effectLst/>
                          <a:latin typeface="黑体" pitchFamily="49" charset="-122"/>
                          <a:ea typeface="黑体" pitchFamily="49" charset="-122"/>
                        </a:rPr>
                        <a:t>5720</a:t>
                      </a:r>
                      <a:endParaRPr lang="zh-CN" sz="2000" b="1" kern="100" dirty="0">
                        <a:effectLst/>
                        <a:latin typeface="黑体" pitchFamily="49" charset="-122"/>
                        <a:ea typeface="黑体" pitchFamily="49" charset="-122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 kern="100">
                          <a:effectLst/>
                          <a:latin typeface="黑体" pitchFamily="49" charset="-122"/>
                          <a:ea typeface="黑体" pitchFamily="49" charset="-122"/>
                        </a:rPr>
                        <a:t>20</a:t>
                      </a:r>
                      <a:endParaRPr lang="zh-CN" sz="2000" b="1" kern="100">
                        <a:effectLst/>
                        <a:latin typeface="黑体" pitchFamily="49" charset="-122"/>
                        <a:ea typeface="黑体" pitchFamily="49" charset="-122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 kern="100">
                          <a:effectLst/>
                          <a:latin typeface="黑体" pitchFamily="49" charset="-122"/>
                          <a:ea typeface="黑体" pitchFamily="49" charset="-122"/>
                        </a:rPr>
                        <a:t>98</a:t>
                      </a:r>
                      <a:endParaRPr lang="zh-CN" sz="2000" b="1" kern="100">
                        <a:effectLst/>
                        <a:latin typeface="黑体" pitchFamily="49" charset="-122"/>
                        <a:ea typeface="黑体" pitchFamily="49" charset="-122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 kern="100" dirty="0">
                          <a:effectLst/>
                          <a:latin typeface="黑体" pitchFamily="49" charset="-122"/>
                          <a:ea typeface="黑体" pitchFamily="49" charset="-122"/>
                        </a:rPr>
                        <a:t>94</a:t>
                      </a:r>
                      <a:endParaRPr lang="zh-CN" sz="2000" b="1" kern="100" dirty="0">
                        <a:effectLst/>
                        <a:latin typeface="黑体" pitchFamily="49" charset="-122"/>
                        <a:ea typeface="黑体" pitchFamily="49" charset="-122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 kern="100" dirty="0">
                          <a:effectLst/>
                          <a:latin typeface="黑体" pitchFamily="49" charset="-122"/>
                          <a:ea typeface="黑体" pitchFamily="49" charset="-122"/>
                        </a:rPr>
                        <a:t>95</a:t>
                      </a:r>
                      <a:endParaRPr lang="zh-CN" sz="2000" b="1" kern="100" dirty="0">
                        <a:effectLst/>
                        <a:latin typeface="黑体" pitchFamily="49" charset="-122"/>
                        <a:ea typeface="黑体" pitchFamily="49" charset="-122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 kern="100" dirty="0">
                          <a:effectLst/>
                          <a:latin typeface="黑体" pitchFamily="49" charset="-122"/>
                          <a:ea typeface="黑体" pitchFamily="49" charset="-122"/>
                        </a:rPr>
                        <a:t>5000</a:t>
                      </a:r>
                      <a:endParaRPr lang="zh-CN" sz="2000" b="1" kern="100" dirty="0">
                        <a:effectLst/>
                        <a:latin typeface="黑体" pitchFamily="49" charset="-122"/>
                        <a:ea typeface="黑体" pitchFamily="49" charset="-122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 kern="100" dirty="0">
                          <a:effectLst/>
                          <a:latin typeface="黑体" pitchFamily="49" charset="-122"/>
                          <a:ea typeface="黑体" pitchFamily="49" charset="-122"/>
                        </a:rPr>
                        <a:t>1.8</a:t>
                      </a:r>
                      <a:endParaRPr lang="zh-CN" sz="2000" b="1" kern="100" dirty="0">
                        <a:effectLst/>
                        <a:latin typeface="黑体" pitchFamily="49" charset="-122"/>
                        <a:ea typeface="黑体" pitchFamily="49" charset="-122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2000" b="1" kern="100" dirty="0">
                          <a:effectLst/>
                          <a:latin typeface="黑体" pitchFamily="49" charset="-122"/>
                          <a:ea typeface="黑体" pitchFamily="49" charset="-122"/>
                        </a:rPr>
                        <a:t>春节</a:t>
                      </a:r>
                      <a:endParaRPr lang="zh-CN" sz="2000" b="1" kern="100" dirty="0">
                        <a:effectLst/>
                        <a:latin typeface="黑体" pitchFamily="49" charset="-122"/>
                        <a:ea typeface="黑体" pitchFamily="49" charset="-122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519993">
                <a:tc gridSpan="5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CN" sz="2000" b="1" kern="100" dirty="0" smtClean="0">
                          <a:effectLst/>
                        </a:rPr>
                        <a:t>合计</a:t>
                      </a:r>
                      <a:r>
                        <a:rPr lang="en-US" altLang="zh-CN" sz="2000" b="1" kern="100" dirty="0" smtClean="0">
                          <a:effectLst/>
                        </a:rPr>
                        <a:t>                                       </a:t>
                      </a:r>
                      <a:r>
                        <a:rPr lang="en-US" sz="2000" b="1" kern="100" dirty="0" smtClean="0">
                          <a:effectLst/>
                        </a:rPr>
                        <a:t>22330</a:t>
                      </a:r>
                      <a:endParaRPr lang="zh-CN" sz="2000" b="1" kern="100" dirty="0">
                        <a:effectLst/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CN" sz="1800" kern="100" dirty="0">
                        <a:effectLst/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CN" sz="2000" b="1" kern="100" dirty="0" smtClean="0">
                          <a:effectLst/>
                        </a:rPr>
                        <a:t>合计</a:t>
                      </a:r>
                      <a:r>
                        <a:rPr lang="en-US" altLang="zh-CN" sz="2000" b="1" kern="100" dirty="0" smtClean="0">
                          <a:effectLst/>
                        </a:rPr>
                        <a:t>                                 </a:t>
                      </a:r>
                      <a:r>
                        <a:rPr lang="en-US" sz="2000" b="1" kern="100" dirty="0" smtClean="0">
                          <a:effectLst/>
                        </a:rPr>
                        <a:t>20000</a:t>
                      </a:r>
                      <a:endParaRPr lang="zh-CN" sz="2000" b="1" kern="100" dirty="0">
                        <a:effectLst/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CN" sz="1800" kern="100" dirty="0">
                        <a:effectLst/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80012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14400" y="476672"/>
            <a:ext cx="4449688" cy="720080"/>
          </a:xfrm>
        </p:spPr>
        <p:txBody>
          <a:bodyPr>
            <a:normAutofit fontScale="90000"/>
          </a:bodyPr>
          <a:lstStyle/>
          <a:p>
            <a:r>
              <a:rPr lang="zh-CN" altLang="en-US" b="1" dirty="0">
                <a:solidFill>
                  <a:srgbClr val="0000CC"/>
                </a:solidFill>
                <a:latin typeface="黑体" pitchFamily="49" charset="-122"/>
                <a:ea typeface="黑体" pitchFamily="49" charset="-122"/>
              </a:rPr>
              <a:t>饲料计划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>
          <a:xfrm>
            <a:off x="323528" y="1447800"/>
            <a:ext cx="8496944" cy="4572000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  <a:buClrTx/>
              <a:buFont typeface="Wingdings" pitchFamily="2" charset="2"/>
              <a:buChar char="Ø"/>
            </a:pPr>
            <a:r>
              <a:rPr lang="zh-CN" altLang="en-US" sz="3200" b="1" dirty="0">
                <a:solidFill>
                  <a:srgbClr val="0000CC"/>
                </a:solidFill>
                <a:latin typeface="楷体" pitchFamily="49" charset="-122"/>
                <a:ea typeface="楷体" pitchFamily="49" charset="-122"/>
              </a:rPr>
              <a:t>雏鸡料：</a:t>
            </a:r>
            <a:r>
              <a:rPr lang="zh-CN" altLang="en-US" sz="3200" b="1" dirty="0" smtClean="0">
                <a:latin typeface="楷体" pitchFamily="49" charset="-122"/>
                <a:ea typeface="楷体" pitchFamily="49" charset="-122"/>
              </a:rPr>
              <a:t>共四批</a:t>
            </a:r>
            <a:endParaRPr lang="en-US" altLang="zh-CN" sz="3200" b="1" dirty="0" smtClean="0">
              <a:latin typeface="楷体" pitchFamily="49" charset="-122"/>
              <a:ea typeface="楷体" pitchFamily="49" charset="-122"/>
            </a:endParaRPr>
          </a:p>
          <a:p>
            <a:pPr>
              <a:lnSpc>
                <a:spcPct val="150000"/>
              </a:lnSpc>
              <a:buClrTx/>
              <a:buFont typeface="Wingdings" pitchFamily="2" charset="2"/>
              <a:buChar char="Ø"/>
            </a:pPr>
            <a:r>
              <a:rPr lang="zh-CN" altLang="en-US" sz="3200" b="1" dirty="0">
                <a:solidFill>
                  <a:srgbClr val="0000CC"/>
                </a:solidFill>
                <a:latin typeface="楷体" pitchFamily="49" charset="-122"/>
                <a:ea typeface="楷体" pitchFamily="49" charset="-122"/>
              </a:rPr>
              <a:t>中鸡</a:t>
            </a:r>
            <a:r>
              <a:rPr lang="zh-CN" altLang="en-US" sz="3200" b="1" dirty="0" smtClean="0">
                <a:solidFill>
                  <a:srgbClr val="0000CC"/>
                </a:solidFill>
                <a:latin typeface="楷体" pitchFamily="49" charset="-122"/>
                <a:ea typeface="楷体" pitchFamily="49" charset="-122"/>
              </a:rPr>
              <a:t>料：</a:t>
            </a:r>
            <a:r>
              <a:rPr lang="zh-CN" altLang="en-US" sz="3200" b="1" dirty="0">
                <a:latin typeface="楷体" pitchFamily="49" charset="-122"/>
                <a:ea typeface="楷体" pitchFamily="49" charset="-122"/>
              </a:rPr>
              <a:t>共四批</a:t>
            </a:r>
            <a:endParaRPr lang="en-US" altLang="zh-CN" sz="3200" b="1" dirty="0" smtClean="0">
              <a:latin typeface="楷体" pitchFamily="49" charset="-122"/>
              <a:ea typeface="楷体" pitchFamily="49" charset="-122"/>
            </a:endParaRPr>
          </a:p>
          <a:p>
            <a:pPr>
              <a:lnSpc>
                <a:spcPct val="150000"/>
              </a:lnSpc>
              <a:buClrTx/>
              <a:buFont typeface="Wingdings" pitchFamily="2" charset="2"/>
              <a:buChar char="Ø"/>
            </a:pPr>
            <a:r>
              <a:rPr lang="zh-CN" altLang="en-US" sz="3200" b="1" dirty="0">
                <a:solidFill>
                  <a:srgbClr val="0000CC"/>
                </a:solidFill>
                <a:latin typeface="楷体" pitchFamily="49" charset="-122"/>
                <a:ea typeface="楷体" pitchFamily="49" charset="-122"/>
              </a:rPr>
              <a:t>大鸡料：</a:t>
            </a:r>
            <a:r>
              <a:rPr lang="zh-CN" altLang="en-US" sz="3200" b="1" dirty="0">
                <a:latin typeface="楷体" pitchFamily="49" charset="-122"/>
                <a:ea typeface="楷体" pitchFamily="49" charset="-122"/>
              </a:rPr>
              <a:t>共四</a:t>
            </a:r>
            <a:r>
              <a:rPr lang="zh-CN" altLang="en-US" sz="3200" b="1" dirty="0" smtClean="0">
                <a:latin typeface="楷体" pitchFamily="49" charset="-122"/>
                <a:ea typeface="楷体" pitchFamily="49" charset="-122"/>
              </a:rPr>
              <a:t>批</a:t>
            </a:r>
            <a:endParaRPr lang="en-US" altLang="zh-CN" sz="3200" b="1" dirty="0" smtClean="0">
              <a:latin typeface="楷体" pitchFamily="49" charset="-122"/>
              <a:ea typeface="楷体" pitchFamily="49" charset="-122"/>
            </a:endParaRPr>
          </a:p>
          <a:p>
            <a:pPr>
              <a:lnSpc>
                <a:spcPct val="150000"/>
              </a:lnSpc>
              <a:buClrTx/>
              <a:buFont typeface="Wingdings" pitchFamily="2" charset="2"/>
              <a:buChar char="Ø"/>
            </a:pPr>
            <a:r>
              <a:rPr lang="zh-CN" altLang="en-US" sz="3200" b="1" dirty="0" smtClean="0">
                <a:latin typeface="楷体" pitchFamily="49" charset="-122"/>
                <a:ea typeface="楷体" pitchFamily="49" charset="-122"/>
              </a:rPr>
              <a:t>将每个月的</a:t>
            </a:r>
            <a:r>
              <a:rPr lang="zh-CN" altLang="en-US" sz="3200" b="1" dirty="0" smtClean="0">
                <a:solidFill>
                  <a:srgbClr val="0000CC"/>
                </a:solidFill>
                <a:latin typeface="楷体" pitchFamily="49" charset="-122"/>
                <a:ea typeface="楷体" pitchFamily="49" charset="-122"/>
              </a:rPr>
              <a:t>鸡只数乘以每只鸡的日耗料量</a:t>
            </a:r>
            <a:r>
              <a:rPr lang="zh-CN" altLang="en-US" sz="3200" b="1" dirty="0" smtClean="0">
                <a:latin typeface="楷体" pitchFamily="49" charset="-122"/>
                <a:ea typeface="楷体" pitchFamily="49" charset="-122"/>
              </a:rPr>
              <a:t>得出每个月的饲料量。再将每个月的饲料耗量相加得到全年总耗料量。</a:t>
            </a:r>
            <a:endParaRPr lang="zh-CN" altLang="en-US" sz="3200" b="1" dirty="0">
              <a:latin typeface="楷体" pitchFamily="49" charset="-122"/>
              <a:ea typeface="楷体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387153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平衡">
  <a:themeElements>
    <a:clrScheme name="平衡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平衡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平衡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273</TotalTime>
  <Words>556</Words>
  <Application>Microsoft Office PowerPoint</Application>
  <PresentationFormat>全屏显示(4:3)</PresentationFormat>
  <Paragraphs>141</Paragraphs>
  <Slides>12</Slides>
  <Notes>2</Notes>
  <HiddenSlides>0</HiddenSlides>
  <MMClips>0</MMClips>
  <ScaleCrop>false</ScaleCrop>
  <HeadingPairs>
    <vt:vector size="6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12</vt:i4>
      </vt:variant>
    </vt:vector>
  </HeadingPairs>
  <TitlesOfParts>
    <vt:vector size="25" baseType="lpstr">
      <vt:lpstr>黑体</vt:lpstr>
      <vt:lpstr>华文楷体</vt:lpstr>
      <vt:lpstr>楷体</vt:lpstr>
      <vt:lpstr>宋体</vt:lpstr>
      <vt:lpstr>微软雅黑</vt:lpstr>
      <vt:lpstr>幼圆</vt:lpstr>
      <vt:lpstr>Calibri</vt:lpstr>
      <vt:lpstr>Franklin Gothic Book</vt:lpstr>
      <vt:lpstr>Perpetua</vt:lpstr>
      <vt:lpstr>Times New Roman</vt:lpstr>
      <vt:lpstr>Wingdings</vt:lpstr>
      <vt:lpstr>Wingdings 2</vt:lpstr>
      <vt:lpstr>平衡</vt:lpstr>
      <vt:lpstr>项目二 鸡场生产计划的编制</vt:lpstr>
      <vt:lpstr>PowerPoint 演示文稿</vt:lpstr>
      <vt:lpstr>PowerPoint 演示文稿</vt:lpstr>
      <vt:lpstr>PowerPoint 演示文稿</vt:lpstr>
      <vt:lpstr>广东三黄鸡生产计划</vt:lpstr>
      <vt:lpstr>PowerPoint 演示文稿</vt:lpstr>
      <vt:lpstr>鸡舍和时间安排</vt:lpstr>
      <vt:lpstr>肉鸡生产计划</vt:lpstr>
      <vt:lpstr>饲料计划</vt:lpstr>
      <vt:lpstr>PowerPoint 演示文稿</vt:lpstr>
      <vt:lpstr>生产成本的构成</vt:lpstr>
      <vt:lpstr>生产成本计算方法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鸡场生产计划的编制和成本核算</dc:title>
  <dc:creator>Administrator</dc:creator>
  <cp:lastModifiedBy>FKL</cp:lastModifiedBy>
  <cp:revision>54</cp:revision>
  <dcterms:created xsi:type="dcterms:W3CDTF">2017-06-13T00:54:27Z</dcterms:created>
  <dcterms:modified xsi:type="dcterms:W3CDTF">2021-10-24T15:50:23Z</dcterms:modified>
</cp:coreProperties>
</file>