
<file path=[Content_Types].xml><?xml version="1.0" encoding="utf-8"?>
<Types xmlns="http://schemas.openxmlformats.org/package/2006/content-types">
  <Default Extension="jpeg" ContentType="image/jpe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1" r:id="rId4"/>
  </p:sldMasterIdLst>
  <p:sldIdLst>
    <p:sldId id="1002" r:id="rId5"/>
    <p:sldId id="1003" r:id="rId6"/>
    <p:sldId id="259" r:id="rId7"/>
    <p:sldId id="287" r:id="rId8"/>
    <p:sldId id="263" r:id="rId9"/>
    <p:sldId id="260" r:id="rId10"/>
    <p:sldId id="269" r:id="rId11"/>
    <p:sldId id="271" r:id="rId12"/>
    <p:sldId id="289" r:id="rId13"/>
    <p:sldId id="1011"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0290" name="标题 140289"/>
          <p:cNvSpPr>
            <a:spLocks noGrp="1" noRot="1"/>
          </p:cNvSpPr>
          <p:nvPr>
            <p:ph type="ctrTitle"/>
          </p:nvPr>
        </p:nvSpPr>
        <p:spPr>
          <a:xfrm>
            <a:off x="5283200" y="1066800"/>
            <a:ext cx="6197600" cy="1981200"/>
          </a:xfrm>
          <a:prstGeom prst="rect">
            <a:avLst/>
          </a:prstGeom>
          <a:noFill/>
          <a:ln w="9525">
            <a:noFill/>
          </a:ln>
        </p:spPr>
        <p:txBody>
          <a:bodyPr anchor="ctr"/>
          <a:lstStyle>
            <a:lvl1pPr lvl="0">
              <a:defRPr/>
            </a:lvl1pPr>
          </a:lstStyle>
          <a:p>
            <a:pPr lvl="0" fontAlgn="base"/>
            <a:r>
              <a:rPr lang="zh-CN" altLang="en-US" strike="noStrike" noProof="1"/>
              <a:t>单击此处编辑母版标题样式</a:t>
            </a:r>
            <a:endParaRPr lang="zh-CN" altLang="en-US" strike="noStrike" noProof="1"/>
          </a:p>
        </p:txBody>
      </p:sp>
      <p:sp>
        <p:nvSpPr>
          <p:cNvPr id="140291" name="副标题 140290"/>
          <p:cNvSpPr>
            <a:spLocks noGrp="1" noRot="1"/>
          </p:cNvSpPr>
          <p:nvPr>
            <p:ph type="subTitle" idx="1"/>
          </p:nvPr>
        </p:nvSpPr>
        <p:spPr>
          <a:xfrm>
            <a:off x="5283200" y="3657600"/>
            <a:ext cx="6096000" cy="1676400"/>
          </a:xfrm>
          <a:prstGeom prst="rect">
            <a:avLst/>
          </a:prstGeom>
          <a:noFill/>
          <a:ln w="9525">
            <a:noFill/>
          </a:ln>
        </p:spPr>
        <p:txBody>
          <a:bodyPr anchor="t"/>
          <a:lstStyle>
            <a:lvl1pPr marL="0" lvl="0" indent="0" algn="ctr">
              <a:buNone/>
              <a:defRPr/>
            </a:lvl1pPr>
            <a:lvl2pPr marL="342900" lvl="1" indent="0" algn="ctr">
              <a:buNone/>
              <a:defRPr/>
            </a:lvl2pPr>
            <a:lvl3pPr marL="685800" lvl="2" indent="0" algn="ctr">
              <a:buNone/>
              <a:defRPr/>
            </a:lvl3pPr>
            <a:lvl4pPr marL="1028700" lvl="3" indent="0" algn="ctr">
              <a:buNone/>
              <a:defRPr/>
            </a:lvl4pPr>
            <a:lvl5pPr marL="1371600" lvl="4" indent="0" algn="ctr">
              <a:buNone/>
              <a:defRPr/>
            </a:lvl5pPr>
          </a:lstStyle>
          <a:p>
            <a:pPr lvl="0" fontAlgn="base"/>
            <a:r>
              <a:rPr lang="zh-CN" altLang="en-US" strike="noStrike" noProof="1"/>
              <a:t>单击此处编辑母版副标题样式</a:t>
            </a:r>
            <a:endParaRPr lang="zh-CN" altLang="en-US" strike="noStrike" noProof="1"/>
          </a:p>
        </p:txBody>
      </p:sp>
      <p:sp>
        <p:nvSpPr>
          <p:cNvPr id="140292" name="日期占位符 140291"/>
          <p:cNvSpPr>
            <a:spLocks noGrp="1"/>
          </p:cNvSpPr>
          <p:nvPr>
            <p:ph type="dt" sz="half" idx="2"/>
          </p:nvPr>
        </p:nvSpPr>
        <p:spPr>
          <a:xfrm>
            <a:off x="402169" y="6076950"/>
            <a:ext cx="3052233" cy="476250"/>
          </a:xfrm>
          <a:prstGeom prst="rect">
            <a:avLst/>
          </a:prstGeom>
          <a:noFill/>
          <a:ln w="9525">
            <a:noFill/>
          </a:ln>
        </p:spPr>
        <p:txBody>
          <a:bodyPr anchor="t"/>
          <a:lstStyle>
            <a:lvl1pPr>
              <a:defRPr sz="1050"/>
            </a:lvl1pPr>
          </a:lstStyle>
          <a:p>
            <a:pPr fontAlgn="base"/>
            <a:endParaRPr lang="zh-CN" altLang="en-US" strike="noStrike" noProof="1">
              <a:latin typeface="Arial" panose="020B0604020202020204" pitchFamily="34" charset="0"/>
              <a:ea typeface="宋体" panose="02010600030101010101" pitchFamily="2" charset="-122"/>
            </a:endParaRPr>
          </a:p>
        </p:txBody>
      </p:sp>
      <p:sp>
        <p:nvSpPr>
          <p:cNvPr id="140293" name="页脚占位符 140292"/>
          <p:cNvSpPr>
            <a:spLocks noGrp="1"/>
          </p:cNvSpPr>
          <p:nvPr>
            <p:ph type="ftr" sz="quarter" idx="3"/>
          </p:nvPr>
        </p:nvSpPr>
        <p:spPr>
          <a:xfrm>
            <a:off x="4165600" y="6076950"/>
            <a:ext cx="3860800" cy="476250"/>
          </a:xfrm>
          <a:prstGeom prst="rect">
            <a:avLst/>
          </a:prstGeom>
          <a:noFill/>
          <a:ln w="9525">
            <a:noFill/>
          </a:ln>
        </p:spPr>
        <p:txBody>
          <a:bodyPr anchor="t"/>
          <a:lstStyle>
            <a:lvl1pPr algn="ctr">
              <a:defRPr sz="1050"/>
            </a:lvl1pPr>
          </a:lstStyle>
          <a:p>
            <a:pPr fontAlgn="base"/>
            <a:endParaRPr lang="zh-CN" altLang="en-US" strike="noStrike" noProof="1">
              <a:latin typeface="Arial" panose="020B0604020202020204" pitchFamily="34" charset="0"/>
              <a:ea typeface="宋体" panose="02010600030101010101" pitchFamily="2" charset="-122"/>
            </a:endParaRPr>
          </a:p>
        </p:txBody>
      </p:sp>
      <p:sp>
        <p:nvSpPr>
          <p:cNvPr id="140294" name="灯片编号占位符 140293"/>
          <p:cNvSpPr>
            <a:spLocks noGrp="1"/>
          </p:cNvSpPr>
          <p:nvPr>
            <p:ph type="sldNum" sz="quarter" idx="4"/>
          </p:nvPr>
        </p:nvSpPr>
        <p:spPr>
          <a:xfrm>
            <a:off x="8737601" y="6076950"/>
            <a:ext cx="3052233" cy="476250"/>
          </a:xfrm>
          <a:prstGeom prst="rect">
            <a:avLst/>
          </a:prstGeom>
          <a:noFill/>
          <a:ln w="9525">
            <a:noFill/>
          </a:ln>
        </p:spPr>
        <p:txBody>
          <a:bodyPr anchor="t"/>
          <a:lstStyle>
            <a:lvl1pPr algn="r">
              <a:defRPr sz="1050"/>
            </a:lvl1pPr>
          </a:lstStyle>
          <a:p>
            <a:pPr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46094" y="685800"/>
            <a:ext cx="2847975" cy="5181600"/>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02169" y="685800"/>
            <a:ext cx="8378825" cy="5181600"/>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3375"/>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1" y="4589465"/>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06400"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内容占位符 3"/>
          <p:cNvSpPr>
            <a:spLocks noGrp="1"/>
          </p:cNvSpPr>
          <p:nvPr>
            <p:ph sz="half" idx="2"/>
          </p:nvPr>
        </p:nvSpPr>
        <p:spPr>
          <a:xfrm>
            <a:off x="6214112"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186777" y="1778438"/>
            <a:ext cx="4873575" cy="82391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7400" indent="0">
              <a:buNone/>
              <a:defRPr sz="1015"/>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1186777" y="2665379"/>
            <a:ext cx="4873575"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7400" indent="0">
              <a:buNone/>
              <a:defRPr sz="1015"/>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6939" y="2665379"/>
            <a:ext cx="4897576"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7"/>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18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fontAlgn="base"/>
            <a:r>
              <a:rPr lang="zh-CN" altLang="en-US" strike="noStrike" noProof="1"/>
              <a:t>单击图标添加图片</a:t>
            </a:r>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7400" indent="0">
              <a:buNone/>
              <a:defRPr sz="79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46094" y="685800"/>
            <a:ext cx="2847975" cy="5181600"/>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02169" y="685800"/>
            <a:ext cx="8378825" cy="5181600"/>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0290" name="标题 140289"/>
          <p:cNvSpPr>
            <a:spLocks noGrp="1" noRot="1"/>
          </p:cNvSpPr>
          <p:nvPr>
            <p:ph type="ctrTitle"/>
          </p:nvPr>
        </p:nvSpPr>
        <p:spPr>
          <a:xfrm>
            <a:off x="5283200" y="1066800"/>
            <a:ext cx="6197600" cy="1981200"/>
          </a:xfrm>
          <a:prstGeom prst="rect">
            <a:avLst/>
          </a:prstGeom>
          <a:noFill/>
          <a:ln w="9525">
            <a:noFill/>
          </a:ln>
        </p:spPr>
        <p:txBody>
          <a:bodyPr anchor="ctr"/>
          <a:lstStyle>
            <a:lvl1pPr lvl="0">
              <a:defRPr/>
            </a:lvl1pPr>
          </a:lstStyle>
          <a:p>
            <a:pPr lvl="0" fontAlgn="base"/>
            <a:r>
              <a:rPr lang="zh-CN" altLang="en-US" strike="noStrike" noProof="1"/>
              <a:t>单击此处编辑母版标题样式</a:t>
            </a:r>
            <a:endParaRPr lang="zh-CN" altLang="en-US" strike="noStrike" noProof="1"/>
          </a:p>
        </p:txBody>
      </p:sp>
      <p:sp>
        <p:nvSpPr>
          <p:cNvPr id="140291" name="副标题 140290"/>
          <p:cNvSpPr>
            <a:spLocks noGrp="1" noRot="1"/>
          </p:cNvSpPr>
          <p:nvPr>
            <p:ph type="subTitle" idx="1"/>
          </p:nvPr>
        </p:nvSpPr>
        <p:spPr>
          <a:xfrm>
            <a:off x="5283200" y="3657600"/>
            <a:ext cx="6096000" cy="1676400"/>
          </a:xfrm>
          <a:prstGeom prst="rect">
            <a:avLst/>
          </a:prstGeom>
          <a:noFill/>
          <a:ln w="9525">
            <a:noFill/>
          </a:ln>
        </p:spPr>
        <p:txBody>
          <a:bodyPr anchor="t"/>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fontAlgn="base"/>
            <a:r>
              <a:rPr lang="zh-CN" altLang="en-US" strike="noStrike" noProof="1"/>
              <a:t>单击此处编辑母版副标题样式</a:t>
            </a:r>
            <a:endParaRPr lang="zh-CN" altLang="en-US" strike="noStrike" noProof="1"/>
          </a:p>
        </p:txBody>
      </p:sp>
      <p:sp>
        <p:nvSpPr>
          <p:cNvPr id="140292" name="日期占位符 140291"/>
          <p:cNvSpPr>
            <a:spLocks noGrp="1"/>
          </p:cNvSpPr>
          <p:nvPr>
            <p:ph type="dt" sz="half" idx="2"/>
          </p:nvPr>
        </p:nvSpPr>
        <p:spPr>
          <a:xfrm>
            <a:off x="402167" y="6076950"/>
            <a:ext cx="3052233" cy="476250"/>
          </a:xfrm>
          <a:prstGeom prst="rect">
            <a:avLst/>
          </a:prstGeom>
          <a:noFill/>
          <a:ln w="9525">
            <a:noFill/>
          </a:ln>
        </p:spPr>
        <p:txBody>
          <a:bodyPr anchor="t"/>
          <a:lstStyle>
            <a:lvl1pPr>
              <a:defRPr sz="1400"/>
            </a:lvl1pPr>
          </a:lstStyle>
          <a:p>
            <a:pPr fontAlgn="base"/>
            <a:endParaRPr lang="zh-CN" altLang="en-US" strike="noStrike" noProof="1">
              <a:latin typeface="Arial" panose="020B0604020202020204" pitchFamily="34" charset="0"/>
              <a:ea typeface="宋体" panose="02010600030101010101" pitchFamily="2" charset="-122"/>
            </a:endParaRPr>
          </a:p>
        </p:txBody>
      </p:sp>
      <p:sp>
        <p:nvSpPr>
          <p:cNvPr id="140293" name="页脚占位符 140292"/>
          <p:cNvSpPr>
            <a:spLocks noGrp="1"/>
          </p:cNvSpPr>
          <p:nvPr>
            <p:ph type="ftr" sz="quarter" idx="3"/>
          </p:nvPr>
        </p:nvSpPr>
        <p:spPr>
          <a:xfrm>
            <a:off x="4165600" y="6076950"/>
            <a:ext cx="3860800" cy="476250"/>
          </a:xfrm>
          <a:prstGeom prst="rect">
            <a:avLst/>
          </a:prstGeom>
          <a:noFill/>
          <a:ln w="9525">
            <a:noFill/>
          </a:ln>
        </p:spPr>
        <p:txBody>
          <a:bodyPr anchor="t"/>
          <a:lstStyle>
            <a:lvl1pPr algn="ctr">
              <a:defRPr sz="1400"/>
            </a:lvl1pPr>
          </a:lstStyle>
          <a:p>
            <a:pPr fontAlgn="base"/>
            <a:endParaRPr lang="zh-CN" altLang="en-US" strike="noStrike" noProof="1">
              <a:latin typeface="Arial" panose="020B0604020202020204" pitchFamily="34" charset="0"/>
              <a:ea typeface="宋体" panose="02010600030101010101" pitchFamily="2" charset="-122"/>
            </a:endParaRPr>
          </a:p>
        </p:txBody>
      </p:sp>
      <p:sp>
        <p:nvSpPr>
          <p:cNvPr id="140294" name="灯片编号占位符 140293"/>
          <p:cNvSpPr>
            <a:spLocks noGrp="1"/>
          </p:cNvSpPr>
          <p:nvPr>
            <p:ph type="sldNum" sz="quarter" idx="4"/>
          </p:nvPr>
        </p:nvSpPr>
        <p:spPr>
          <a:xfrm>
            <a:off x="8737600" y="6076950"/>
            <a:ext cx="3052233" cy="476250"/>
          </a:xfrm>
          <a:prstGeom prst="rect">
            <a:avLst/>
          </a:prstGeom>
          <a:noFill/>
          <a:ln w="9525">
            <a:noFill/>
          </a:ln>
        </p:spPr>
        <p:txBody>
          <a:bodyPr anchor="t"/>
          <a:lstStyle>
            <a:lvl1pPr algn="r">
              <a:defRPr sz="1400"/>
            </a:lvl1pPr>
          </a:lstStyle>
          <a:p>
            <a:pPr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06400"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214111"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1186775" y="2665379"/>
            <a:ext cx="4873575"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6939" y="2665379"/>
            <a:ext cx="4897576"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8" name="页脚占位符 7"/>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9" name="灯片编号占位符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灯片编号占位符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3" name="页脚占位符 2"/>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4" name="灯片编号占位符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3375"/>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1" y="4589465"/>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46092" y="685800"/>
            <a:ext cx="2847975" cy="5181600"/>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02167" y="685800"/>
            <a:ext cx="8378825" cy="5181600"/>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06400"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214112" y="1981200"/>
            <a:ext cx="5579957" cy="388620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186777" y="1778438"/>
            <a:ext cx="4873575" cy="82391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7400" indent="0">
              <a:buNone/>
              <a:defRPr sz="1015"/>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1186777" y="2665379"/>
            <a:ext cx="4873575"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7400" indent="0">
              <a:buNone/>
              <a:defRPr sz="1015"/>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6939" y="2665379"/>
            <a:ext cx="4897576"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8" name="页脚占位符 7"/>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9" name="灯片编号占位符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5" name="灯片编号占位符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3" name="页脚占位符 2"/>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4" name="灯片编号占位符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7"/>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18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7400" indent="0">
              <a:buNone/>
              <a:defRPr sz="79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image" Target="../media/image2.jpeg"/><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3" Type="http://schemas.openxmlformats.org/officeDocument/2006/relationships/theme" Target="../theme/theme3.xml"/><Relationship Id="rId12" Type="http://schemas.openxmlformats.org/officeDocument/2006/relationships/image" Target="../media/image2.jpeg"/><Relationship Id="rId11" Type="http://schemas.openxmlformats.org/officeDocument/2006/relationships/slideLayout" Target="../slideLayouts/slideLayout32.xml"/><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 139265"/>
          <p:cNvSpPr>
            <a:spLocks noGrp="1" noRot="1"/>
          </p:cNvSpPr>
          <p:nvPr>
            <p:ph type="title"/>
          </p:nvPr>
        </p:nvSpPr>
        <p:spPr>
          <a:xfrm>
            <a:off x="402168" y="685800"/>
            <a:ext cx="11387667" cy="1143000"/>
          </a:xfrm>
          <a:prstGeom prst="rect">
            <a:avLst/>
          </a:prstGeom>
          <a:noFill/>
          <a:ln w="9525">
            <a:noFill/>
          </a:ln>
        </p:spPr>
        <p:txBody>
          <a:bodyPr anchor="ctr"/>
          <a:lstStyle/>
          <a:p>
            <a:pPr lvl="0" indent="0"/>
            <a:r>
              <a:rPr lang="zh-CN" altLang="en-US" dirty="0"/>
              <a:t>单击此处编辑母版标题样式</a:t>
            </a:r>
            <a:endParaRPr lang="zh-CN" altLang="en-US" dirty="0"/>
          </a:p>
        </p:txBody>
      </p:sp>
      <p:sp>
        <p:nvSpPr>
          <p:cNvPr id="1027" name="文本占位符 139266"/>
          <p:cNvSpPr>
            <a:spLocks noGrp="1" noRot="1"/>
          </p:cNvSpPr>
          <p:nvPr>
            <p:ph type="body"/>
          </p:nvPr>
        </p:nvSpPr>
        <p:spPr>
          <a:xfrm>
            <a:off x="406401" y="1981200"/>
            <a:ext cx="11387667" cy="3886200"/>
          </a:xfrm>
          <a:prstGeom prst="rect">
            <a:avLst/>
          </a:prstGeom>
          <a:noFill/>
          <a:ln w="9525">
            <a:noFill/>
          </a:ln>
        </p:spPr>
        <p:txBody>
          <a:bodyPr anchor="t"/>
          <a:lstStyle/>
          <a:p>
            <a:pPr lvl="0" indent="-257175"/>
            <a:r>
              <a:rPr lang="zh-CN" altLang="en-US" dirty="0"/>
              <a:t>单击此处编辑母版文本样式</a:t>
            </a:r>
            <a:endParaRPr lang="zh-CN" altLang="en-US" dirty="0"/>
          </a:p>
          <a:p>
            <a:pPr lvl="1" indent="-21463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139268" name="日期占位符 139267"/>
          <p:cNvSpPr>
            <a:spLocks noGrp="1"/>
          </p:cNvSpPr>
          <p:nvPr>
            <p:ph type="dt" sz="half" idx="2"/>
          </p:nvPr>
        </p:nvSpPr>
        <p:spPr>
          <a:xfrm>
            <a:off x="402169" y="6019800"/>
            <a:ext cx="3052233" cy="476250"/>
          </a:xfrm>
          <a:prstGeom prst="rect">
            <a:avLst/>
          </a:prstGeom>
          <a:noFill/>
          <a:ln w="9525">
            <a:noFill/>
          </a:ln>
        </p:spPr>
        <p:txBody>
          <a:bodyPr/>
          <a:lstStyle>
            <a:lvl1pPr>
              <a:defRPr sz="1050"/>
            </a:lvl1p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139269" name="页脚占位符 139268"/>
          <p:cNvSpPr>
            <a:spLocks noGrp="1"/>
          </p:cNvSpPr>
          <p:nvPr>
            <p:ph type="ftr" sz="quarter" idx="3"/>
          </p:nvPr>
        </p:nvSpPr>
        <p:spPr>
          <a:xfrm>
            <a:off x="4165600" y="6019800"/>
            <a:ext cx="3860800" cy="476250"/>
          </a:xfrm>
          <a:prstGeom prst="rect">
            <a:avLst/>
          </a:prstGeom>
          <a:noFill/>
          <a:ln w="9525">
            <a:noFill/>
          </a:ln>
        </p:spPr>
        <p:txBody>
          <a:bodyPr/>
          <a:lstStyle>
            <a:lvl1pPr algn="ctr">
              <a:defRPr sz="1050"/>
            </a:lvl1p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139270" name="灯片编号占位符 139269"/>
          <p:cNvSpPr>
            <a:spLocks noGrp="1"/>
          </p:cNvSpPr>
          <p:nvPr>
            <p:ph type="sldNum" sz="quarter" idx="4"/>
          </p:nvPr>
        </p:nvSpPr>
        <p:spPr>
          <a:xfrm>
            <a:off x="8737601" y="6019800"/>
            <a:ext cx="3052233" cy="476250"/>
          </a:xfrm>
          <a:prstGeom prst="rect">
            <a:avLst/>
          </a:prstGeom>
          <a:noFill/>
          <a:ln w="9525">
            <a:noFill/>
          </a:ln>
        </p:spPr>
        <p:txBody>
          <a:bodyPr/>
          <a:lstStyle>
            <a:lvl1pPr algn="r">
              <a:defRPr sz="1050"/>
            </a:lvl1p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685800" rtl="0" eaLnBrk="1" fontAlgn="base" latinLnBrk="0" hangingPunct="1">
        <a:lnSpc>
          <a:spcPct val="100000"/>
        </a:lnSpc>
        <a:spcBef>
          <a:spcPct val="0"/>
        </a:spcBef>
        <a:spcAft>
          <a:spcPct val="0"/>
        </a:spcAft>
        <a:buNone/>
        <a:defRPr sz="3300" b="0" i="0" u="none" kern="1200" baseline="0">
          <a:solidFill>
            <a:schemeClr val="tx2"/>
          </a:solidFill>
          <a:latin typeface="+mj-lt"/>
          <a:ea typeface="+mj-ea"/>
          <a:cs typeface="+mj-cs"/>
        </a:defRPr>
      </a:lvl1pPr>
    </p:titleStyle>
    <p:bodyStyle>
      <a:lvl1pPr marL="257175" lvl="0" indent="-257175" algn="l" defTabSz="6858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400" b="0" i="0" u="none" kern="1200" baseline="0">
          <a:solidFill>
            <a:schemeClr val="tx1"/>
          </a:solidFill>
          <a:latin typeface="+mn-lt"/>
          <a:ea typeface="+mn-ea"/>
          <a:cs typeface="+mn-cs"/>
        </a:defRPr>
      </a:lvl1pPr>
      <a:lvl2pPr marL="557530" lvl="1" indent="-214630" algn="l" defTabSz="685800" rtl="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100" b="0" i="0" u="none" kern="1200" baseline="0">
          <a:solidFill>
            <a:schemeClr val="tx1"/>
          </a:solidFill>
          <a:latin typeface="+mn-lt"/>
          <a:ea typeface="+mn-ea"/>
          <a:cs typeface="+mn-cs"/>
        </a:defRPr>
      </a:lvl2pPr>
      <a:lvl3pPr marL="857250" lvl="2" indent="-171450" algn="l" defTabSz="6858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1800" b="0" i="0" u="none" kern="1200" baseline="0">
          <a:solidFill>
            <a:schemeClr val="tx1"/>
          </a:solidFill>
          <a:latin typeface="+mn-lt"/>
          <a:ea typeface="+mn-ea"/>
          <a:cs typeface="+mn-cs"/>
        </a:defRPr>
      </a:lvl3pPr>
      <a:lvl4pPr marL="1200150" lvl="3" indent="-171450" algn="l" defTabSz="6858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1500" b="0" i="0" u="none" kern="1200" baseline="0">
          <a:solidFill>
            <a:schemeClr val="tx1"/>
          </a:solidFill>
          <a:latin typeface="+mn-lt"/>
          <a:ea typeface="+mn-ea"/>
          <a:cs typeface="+mn-cs"/>
        </a:defRPr>
      </a:lvl4pPr>
      <a:lvl5pPr marL="1543050" lvl="4"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5pPr>
      <a:lvl6pPr marL="1885950" lvl="5"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6pPr>
      <a:lvl7pPr marL="2228850" lvl="6"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7pPr>
      <a:lvl8pPr marL="2571750" lvl="7"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8pPr>
      <a:lvl9pPr marL="2914650" lvl="8"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9pPr>
    </p:bodyStyle>
    <p:otherStyle>
      <a:lvl1pPr marL="0" lvl="0" indent="0" algn="l" defTabSz="685800" rtl="0" eaLnBrk="1" fontAlgn="base" latinLnBrk="0" hangingPunct="1">
        <a:lnSpc>
          <a:spcPct val="100000"/>
        </a:lnSpc>
        <a:spcBef>
          <a:spcPct val="0"/>
        </a:spcBef>
        <a:spcAft>
          <a:spcPct val="0"/>
        </a:spcAft>
        <a:buNone/>
        <a:defRPr sz="1350" b="0" i="0" u="none" kern="1200" baseline="0">
          <a:solidFill>
            <a:schemeClr val="tx1"/>
          </a:solidFill>
          <a:latin typeface="+mn-lt"/>
          <a:ea typeface="+mn-ea"/>
          <a:cs typeface="+mn-cs"/>
        </a:defRPr>
      </a:lvl1pPr>
      <a:lvl2pPr marL="342900" lvl="1"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057400" lvl="6"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300" lvl="7"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200" lvl="8"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1026" name="标题 139265"/>
          <p:cNvSpPr>
            <a:spLocks noGrp="1" noRot="1"/>
          </p:cNvSpPr>
          <p:nvPr>
            <p:ph type="title"/>
          </p:nvPr>
        </p:nvSpPr>
        <p:spPr>
          <a:xfrm>
            <a:off x="402168" y="685800"/>
            <a:ext cx="11387667" cy="1143000"/>
          </a:xfrm>
          <a:prstGeom prst="rect">
            <a:avLst/>
          </a:prstGeom>
          <a:noFill/>
          <a:ln w="9525">
            <a:noFill/>
          </a:ln>
        </p:spPr>
        <p:txBody>
          <a:bodyPr anchor="ctr"/>
          <a:lstStyle/>
          <a:p>
            <a:pPr lvl="0" indent="0"/>
            <a:r>
              <a:rPr lang="zh-CN" altLang="en-US" dirty="0"/>
              <a:t>单击此处编辑母版标题样式</a:t>
            </a:r>
            <a:endParaRPr lang="zh-CN" altLang="en-US" dirty="0"/>
          </a:p>
        </p:txBody>
      </p:sp>
      <p:sp>
        <p:nvSpPr>
          <p:cNvPr id="1027" name="文本占位符 139266"/>
          <p:cNvSpPr>
            <a:spLocks noGrp="1" noRot="1"/>
          </p:cNvSpPr>
          <p:nvPr>
            <p:ph type="body"/>
          </p:nvPr>
        </p:nvSpPr>
        <p:spPr>
          <a:xfrm>
            <a:off x="406401" y="1981200"/>
            <a:ext cx="11387667" cy="3886200"/>
          </a:xfrm>
          <a:prstGeom prst="rect">
            <a:avLst/>
          </a:prstGeom>
          <a:noFill/>
          <a:ln w="9525">
            <a:noFill/>
          </a:ln>
        </p:spPr>
        <p:txBody>
          <a:bodyPr anchor="t"/>
          <a:lstStyle/>
          <a:p>
            <a:pPr lvl="0" indent="-257175"/>
            <a:r>
              <a:rPr lang="zh-CN" altLang="en-US" dirty="0"/>
              <a:t>单击此处编辑母版文本样式</a:t>
            </a:r>
            <a:endParaRPr lang="zh-CN" altLang="en-US" dirty="0"/>
          </a:p>
          <a:p>
            <a:pPr lvl="1" indent="-21463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139268" name="日期占位符 139267"/>
          <p:cNvSpPr>
            <a:spLocks noGrp="1"/>
          </p:cNvSpPr>
          <p:nvPr>
            <p:ph type="dt" sz="half" idx="2"/>
          </p:nvPr>
        </p:nvSpPr>
        <p:spPr>
          <a:xfrm>
            <a:off x="402169" y="6019800"/>
            <a:ext cx="3052233" cy="476250"/>
          </a:xfrm>
          <a:prstGeom prst="rect">
            <a:avLst/>
          </a:prstGeom>
          <a:noFill/>
          <a:ln w="9525">
            <a:noFill/>
          </a:ln>
        </p:spPr>
        <p:txBody>
          <a:bodyPr/>
          <a:lstStyle>
            <a:lvl1pPr>
              <a:defRPr sz="1050"/>
            </a:lvl1pPr>
          </a:lstStyle>
          <a:p>
            <a:fld id="{530820CF-B880-4189-942D-D702A7CBA730}" type="datetimeFigureOut">
              <a:rPr lang="zh-CN" altLang="en-US" smtClean="0"/>
            </a:fld>
            <a:endParaRPr lang="zh-CN" altLang="en-US"/>
          </a:p>
        </p:txBody>
      </p:sp>
      <p:sp>
        <p:nvSpPr>
          <p:cNvPr id="139269" name="页脚占位符 139268"/>
          <p:cNvSpPr>
            <a:spLocks noGrp="1"/>
          </p:cNvSpPr>
          <p:nvPr>
            <p:ph type="ftr" sz="quarter" idx="3"/>
          </p:nvPr>
        </p:nvSpPr>
        <p:spPr>
          <a:xfrm>
            <a:off x="4165600" y="6019800"/>
            <a:ext cx="3860800" cy="476250"/>
          </a:xfrm>
          <a:prstGeom prst="rect">
            <a:avLst/>
          </a:prstGeom>
          <a:noFill/>
          <a:ln w="9525">
            <a:noFill/>
          </a:ln>
        </p:spPr>
        <p:txBody>
          <a:bodyPr/>
          <a:lstStyle>
            <a:lvl1pPr algn="ctr">
              <a:defRPr sz="1050"/>
            </a:lvl1pPr>
          </a:lstStyle>
          <a:p>
            <a:endParaRPr lang="zh-CN" altLang="en-US"/>
          </a:p>
        </p:txBody>
      </p:sp>
      <p:sp>
        <p:nvSpPr>
          <p:cNvPr id="139270" name="灯片编号占位符 139269"/>
          <p:cNvSpPr>
            <a:spLocks noGrp="1"/>
          </p:cNvSpPr>
          <p:nvPr>
            <p:ph type="sldNum" sz="quarter" idx="4"/>
          </p:nvPr>
        </p:nvSpPr>
        <p:spPr>
          <a:xfrm>
            <a:off x="8737601" y="6019800"/>
            <a:ext cx="3052233" cy="476250"/>
          </a:xfrm>
          <a:prstGeom prst="rect">
            <a:avLst/>
          </a:prstGeom>
          <a:noFill/>
          <a:ln w="9525">
            <a:noFill/>
          </a:ln>
        </p:spPr>
        <p:txBody>
          <a:bodyPr/>
          <a:lstStyle>
            <a:lvl1pPr algn="r">
              <a:defRPr sz="1050"/>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marL="0" lvl="0" indent="0" algn="ctr" defTabSz="685800" rtl="0" eaLnBrk="1" fontAlgn="base" latinLnBrk="0" hangingPunct="1">
        <a:lnSpc>
          <a:spcPct val="100000"/>
        </a:lnSpc>
        <a:spcBef>
          <a:spcPct val="0"/>
        </a:spcBef>
        <a:spcAft>
          <a:spcPct val="0"/>
        </a:spcAft>
        <a:buNone/>
        <a:defRPr sz="3300" b="0" i="0" u="none" kern="1200" baseline="0">
          <a:solidFill>
            <a:schemeClr val="tx2"/>
          </a:solidFill>
          <a:latin typeface="+mj-lt"/>
          <a:ea typeface="+mj-ea"/>
          <a:cs typeface="+mj-cs"/>
        </a:defRPr>
      </a:lvl1pPr>
    </p:titleStyle>
    <p:bodyStyle>
      <a:lvl1pPr marL="257175" lvl="0" indent="-257175" algn="l" defTabSz="6858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400" b="0" i="0" u="none" kern="1200" baseline="0">
          <a:solidFill>
            <a:schemeClr val="tx1"/>
          </a:solidFill>
          <a:latin typeface="+mn-lt"/>
          <a:ea typeface="+mn-ea"/>
          <a:cs typeface="+mn-cs"/>
        </a:defRPr>
      </a:lvl1pPr>
      <a:lvl2pPr marL="557530" lvl="1" indent="-214630" algn="l" defTabSz="685800" rtl="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100" b="0" i="0" u="none" kern="1200" baseline="0">
          <a:solidFill>
            <a:schemeClr val="tx1"/>
          </a:solidFill>
          <a:latin typeface="+mn-lt"/>
          <a:ea typeface="+mn-ea"/>
          <a:cs typeface="+mn-cs"/>
        </a:defRPr>
      </a:lvl2pPr>
      <a:lvl3pPr marL="857250" lvl="2" indent="-171450" algn="l" defTabSz="6858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1800" b="0" i="0" u="none" kern="1200" baseline="0">
          <a:solidFill>
            <a:schemeClr val="tx1"/>
          </a:solidFill>
          <a:latin typeface="+mn-lt"/>
          <a:ea typeface="+mn-ea"/>
          <a:cs typeface="+mn-cs"/>
        </a:defRPr>
      </a:lvl3pPr>
      <a:lvl4pPr marL="1200150" lvl="3" indent="-171450" algn="l" defTabSz="6858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1500" b="0" i="0" u="none" kern="1200" baseline="0">
          <a:solidFill>
            <a:schemeClr val="tx1"/>
          </a:solidFill>
          <a:latin typeface="+mn-lt"/>
          <a:ea typeface="+mn-ea"/>
          <a:cs typeface="+mn-cs"/>
        </a:defRPr>
      </a:lvl4pPr>
      <a:lvl5pPr marL="1543050" lvl="4"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5pPr>
      <a:lvl6pPr marL="1885950" lvl="5"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6pPr>
      <a:lvl7pPr marL="2228850" lvl="6"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7pPr>
      <a:lvl8pPr marL="2571750" lvl="7"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8pPr>
      <a:lvl9pPr marL="2914650" lvl="8" indent="-171450" algn="l" defTabSz="6858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1500" b="0" i="0" u="none" kern="1200" baseline="0">
          <a:solidFill>
            <a:schemeClr val="tx1"/>
          </a:solidFill>
          <a:latin typeface="+mn-lt"/>
          <a:ea typeface="+mn-ea"/>
          <a:cs typeface="+mn-cs"/>
        </a:defRPr>
      </a:lvl9pPr>
    </p:bodyStyle>
    <p:otherStyle>
      <a:lvl1pPr marL="0" lvl="0" indent="0" algn="l" defTabSz="685800" rtl="0" eaLnBrk="1" fontAlgn="base" latinLnBrk="0" hangingPunct="1">
        <a:lnSpc>
          <a:spcPct val="100000"/>
        </a:lnSpc>
        <a:spcBef>
          <a:spcPct val="0"/>
        </a:spcBef>
        <a:spcAft>
          <a:spcPct val="0"/>
        </a:spcAft>
        <a:buNone/>
        <a:defRPr sz="1350" b="0" i="0" u="none" kern="1200" baseline="0">
          <a:solidFill>
            <a:schemeClr val="tx1"/>
          </a:solidFill>
          <a:latin typeface="+mn-lt"/>
          <a:ea typeface="+mn-ea"/>
          <a:cs typeface="+mn-cs"/>
        </a:defRPr>
      </a:lvl1pPr>
      <a:lvl2pPr marL="342900" lvl="1"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057400" lvl="6"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300" lvl="7"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200" lvl="8" indent="0" algn="l" defTabSz="6858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 139265"/>
          <p:cNvSpPr>
            <a:spLocks noGrp="1" noRot="1"/>
          </p:cNvSpPr>
          <p:nvPr>
            <p:ph type="title"/>
          </p:nvPr>
        </p:nvSpPr>
        <p:spPr>
          <a:xfrm>
            <a:off x="402167" y="685800"/>
            <a:ext cx="11387667" cy="1143000"/>
          </a:xfrm>
          <a:prstGeom prst="rect">
            <a:avLst/>
          </a:prstGeom>
          <a:noFill/>
          <a:ln w="9525">
            <a:noFill/>
          </a:ln>
        </p:spPr>
        <p:txBody>
          <a:bodyPr anchor="ctr"/>
          <a:lstStyle/>
          <a:p>
            <a:pPr lvl="0" indent="0"/>
            <a:r>
              <a:rPr lang="zh-CN" altLang="en-US" dirty="0"/>
              <a:t>单击此处编辑母版标题样式</a:t>
            </a:r>
            <a:endParaRPr lang="zh-CN" altLang="en-US" dirty="0"/>
          </a:p>
        </p:txBody>
      </p:sp>
      <p:sp>
        <p:nvSpPr>
          <p:cNvPr id="1027" name="文本占位符 139266"/>
          <p:cNvSpPr>
            <a:spLocks noGrp="1" noRot="1"/>
          </p:cNvSpPr>
          <p:nvPr>
            <p:ph type="body"/>
          </p:nvPr>
        </p:nvSpPr>
        <p:spPr>
          <a:xfrm>
            <a:off x="406400" y="1981200"/>
            <a:ext cx="11387667" cy="3886200"/>
          </a:xfrm>
          <a:prstGeom prst="rect">
            <a:avLst/>
          </a:prstGeom>
          <a:noFill/>
          <a:ln w="9525">
            <a:noFill/>
          </a:ln>
        </p:spPr>
        <p:txBody>
          <a:bodyPr anchor="t"/>
          <a:lstStyle/>
          <a:p>
            <a:pPr lvl="0" indent="-34290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39268" name="日期占位符 139267"/>
          <p:cNvSpPr>
            <a:spLocks noGrp="1"/>
          </p:cNvSpPr>
          <p:nvPr>
            <p:ph type="dt" sz="half" idx="2"/>
          </p:nvPr>
        </p:nvSpPr>
        <p:spPr>
          <a:xfrm>
            <a:off x="402167" y="6019800"/>
            <a:ext cx="3052233"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139269" name="页脚占位符 139268"/>
          <p:cNvSpPr>
            <a:spLocks noGrp="1"/>
          </p:cNvSpPr>
          <p:nvPr>
            <p:ph type="ftr" sz="quarter" idx="3"/>
          </p:nvPr>
        </p:nvSpPr>
        <p:spPr>
          <a:xfrm>
            <a:off x="4165600" y="6019800"/>
            <a:ext cx="38608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a typeface="宋体" panose="02010600030101010101" pitchFamily="2" charset="-122"/>
            </a:endParaRPr>
          </a:p>
        </p:txBody>
      </p:sp>
      <p:sp>
        <p:nvSpPr>
          <p:cNvPr id="139270" name="灯片编号占位符 139269"/>
          <p:cNvSpPr>
            <a:spLocks noGrp="1"/>
          </p:cNvSpPr>
          <p:nvPr>
            <p:ph type="sldNum" sz="quarter" idx="4"/>
          </p:nvPr>
        </p:nvSpPr>
        <p:spPr>
          <a:xfrm>
            <a:off x="8737600" y="6019800"/>
            <a:ext cx="3052233"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8.GIF"/><Relationship Id="rId1" Type="http://schemas.openxmlformats.org/officeDocument/2006/relationships/image" Target="../media/image7.GIF"/></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9.GIF"/></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hyperlink" Target="file:///D:\&#22823;&#19987;&#25945;&#23398;\&#35299;&#21078;&#29983;&#29702;\&#33181;&#36339;&#21453;&#23556;.mp4" TargetMode="Externa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2425065" y="1687830"/>
            <a:ext cx="6858000" cy="47244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ysClr val="windowText" lastClr="000000"/>
                </a:solidFill>
                <a:latin typeface="Calibri" panose="020F0502020204030204" charset="0"/>
                <a:ea typeface="+mn-ea"/>
                <a:cs typeface="+mn-ea"/>
              </a:defRPr>
            </a:lvl1pPr>
          </a:lstStyle>
          <a:p>
            <a:pPr marL="0" marR="0" lvl="0" indent="0" algn="l" defTabSz="685800" rtl="0" eaLnBrk="1" fontAlgn="auto" latinLnBrk="0" hangingPunct="1">
              <a:lnSpc>
                <a:spcPct val="90000"/>
              </a:lnSpc>
              <a:spcBef>
                <a:spcPct val="0"/>
              </a:spcBef>
              <a:spcAft>
                <a:spcPts val="0"/>
              </a:spcAft>
              <a:buClrTx/>
              <a:buSzTx/>
              <a:buFontTx/>
              <a:buNone/>
              <a:defRPr/>
            </a:pPr>
            <a:r>
              <a:rPr kumimoji="0" lang="zh-CN" altLang="en-US" sz="2800" b="0" i="0" u="none" strike="noStrike" kern="1200" cap="none" spc="0" normalizeH="0" baseline="0" noProof="0" dirty="0">
                <a:ln>
                  <a:noFill/>
                </a:ln>
                <a:solidFill>
                  <a:srgbClr val="CCECFF">
                    <a:lumMod val="10000"/>
                  </a:srgbClr>
                </a:solidFill>
                <a:effectLst/>
                <a:uLnTx/>
                <a:uFillTx/>
                <a:latin typeface="宋体" panose="02010600030101010101" pitchFamily="2" charset="-122"/>
                <a:ea typeface="宋体" panose="02010600030101010101" pitchFamily="2" charset="-122"/>
              </a:rPr>
              <a:t>模块二    家畜解剖生理的认知</a:t>
            </a:r>
            <a:endParaRPr kumimoji="0" lang="zh-CN" altLang="en-US" sz="2800" b="0" i="0" u="none" strike="noStrike" kern="1200" cap="none" spc="0" normalizeH="0" baseline="0" noProof="0" dirty="0">
              <a:ln>
                <a:noFill/>
              </a:ln>
              <a:solidFill>
                <a:srgbClr val="CCECFF">
                  <a:lumMod val="10000"/>
                </a:srgbClr>
              </a:solidFill>
              <a:effectLst/>
              <a:uLnTx/>
              <a:uFillTx/>
              <a:latin typeface="宋体" panose="02010600030101010101" pitchFamily="2" charset="-122"/>
              <a:ea typeface="宋体" panose="02010600030101010101" pitchFamily="2" charset="-122"/>
            </a:endParaRPr>
          </a:p>
        </p:txBody>
      </p:sp>
      <p:sp>
        <p:nvSpPr>
          <p:cNvPr id="3" name="副标题 2"/>
          <p:cNvSpPr>
            <a:spLocks noGrp="1"/>
          </p:cNvSpPr>
          <p:nvPr/>
        </p:nvSpPr>
        <p:spPr>
          <a:xfrm>
            <a:off x="2667000" y="3558778"/>
            <a:ext cx="6858000" cy="1241822"/>
          </a:xfrm>
          <a:prstGeom prst="rect">
            <a:avLst/>
          </a:prstGeom>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rgbClr val="CCECFF">
                    <a:lumMod val="10000"/>
                  </a:srgbClr>
                </a:solidFill>
                <a:effectLst/>
                <a:uLnTx/>
                <a:uFillTx/>
                <a:latin typeface="Arial" panose="020B0604020202020204"/>
                <a:ea typeface="宋体" panose="02010600030101010101" pitchFamily="2" charset="-122"/>
                <a:cs typeface="+mn-cs"/>
              </a:rPr>
              <a:t>项目九      神经系统与感觉器官的认识</a:t>
            </a:r>
            <a:endParaRPr kumimoji="0" lang="zh-CN" altLang="en-US" sz="2400" b="1" i="0" u="none" strike="noStrike" kern="1200" cap="none" spc="0" normalizeH="0" baseline="0" noProof="0" dirty="0">
              <a:ln>
                <a:noFill/>
              </a:ln>
              <a:solidFill>
                <a:srgbClr val="CCECFF">
                  <a:lumMod val="10000"/>
                </a:srgbClr>
              </a:solidFill>
              <a:effectLst/>
              <a:uLnTx/>
              <a:uFillTx/>
              <a:latin typeface="Arial" panose="020B0604020202020204"/>
              <a:ea typeface="宋体" panose="02010600030101010101" pitchFamily="2" charset="-122"/>
              <a:cs typeface="+mn-cs"/>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defRPr/>
            </a:pPr>
            <a:endParaRPr kumimoji="0" lang="zh-CN" altLang="en-US" sz="2400" b="1" i="0" u="none" strike="noStrike" kern="1200" cap="none" spc="0" normalizeH="0" baseline="0" noProof="0" dirty="0">
              <a:ln>
                <a:noFill/>
              </a:ln>
              <a:solidFill>
                <a:srgbClr val="CCECFF">
                  <a:lumMod val="10000"/>
                </a:srgbClr>
              </a:solidFill>
              <a:effectLst/>
              <a:uLnTx/>
              <a:uFillTx/>
              <a:latin typeface="Arial" panose="020B0604020202020204"/>
              <a:ea typeface="宋体" panose="02010600030101010101" pitchFamily="2" charset="-122"/>
              <a:cs typeface="+mn-cs"/>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rgbClr val="CCECFF">
                    <a:lumMod val="10000"/>
                  </a:srgbClr>
                </a:solidFill>
                <a:effectLst/>
                <a:uLnTx/>
                <a:uFillTx/>
                <a:latin typeface="Arial" panose="020B0604020202020204"/>
                <a:ea typeface="宋体" panose="02010600030101010101" pitchFamily="2" charset="-122"/>
                <a:cs typeface="+mn-cs"/>
              </a:rPr>
              <a:t>任务二      神经生理的认识</a:t>
            </a:r>
            <a:endParaRPr kumimoji="0" lang="zh-CN" altLang="en-US" sz="2400" b="1" i="0" u="none" strike="noStrike" kern="1200" cap="none" spc="0" normalizeH="0" baseline="0" noProof="0" dirty="0">
              <a:ln>
                <a:noFill/>
              </a:ln>
              <a:solidFill>
                <a:srgbClr val="CCECFF">
                  <a:lumMod val="10000"/>
                </a:srgbClr>
              </a:solidFill>
              <a:effectLst/>
              <a:uLnTx/>
              <a:uFillTx/>
              <a:latin typeface="Arial" panose="020B0604020202020204"/>
              <a:ea typeface="宋体" panose="02010600030101010101" pitchFamily="2"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055370" y="1715770"/>
            <a:ext cx="9925050" cy="4338320"/>
          </a:xfrm>
          <a:prstGeom prst="rect">
            <a:avLst/>
          </a:prstGeom>
          <a:noFill/>
          <a:ln w="9525">
            <a:noFill/>
          </a:ln>
        </p:spPr>
        <p:txBody>
          <a:bodyPr wrap="square">
            <a:spAutoFit/>
          </a:bodyPr>
          <a:p>
            <a:pPr indent="355600" algn="l"/>
            <a:r>
              <a:rPr lang="en-US" altLang="zh-CN" sz="2400" b="0">
                <a:latin typeface="Times New Roman" panose="02020603050405020304" charset="0"/>
                <a:ea typeface="宋体" panose="02010600030101010101" pitchFamily="2" charset="-122"/>
              </a:rPr>
              <a:t>                                    </a:t>
            </a:r>
            <a:r>
              <a:rPr lang="zh-CN" sz="2400" b="0">
                <a:latin typeface="Times New Roman" panose="02020603050405020304" charset="0"/>
                <a:ea typeface="宋体" panose="02010600030101010101" pitchFamily="2" charset="-122"/>
              </a:rPr>
              <a:t>复习思考题</a:t>
            </a:r>
            <a:endParaRPr lang="zh-CN" sz="2400" b="0">
              <a:latin typeface="Times New Roman" panose="02020603050405020304" charset="0"/>
              <a:ea typeface="宋体" panose="02010600030101010101" pitchFamily="2" charset="-122"/>
            </a:endParaRPr>
          </a:p>
          <a:p>
            <a:pPr indent="355600" algn="l" fontAlgn="auto">
              <a:lnSpc>
                <a:spcPct val="150000"/>
              </a:lnSpc>
            </a:pPr>
            <a:r>
              <a:rPr lang="zh-CN" sz="2400" b="0">
                <a:latin typeface="Times New Roman" panose="02020603050405020304" charset="0"/>
                <a:ea typeface="宋体" panose="02010600030101010101" pitchFamily="2" charset="-122"/>
              </a:rPr>
              <a:t>一、填空题</a:t>
            </a:r>
            <a:r>
              <a:rPr lang="en-US" sz="2400" b="0">
                <a:latin typeface="Times New Roman" panose="02020603050405020304" charset="0"/>
                <a:cs typeface="Times New Roman" panose="02020603050405020304" charset="0"/>
              </a:rPr>
              <a:t>1</a:t>
            </a:r>
            <a:r>
              <a:rPr lang="en-US" sz="2400" b="0">
                <a:latin typeface="Times New Roman" panose="02020603050405020304" charset="0"/>
                <a:ea typeface="宋体" panose="02010600030101010101" pitchFamily="2" charset="-122"/>
              </a:rPr>
              <a:t>.</a:t>
            </a:r>
            <a:r>
              <a:rPr lang="zh-CN" sz="2400" b="0">
                <a:latin typeface="Times New Roman" panose="02020603050405020304" charset="0"/>
                <a:ea typeface="宋体" panose="02010600030101010101" pitchFamily="2" charset="-122"/>
              </a:rPr>
              <a:t>两个神经元之间或神经元与效应器之间是靠</a:t>
            </a:r>
            <a:r>
              <a:rPr lang="en-US" sz="2400" b="0" u="sng">
                <a:latin typeface="Times New Roman" panose="02020603050405020304" charset="0"/>
                <a:cs typeface="Times New Roman" panose="02020603050405020304" charset="0"/>
              </a:rPr>
              <a:t> </a:t>
            </a:r>
            <a:r>
              <a:rPr lang="en-US" sz="2400" b="0" u="sng">
                <a:latin typeface="Times New Roman" panose="02020603050405020304" charset="0"/>
                <a:ea typeface="宋体" panose="02010600030101010101" pitchFamily="2" charset="-122"/>
              </a:rPr>
              <a:t>           </a:t>
            </a:r>
            <a:r>
              <a:rPr lang="zh-CN" sz="2400" b="0">
                <a:latin typeface="Times New Roman" panose="02020603050405020304" charset="0"/>
                <a:ea typeface="宋体" panose="02010600030101010101" pitchFamily="2" charset="-122"/>
              </a:rPr>
              <a:t>联系的。</a:t>
            </a:r>
            <a:r>
              <a:rPr lang="en-US" sz="2400" b="0">
                <a:latin typeface="Times New Roman" panose="02020603050405020304" charset="0"/>
                <a:cs typeface="Times New Roman" panose="02020603050405020304" charset="0"/>
              </a:rPr>
              <a:t>2</a:t>
            </a:r>
            <a:r>
              <a:rPr lang="en-US" sz="2400" b="0">
                <a:latin typeface="Times New Roman" panose="02020603050405020304" charset="0"/>
                <a:ea typeface="宋体" panose="02010600030101010101" pitchFamily="2" charset="-122"/>
              </a:rPr>
              <a:t>.</a:t>
            </a:r>
            <a:r>
              <a:rPr lang="en-US" sz="2400" b="0" u="sng">
                <a:latin typeface="Times New Roman" panose="02020603050405020304" charset="0"/>
                <a:cs typeface="Times New Roman" panose="02020603050405020304" charset="0"/>
              </a:rPr>
              <a:t> </a:t>
            </a:r>
            <a:r>
              <a:rPr lang="en-US" sz="2400" b="0" u="sng">
                <a:latin typeface="Times New Roman" panose="02020603050405020304" charset="0"/>
                <a:ea typeface="宋体" panose="02010600030101010101" pitchFamily="2" charset="-122"/>
              </a:rPr>
              <a:t>         </a:t>
            </a:r>
            <a:r>
              <a:rPr lang="zh-CN" sz="2400" b="0">
                <a:latin typeface="Times New Roman" panose="02020603050405020304" charset="0"/>
                <a:ea typeface="宋体" panose="02010600030101010101" pitchFamily="2" charset="-122"/>
              </a:rPr>
              <a:t>是神经系统活动的基本形式。反射的基本结构基础是</a:t>
            </a:r>
            <a:r>
              <a:rPr lang="en-US" sz="2400" b="0" u="sng">
                <a:latin typeface="Times New Roman" panose="02020603050405020304" charset="0"/>
                <a:cs typeface="Times New Roman" panose="02020603050405020304" charset="0"/>
              </a:rPr>
              <a:t> </a:t>
            </a:r>
            <a:r>
              <a:rPr lang="en-US" sz="2400" b="0" u="sng">
                <a:latin typeface="Times New Roman" panose="02020603050405020304" charset="0"/>
                <a:ea typeface="宋体" panose="02010600030101010101" pitchFamily="2" charset="-122"/>
              </a:rPr>
              <a:t>           </a:t>
            </a:r>
            <a:r>
              <a:rPr lang="zh-CN" sz="2400" b="0">
                <a:latin typeface="Times New Roman" panose="02020603050405020304" charset="0"/>
                <a:ea typeface="宋体" panose="02010600030101010101" pitchFamily="2" charset="-122"/>
              </a:rPr>
              <a:t>。二、简答论述题</a:t>
            </a:r>
            <a:r>
              <a:rPr lang="en-US" sz="2400" b="0">
                <a:latin typeface="Times New Roman" panose="02020603050405020304" charset="0"/>
                <a:ea typeface="宋体" panose="02010600030101010101" pitchFamily="2" charset="-122"/>
              </a:rPr>
              <a:t>1</a:t>
            </a:r>
            <a:r>
              <a:rPr lang="zh-CN" sz="2400" b="0">
                <a:latin typeface="Times New Roman" panose="02020603050405020304" charset="0"/>
                <a:ea typeface="宋体" panose="02010600030101010101" pitchFamily="2" charset="-122"/>
              </a:rPr>
              <a:t>．什么叫条件反射？它是怎样形成的？有何实践意义？</a:t>
            </a:r>
            <a:r>
              <a:rPr lang="en-US" sz="2400" b="0">
                <a:latin typeface="等线" charset="0"/>
                <a:cs typeface="Times New Roman" panose="02020603050405020304" charset="0"/>
              </a:rPr>
              <a:t> </a:t>
            </a:r>
            <a:endParaRPr lang="zh-CN" altLang="en-US"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1201420" y="1107440"/>
            <a:ext cx="9144000" cy="6299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ysClr val="windowText" lastClr="000000"/>
                </a:solidFill>
                <a:latin typeface="Calibri" panose="020F0502020204030204" charset="0"/>
                <a:ea typeface="+mn-ea"/>
                <a:cs typeface="+mn-ea"/>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2800" b="0" i="0" u="none" strike="noStrike" kern="1200" cap="none" spc="0" normalizeH="0" baseline="0" noProof="0">
                <a:ln>
                  <a:noFill/>
                </a:ln>
                <a:solidFill>
                  <a:sysClr val="windowText" lastClr="000000"/>
                </a:solidFill>
                <a:effectLst/>
                <a:uLnTx/>
                <a:uFillTx/>
                <a:latin typeface="宋体" panose="02010600030101010101" pitchFamily="2" charset="-122"/>
                <a:ea typeface="宋体" panose="02010600030101010101" pitchFamily="2" charset="-122"/>
              </a:rPr>
              <a:t>教学目标</a:t>
            </a:r>
            <a:endParaRPr kumimoji="0" lang="zh-CN" altLang="en-US" sz="2800" b="0" i="0" u="none" strike="noStrike" kern="1200" cap="none" spc="0" normalizeH="0" baseline="0" noProof="0">
              <a:ln>
                <a:noFill/>
              </a:ln>
              <a:solidFill>
                <a:sysClr val="windowText" lastClr="000000"/>
              </a:solidFill>
              <a:effectLst/>
              <a:uLnTx/>
              <a:uFillTx/>
              <a:latin typeface="宋体" panose="02010600030101010101" pitchFamily="2" charset="-122"/>
              <a:ea typeface="宋体" panose="02010600030101010101" pitchFamily="2" charset="-122"/>
            </a:endParaRPr>
          </a:p>
        </p:txBody>
      </p:sp>
      <p:sp>
        <p:nvSpPr>
          <p:cNvPr id="3" name="副标题 2"/>
          <p:cNvSpPr>
            <a:spLocks noGrp="1"/>
          </p:cNvSpPr>
          <p:nvPr/>
        </p:nvSpPr>
        <p:spPr>
          <a:xfrm>
            <a:off x="850403" y="2458748"/>
            <a:ext cx="10491194" cy="32619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ysClr val="windowText" lastClr="000000"/>
                </a:solidFill>
                <a:latin typeface="Calibri" panose="020F0502020204030204" charset="0"/>
                <a:ea typeface="+mn-ea"/>
                <a:cs typeface="+mn-ea"/>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ysClr val="windowText" lastClr="000000"/>
                </a:solidFill>
                <a:latin typeface="Calibri" panose="020F0502020204030204" charset="0"/>
                <a:ea typeface="+mn-ea"/>
                <a:cs typeface="+mn-ea"/>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ysClr val="windowText" lastClr="000000"/>
                </a:solidFill>
                <a:latin typeface="Calibri" panose="020F0502020204030204" charset="0"/>
                <a:ea typeface="+mn-ea"/>
                <a:cs typeface="+mn-ea"/>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ysClr val="windowText" lastClr="000000"/>
                </a:solidFill>
                <a:latin typeface="Calibri" panose="020F0502020204030204" charset="0"/>
                <a:ea typeface="+mn-ea"/>
                <a:cs typeface="+mn-ea"/>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r>
              <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rPr>
              <a:t>了解神经生理特点</a:t>
            </a:r>
            <a:endPar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r>
              <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rPr>
              <a:t>熟识反射弧结构；反射过程形成；神经中枢的机能及中枢对内脏活动的调节；</a:t>
            </a:r>
            <a:endPar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r>
              <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rPr>
              <a:t>                                   动物常见行为</a:t>
            </a:r>
            <a:endPar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r>
              <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rPr>
              <a:t>能判断动物反射强弱及内脏活动异常</a:t>
            </a:r>
            <a:endParaRPr kumimoji="0" lang="zh-CN" altLang="en-US"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endParaRPr kumimoji="0" lang="en-US" altLang="zh-CN" sz="2400" b="0" i="0" u="none" strike="noStrike" kern="1200" cap="none" spc="0" normalizeH="0" baseline="0" noProof="0" dirty="0">
              <a:ln>
                <a:noFill/>
              </a:ln>
              <a:solidFill>
                <a:sysClr val="windowText" lastClr="000000"/>
              </a:solidFill>
              <a:effectLst/>
              <a:uLnTx/>
              <a:uFillTx/>
              <a:latin typeface="Calibri" panose="020F0502020204030204" charset="0"/>
              <a:ea typeface="宋体"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10"/>
          <p:cNvSpPr txBox="1"/>
          <p:nvPr/>
        </p:nvSpPr>
        <p:spPr>
          <a:xfrm>
            <a:off x="806892" y="1622068"/>
            <a:ext cx="7848872" cy="540060"/>
          </a:xfrm>
          <a:prstGeom prst="rect">
            <a:avLst/>
          </a:prstGeom>
          <a:ln>
            <a:noFill/>
            <a:prstDash val="dash"/>
          </a:ln>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8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zh-CN" altLang="en-US" sz="2400" b="1" dirty="0">
                <a:solidFill>
                  <a:srgbClr val="FF0000"/>
                </a:solidFill>
                <a:latin typeface="宋体" panose="02010600030101010101" pitchFamily="2" charset="-122"/>
                <a:ea typeface="宋体" panose="02010600030101010101" pitchFamily="2" charset="-122"/>
              </a:rPr>
              <a:t>静息电位</a:t>
            </a:r>
            <a:r>
              <a:rPr lang="zh-CN" altLang="en-US" sz="2400" b="1" dirty="0">
                <a:solidFill>
                  <a:srgbClr val="0070C0"/>
                </a:solidFill>
                <a:latin typeface="宋体" panose="02010600030101010101" pitchFamily="2" charset="-122"/>
                <a:ea typeface="宋体" panose="02010600030101010101" pitchFamily="2" charset="-122"/>
              </a:rPr>
              <a:t>指细胞未受刺激时细胞膜内外两侧的电位差</a:t>
            </a:r>
            <a:endParaRPr lang="en-US" altLang="zh-CN" sz="2400" b="1" dirty="0">
              <a:solidFill>
                <a:srgbClr val="0070C0"/>
              </a:solidFill>
              <a:latin typeface="宋体" panose="02010600030101010101" pitchFamily="2" charset="-122"/>
              <a:ea typeface="宋体" panose="02010600030101010101" pitchFamily="2" charset="-122"/>
            </a:endParaRPr>
          </a:p>
        </p:txBody>
      </p:sp>
      <p:sp>
        <p:nvSpPr>
          <p:cNvPr id="10" name="矩形 9"/>
          <p:cNvSpPr/>
          <p:nvPr/>
        </p:nvSpPr>
        <p:spPr>
          <a:xfrm>
            <a:off x="583096" y="2132856"/>
            <a:ext cx="9905392" cy="1200329"/>
          </a:xfrm>
          <a:prstGeom prst="rect">
            <a:avLst/>
          </a:prstGeom>
        </p:spPr>
        <p:txBody>
          <a:bodyPr wrap="square">
            <a:spAutoFit/>
          </a:bodyPr>
          <a:lstStyle/>
          <a:p>
            <a:pPr>
              <a:defRPr/>
            </a:pPr>
            <a:r>
              <a:rPr lang="zh-CN" altLang="en-US" sz="2400" b="1" dirty="0">
                <a:solidFill>
                  <a:srgbClr val="FF0000"/>
                </a:solidFill>
                <a:latin typeface="宋体" panose="02010600030101010101" pitchFamily="2" charset="-122"/>
                <a:ea typeface="宋体" panose="02010600030101010101" pitchFamily="2" charset="-122"/>
              </a:rPr>
              <a:t>静息电位的产生：</a:t>
            </a:r>
            <a:r>
              <a:rPr lang="zh-CN" altLang="en-US" sz="2400" b="1" dirty="0">
                <a:solidFill>
                  <a:srgbClr val="0070C0"/>
                </a:solidFill>
                <a:latin typeface="宋体" panose="02010600030101010101" pitchFamily="2" charset="-122"/>
                <a:ea typeface="宋体" panose="02010600030101010101" pitchFamily="2" charset="-122"/>
              </a:rPr>
              <a:t>细胞未受刺激时细胞膜内</a:t>
            </a:r>
            <a:r>
              <a:rPr lang="en-US" altLang="zh-CN" sz="2400" b="1" dirty="0">
                <a:solidFill>
                  <a:srgbClr val="FF0000"/>
                </a:solidFill>
                <a:latin typeface="宋体" panose="02010600030101010101" pitchFamily="2" charset="-122"/>
                <a:ea typeface="宋体" panose="02010600030101010101" pitchFamily="2" charset="-122"/>
              </a:rPr>
              <a:t>K</a:t>
            </a:r>
            <a:r>
              <a:rPr lang="en-US" altLang="zh-CN" sz="2400" b="1" baseline="30000" dirty="0">
                <a:solidFill>
                  <a:srgbClr val="FF0000"/>
                </a:solidFill>
                <a:latin typeface="宋体" panose="02010600030101010101" pitchFamily="2" charset="-122"/>
                <a:ea typeface="宋体" panose="02010600030101010101" pitchFamily="2" charset="-122"/>
              </a:rPr>
              <a:t>+</a:t>
            </a:r>
            <a:r>
              <a:rPr lang="zh-CN" altLang="en-US" sz="2400" b="1" dirty="0">
                <a:solidFill>
                  <a:srgbClr val="0070C0"/>
                </a:solidFill>
                <a:latin typeface="宋体" panose="02010600030101010101" pitchFamily="2" charset="-122"/>
                <a:ea typeface="宋体" panose="02010600030101010101" pitchFamily="2" charset="-122"/>
              </a:rPr>
              <a:t>浓度是膜外的</a:t>
            </a:r>
            <a:r>
              <a:rPr lang="en-US" altLang="zh-CN" sz="2400" b="1" dirty="0">
                <a:solidFill>
                  <a:srgbClr val="0070C0"/>
                </a:solidFill>
                <a:latin typeface="宋体" panose="02010600030101010101" pitchFamily="2" charset="-122"/>
                <a:ea typeface="宋体" panose="02010600030101010101" pitchFamily="2" charset="-122"/>
              </a:rPr>
              <a:t>20</a:t>
            </a:r>
            <a:r>
              <a:rPr lang="zh-CN" altLang="en-US" sz="2400" b="1" dirty="0">
                <a:solidFill>
                  <a:srgbClr val="0070C0"/>
                </a:solidFill>
                <a:latin typeface="宋体" panose="02010600030101010101" pitchFamily="2" charset="-122"/>
                <a:ea typeface="宋体" panose="02010600030101010101" pitchFamily="2" charset="-122"/>
              </a:rPr>
              <a:t>～</a:t>
            </a:r>
            <a:r>
              <a:rPr lang="en-US" altLang="zh-CN" sz="2400" b="1" dirty="0">
                <a:solidFill>
                  <a:srgbClr val="0070C0"/>
                </a:solidFill>
                <a:latin typeface="宋体" panose="02010600030101010101" pitchFamily="2" charset="-122"/>
                <a:ea typeface="宋体" panose="02010600030101010101" pitchFamily="2" charset="-122"/>
              </a:rPr>
              <a:t>40</a:t>
            </a:r>
            <a:r>
              <a:rPr lang="zh-CN" altLang="en-US" sz="2400" b="1" dirty="0">
                <a:solidFill>
                  <a:srgbClr val="0070C0"/>
                </a:solidFill>
                <a:latin typeface="宋体" panose="02010600030101010101" pitchFamily="2" charset="-122"/>
                <a:ea typeface="宋体" panose="02010600030101010101" pitchFamily="2" charset="-122"/>
              </a:rPr>
              <a:t>倍，</a:t>
            </a:r>
            <a:endParaRPr lang="en-US" altLang="zh-CN" sz="2400" b="1" dirty="0">
              <a:solidFill>
                <a:srgbClr val="0070C0"/>
              </a:solidFill>
              <a:latin typeface="宋体" panose="02010600030101010101" pitchFamily="2" charset="-122"/>
              <a:ea typeface="宋体" panose="02010600030101010101" pitchFamily="2" charset="-122"/>
            </a:endParaRPr>
          </a:p>
          <a:p>
            <a:pPr>
              <a:defRPr/>
            </a:pPr>
            <a:r>
              <a:rPr lang="zh-CN" altLang="en-US" sz="2400" b="1" dirty="0">
                <a:solidFill>
                  <a:srgbClr val="0070C0"/>
                </a:solidFill>
                <a:latin typeface="宋体" panose="02010600030101010101" pitchFamily="2" charset="-122"/>
                <a:ea typeface="宋体" panose="02010600030101010101" pitchFamily="2" charset="-122"/>
              </a:rPr>
              <a:t>细胞膜外</a:t>
            </a:r>
            <a:r>
              <a:rPr lang="en-US" altLang="zh-CN" sz="2400" b="1" dirty="0">
                <a:solidFill>
                  <a:srgbClr val="FF0000"/>
                </a:solidFill>
                <a:latin typeface="宋体" panose="02010600030101010101" pitchFamily="2" charset="-122"/>
                <a:ea typeface="宋体" panose="02010600030101010101" pitchFamily="2" charset="-122"/>
              </a:rPr>
              <a:t>Na</a:t>
            </a:r>
            <a:r>
              <a:rPr lang="en-US" altLang="zh-CN" sz="2400" b="1" baseline="30000" dirty="0">
                <a:solidFill>
                  <a:srgbClr val="FF0000"/>
                </a:solidFill>
                <a:latin typeface="宋体" panose="02010600030101010101" pitchFamily="2" charset="-122"/>
                <a:ea typeface="宋体" panose="02010600030101010101" pitchFamily="2" charset="-122"/>
              </a:rPr>
              <a:t>+</a:t>
            </a:r>
            <a:r>
              <a:rPr lang="zh-CN" altLang="en-US" sz="2400" b="1" dirty="0">
                <a:solidFill>
                  <a:srgbClr val="0070C0"/>
                </a:solidFill>
                <a:latin typeface="宋体" panose="02010600030101010101" pitchFamily="2" charset="-122"/>
                <a:ea typeface="宋体" panose="02010600030101010101" pitchFamily="2" charset="-122"/>
              </a:rPr>
              <a:t>浓度是膜内的</a:t>
            </a:r>
            <a:r>
              <a:rPr lang="en-US" altLang="zh-CN" sz="2400" b="1" dirty="0">
                <a:solidFill>
                  <a:srgbClr val="0070C0"/>
                </a:solidFill>
                <a:latin typeface="宋体" panose="02010600030101010101" pitchFamily="2" charset="-122"/>
                <a:ea typeface="宋体" panose="02010600030101010101" pitchFamily="2" charset="-122"/>
              </a:rPr>
              <a:t>20</a:t>
            </a:r>
            <a:r>
              <a:rPr lang="zh-CN" altLang="en-US" sz="2400" b="1" dirty="0">
                <a:solidFill>
                  <a:srgbClr val="0070C0"/>
                </a:solidFill>
                <a:latin typeface="宋体" panose="02010600030101010101" pitchFamily="2" charset="-122"/>
                <a:ea typeface="宋体" panose="02010600030101010101" pitchFamily="2" charset="-122"/>
              </a:rPr>
              <a:t>倍，并且，此时细胞膜对</a:t>
            </a:r>
            <a:r>
              <a:rPr lang="en-US" altLang="zh-CN" sz="2400" b="1" dirty="0">
                <a:solidFill>
                  <a:srgbClr val="FF0000"/>
                </a:solidFill>
                <a:latin typeface="宋体" panose="02010600030101010101" pitchFamily="2" charset="-122"/>
                <a:ea typeface="宋体" panose="02010600030101010101" pitchFamily="2" charset="-122"/>
              </a:rPr>
              <a:t>K</a:t>
            </a:r>
            <a:r>
              <a:rPr lang="en-US" altLang="zh-CN" sz="2400" b="1" baseline="30000" dirty="0">
                <a:solidFill>
                  <a:srgbClr val="FF0000"/>
                </a:solidFill>
                <a:latin typeface="宋体" panose="02010600030101010101" pitchFamily="2" charset="-122"/>
                <a:ea typeface="宋体" panose="02010600030101010101" pitchFamily="2" charset="-122"/>
              </a:rPr>
              <a:t>+</a:t>
            </a:r>
            <a:r>
              <a:rPr lang="zh-CN" altLang="en-US" sz="2400" b="1" dirty="0">
                <a:solidFill>
                  <a:srgbClr val="0070C0"/>
                </a:solidFill>
                <a:latin typeface="宋体" panose="02010600030101010101" pitchFamily="2" charset="-122"/>
                <a:ea typeface="宋体" panose="02010600030101010101" pitchFamily="2" charset="-122"/>
              </a:rPr>
              <a:t>有很好的通透性，</a:t>
            </a:r>
            <a:endParaRPr lang="en-US" altLang="zh-CN" sz="2400" b="1" dirty="0">
              <a:solidFill>
                <a:srgbClr val="0070C0"/>
              </a:solidFill>
              <a:latin typeface="宋体" panose="02010600030101010101" pitchFamily="2" charset="-122"/>
              <a:ea typeface="宋体" panose="02010600030101010101" pitchFamily="2" charset="-122"/>
            </a:endParaRPr>
          </a:p>
          <a:p>
            <a:pPr>
              <a:defRPr/>
            </a:pPr>
            <a:r>
              <a:rPr lang="zh-CN" altLang="en-US" sz="2400" b="1" dirty="0">
                <a:solidFill>
                  <a:srgbClr val="0070C0"/>
                </a:solidFill>
                <a:latin typeface="宋体" panose="02010600030101010101" pitchFamily="2" charset="-122"/>
                <a:ea typeface="宋体" panose="02010600030101010101" pitchFamily="2" charset="-122"/>
              </a:rPr>
              <a:t>对其他离子通透性很差，这样就形成了内负外正的电位差。</a:t>
            </a:r>
            <a:endParaRPr lang="zh-CN" altLang="en-US" sz="2400" b="1" dirty="0">
              <a:solidFill>
                <a:srgbClr val="FF0000"/>
              </a:solidFill>
              <a:latin typeface="宋体" panose="02010600030101010101" pitchFamily="2" charset="-122"/>
              <a:ea typeface="宋体" panose="02010600030101010101" pitchFamily="2" charset="-122"/>
            </a:endParaRPr>
          </a:p>
        </p:txBody>
      </p:sp>
      <p:pic>
        <p:nvPicPr>
          <p:cNvPr id="5122" name="Picture 2" descr="查看源图像"/>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75721" y="3399655"/>
            <a:ext cx="5220085" cy="3089438"/>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10"/>
          <p:cNvSpPr txBox="1"/>
          <p:nvPr/>
        </p:nvSpPr>
        <p:spPr>
          <a:xfrm>
            <a:off x="5116055" y="63280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（一）神经纤维生理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t="4720" b="11885"/>
          <a:stretch>
            <a:fillRect/>
          </a:stretch>
        </p:blipFill>
        <p:spPr>
          <a:xfrm>
            <a:off x="7341168" y="4725166"/>
            <a:ext cx="3175854" cy="1988819"/>
          </a:xfrm>
          <a:prstGeom prst="rect">
            <a:avLst/>
          </a:prstGeom>
        </p:spPr>
      </p:pic>
      <p:sp>
        <p:nvSpPr>
          <p:cNvPr id="9" name="文本占位符 10"/>
          <p:cNvSpPr txBox="1"/>
          <p:nvPr/>
        </p:nvSpPr>
        <p:spPr>
          <a:xfrm>
            <a:off x="1703512" y="1700808"/>
            <a:ext cx="8280920" cy="540060"/>
          </a:xfrm>
          <a:prstGeom prst="rect">
            <a:avLst/>
          </a:prstGeom>
          <a:ln>
            <a:noFill/>
            <a:prstDash val="dash"/>
          </a:ln>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8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zh-CN" altLang="en-US" sz="2400" b="1" dirty="0">
                <a:solidFill>
                  <a:srgbClr val="FF0000"/>
                </a:solidFill>
                <a:latin typeface="楷体" panose="02010609060101010101" pitchFamily="49" charset="-122"/>
                <a:ea typeface="楷体" panose="02010609060101010101" pitchFamily="49" charset="-122"/>
              </a:rPr>
              <a:t>动作电位</a:t>
            </a:r>
            <a:r>
              <a:rPr lang="zh-CN" altLang="en-US" sz="2400" b="1" dirty="0">
                <a:solidFill>
                  <a:srgbClr val="0070C0"/>
                </a:solidFill>
                <a:latin typeface="楷体" panose="02010609060101010101" pitchFamily="49" charset="-122"/>
                <a:ea typeface="楷体" panose="02010609060101010101" pitchFamily="49" charset="-122"/>
              </a:rPr>
              <a:t>指神经或肌细胞在兴奋时产生的可传播的电位变化。</a:t>
            </a:r>
            <a:endParaRPr lang="en-US" altLang="zh-CN" sz="2400" b="1" dirty="0">
              <a:solidFill>
                <a:srgbClr val="0070C0"/>
              </a:solidFill>
              <a:latin typeface="楷体" panose="02010609060101010101" pitchFamily="49" charset="-122"/>
              <a:ea typeface="楷体" panose="02010609060101010101" pitchFamily="49" charset="-122"/>
            </a:endParaRPr>
          </a:p>
        </p:txBody>
      </p:sp>
      <p:pic>
        <p:nvPicPr>
          <p:cNvPr id="1026" name="Picture 2" descr="C:\Users\mj\Desktop\images\神经系统\0073bhj8zy7hmSLSOj0e2&amp;6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9497" y="3562976"/>
            <a:ext cx="5291661" cy="3252979"/>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1415480" y="2132856"/>
            <a:ext cx="9073008" cy="1107996"/>
          </a:xfrm>
          <a:prstGeom prst="rect">
            <a:avLst/>
          </a:prstGeom>
        </p:spPr>
        <p:txBody>
          <a:bodyPr wrap="square">
            <a:spAutoFit/>
          </a:bodyPr>
          <a:lstStyle/>
          <a:p>
            <a:pPr>
              <a:defRPr/>
            </a:pPr>
            <a:r>
              <a:rPr lang="zh-CN" altLang="en-US" sz="2200" b="1" dirty="0">
                <a:solidFill>
                  <a:srgbClr val="FF0000"/>
                </a:solidFill>
                <a:latin typeface="楷体" panose="02010609060101010101" pitchFamily="49" charset="-122"/>
                <a:ea typeface="楷体" panose="02010609060101010101" pitchFamily="49" charset="-122"/>
              </a:rPr>
              <a:t>动作电位的产生：</a:t>
            </a:r>
            <a:r>
              <a:rPr lang="zh-CN" altLang="en-US" sz="2200" b="1" dirty="0">
                <a:solidFill>
                  <a:srgbClr val="0070C0"/>
                </a:solidFill>
                <a:latin typeface="楷体" panose="02010609060101010101" pitchFamily="49" charset="-122"/>
                <a:ea typeface="楷体" panose="02010609060101010101" pitchFamily="49" charset="-122"/>
              </a:rPr>
              <a:t>当神经纤维收到刺激而兴奋时，引起细胞膜通透性的改变，细胞膜对</a:t>
            </a:r>
            <a:r>
              <a:rPr lang="en-US" altLang="zh-CN" sz="2200" b="1" dirty="0">
                <a:solidFill>
                  <a:srgbClr val="0070C0"/>
                </a:solidFill>
                <a:latin typeface="楷体" panose="02010609060101010101" pitchFamily="49" charset="-122"/>
                <a:ea typeface="楷体" panose="02010609060101010101" pitchFamily="49" charset="-122"/>
              </a:rPr>
              <a:t>Na+</a:t>
            </a:r>
            <a:r>
              <a:rPr lang="zh-CN" altLang="en-US" sz="2200" b="1" dirty="0">
                <a:solidFill>
                  <a:srgbClr val="0070C0"/>
                </a:solidFill>
                <a:latin typeface="楷体" panose="02010609060101010101" pitchFamily="49" charset="-122"/>
                <a:ea typeface="楷体" panose="02010609060101010101" pitchFamily="49" charset="-122"/>
              </a:rPr>
              <a:t>的通透性突然增加，</a:t>
            </a:r>
            <a:r>
              <a:rPr lang="en-US" altLang="zh-CN" sz="2200" b="1" dirty="0">
                <a:solidFill>
                  <a:srgbClr val="0070C0"/>
                </a:solidFill>
                <a:latin typeface="楷体" panose="02010609060101010101" pitchFamily="49" charset="-122"/>
                <a:ea typeface="楷体" panose="02010609060101010101" pitchFamily="49" charset="-122"/>
              </a:rPr>
              <a:t> Na+</a:t>
            </a:r>
            <a:r>
              <a:rPr lang="zh-CN" altLang="en-US" sz="2200" b="1" dirty="0">
                <a:solidFill>
                  <a:srgbClr val="0070C0"/>
                </a:solidFill>
                <a:latin typeface="楷体" panose="02010609060101010101" pitchFamily="49" charset="-122"/>
                <a:ea typeface="楷体" panose="02010609060101010101" pitchFamily="49" charset="-122"/>
              </a:rPr>
              <a:t>向膜内扩散，使膜内带正电位，膜外带负电位，形成外负内正的电位。</a:t>
            </a:r>
            <a:endParaRPr lang="zh-CN" altLang="en-US" sz="2200" b="1" dirty="0">
              <a:solidFill>
                <a:srgbClr val="FF0000"/>
              </a:solidFill>
              <a:latin typeface="楷体" panose="02010609060101010101" pitchFamily="49" charset="-122"/>
              <a:ea typeface="楷体" panose="02010609060101010101" pitchFamily="49" charset="-122"/>
            </a:endParaRPr>
          </a:p>
        </p:txBody>
      </p:sp>
      <p:pic>
        <p:nvPicPr>
          <p:cNvPr id="11" name="图片 10"/>
          <p:cNvPicPr>
            <a:picLocks noChangeAspect="1"/>
          </p:cNvPicPr>
          <p:nvPr/>
        </p:nvPicPr>
        <p:blipFill>
          <a:blip r:embed="rId3"/>
          <a:stretch>
            <a:fillRect/>
          </a:stretch>
        </p:blipFill>
        <p:spPr>
          <a:xfrm>
            <a:off x="6899718" y="3074033"/>
            <a:ext cx="3755820" cy="1682607"/>
          </a:xfrm>
          <a:prstGeom prst="rect">
            <a:avLst/>
          </a:prstGeom>
        </p:spPr>
      </p:pic>
      <p:sp>
        <p:nvSpPr>
          <p:cNvPr id="2" name="文本框 1"/>
          <p:cNvSpPr txBox="1"/>
          <p:nvPr/>
        </p:nvSpPr>
        <p:spPr>
          <a:xfrm>
            <a:off x="5116055" y="63280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（一）神经纤维生理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j\Desktop\images\神经系统\timg1.gif"/>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19537" y="1675519"/>
            <a:ext cx="4053309" cy="2886447"/>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5075529" y="1772816"/>
            <a:ext cx="2348720" cy="523220"/>
          </a:xfrm>
          <a:prstGeom prst="rect">
            <a:avLst/>
          </a:prstGeom>
        </p:spPr>
        <p:txBody>
          <a:bodyPr wrap="none">
            <a:spAutoFit/>
          </a:bodyPr>
          <a:lstStyle/>
          <a:p>
            <a:pPr>
              <a:defRPr/>
            </a:pPr>
            <a:r>
              <a:rPr lang="zh-CN" altLang="en-US" sz="2800" b="1">
                <a:solidFill>
                  <a:srgbClr val="FF0000"/>
                </a:solidFill>
                <a:latin typeface="楷体" panose="02010609060101010101" pitchFamily="49" charset="-122"/>
                <a:ea typeface="楷体" panose="02010609060101010101" pitchFamily="49" charset="-122"/>
              </a:rPr>
              <a:t>兴奋传导方向</a:t>
            </a:r>
            <a:endParaRPr lang="zh-CN" altLang="en-US" sz="2800" b="1" dirty="0">
              <a:solidFill>
                <a:srgbClr val="FF0000"/>
              </a:solidFill>
              <a:latin typeface="楷体" panose="02010609060101010101" pitchFamily="49" charset="-122"/>
              <a:ea typeface="楷体" panose="02010609060101010101" pitchFamily="49" charset="-122"/>
            </a:endParaRPr>
          </a:p>
        </p:txBody>
      </p:sp>
      <p:pic>
        <p:nvPicPr>
          <p:cNvPr id="5123" name="Picture 3" descr="C:\Users\mj\Desktop\images\神经系统\NCVHNuXCybt8un0mbvSSBeNB0fOPldSXH6ymJW8spQPCAQAA1wAAAEdJ.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1126" y="2347727"/>
            <a:ext cx="4726874" cy="2258396"/>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1840796" y="4317083"/>
            <a:ext cx="7920880" cy="2033293"/>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rgbClr val="0033CC"/>
                </a:solidFill>
                <a:latin typeface="楷体" panose="02010609060101010101" pitchFamily="49" charset="-122"/>
                <a:ea typeface="楷体" panose="02010609060101010101" pitchFamily="49" charset="-122"/>
              </a:rPr>
              <a:t>神经纤维传递的特征：神经纤维的完整性</a:t>
            </a:r>
            <a:endParaRPr lang="en-US" altLang="zh-CN" sz="2400" b="1" dirty="0">
              <a:solidFill>
                <a:srgbClr val="0033CC"/>
              </a:solidFill>
              <a:latin typeface="楷体" panose="02010609060101010101" pitchFamily="49" charset="-122"/>
              <a:ea typeface="楷体" panose="02010609060101010101" pitchFamily="49" charset="-122"/>
            </a:endParaRPr>
          </a:p>
          <a:p>
            <a:pPr algn="ctr"/>
            <a:r>
              <a:rPr lang="zh-CN" altLang="en-US" sz="2400" b="1" dirty="0">
                <a:solidFill>
                  <a:srgbClr val="0033CC"/>
                </a:solidFill>
                <a:latin typeface="楷体" panose="02010609060101010101" pitchFamily="49" charset="-122"/>
                <a:ea typeface="楷体" panose="02010609060101010101" pitchFamily="49" charset="-122"/>
              </a:rPr>
              <a:t>                  神经纤维传导的绝缘性</a:t>
            </a:r>
            <a:endParaRPr lang="en-US" altLang="zh-CN" sz="2400" b="1" dirty="0">
              <a:solidFill>
                <a:srgbClr val="0033CC"/>
              </a:solidFill>
              <a:latin typeface="楷体" panose="02010609060101010101" pitchFamily="49" charset="-122"/>
              <a:ea typeface="楷体" panose="02010609060101010101" pitchFamily="49" charset="-122"/>
            </a:endParaRPr>
          </a:p>
          <a:p>
            <a:pPr algn="ctr"/>
            <a:r>
              <a:rPr lang="zh-CN" altLang="en-US" sz="2400" b="1" dirty="0">
                <a:solidFill>
                  <a:srgbClr val="0033CC"/>
                </a:solidFill>
                <a:latin typeface="楷体" panose="02010609060101010101" pitchFamily="49" charset="-122"/>
                <a:ea typeface="楷体" panose="02010609060101010101" pitchFamily="49" charset="-122"/>
              </a:rPr>
              <a:t>                  神经纤维传导的双向性</a:t>
            </a:r>
            <a:endParaRPr lang="en-US" altLang="zh-CN" sz="2400" b="1" dirty="0">
              <a:solidFill>
                <a:srgbClr val="0033CC"/>
              </a:solidFill>
              <a:latin typeface="楷体" panose="02010609060101010101" pitchFamily="49" charset="-122"/>
              <a:ea typeface="楷体" panose="02010609060101010101" pitchFamily="49" charset="-122"/>
            </a:endParaRPr>
          </a:p>
          <a:p>
            <a:pPr algn="ctr"/>
            <a:r>
              <a:rPr lang="zh-CN" altLang="en-US" sz="2400" b="1" dirty="0">
                <a:solidFill>
                  <a:srgbClr val="0033CC"/>
                </a:solidFill>
                <a:latin typeface="楷体" panose="02010609060101010101" pitchFamily="49" charset="-122"/>
                <a:ea typeface="楷体" panose="02010609060101010101" pitchFamily="49" charset="-122"/>
              </a:rPr>
              <a:t>          相对不疲劳性</a:t>
            </a:r>
            <a:endParaRPr lang="en-US" altLang="zh-CN" sz="2400" b="1" dirty="0">
              <a:solidFill>
                <a:srgbClr val="0033CC"/>
              </a:solidFill>
              <a:latin typeface="楷体" panose="02010609060101010101" pitchFamily="49" charset="-122"/>
              <a:ea typeface="楷体" panose="02010609060101010101" pitchFamily="49" charset="-122"/>
            </a:endParaRPr>
          </a:p>
          <a:p>
            <a:pPr algn="ctr"/>
            <a:r>
              <a:rPr lang="zh-CN" altLang="en-US" sz="2400" b="1" dirty="0">
                <a:solidFill>
                  <a:srgbClr val="0033CC"/>
                </a:solidFill>
                <a:latin typeface="楷体" panose="02010609060101010101" pitchFamily="49" charset="-122"/>
                <a:ea typeface="楷体" panose="02010609060101010101" pitchFamily="49" charset="-122"/>
              </a:rPr>
              <a:t>                       神经纤维传递冲动的不衰减性 </a:t>
            </a:r>
            <a:endParaRPr lang="zh-CN" altLang="en-US" sz="2400" b="1" dirty="0">
              <a:solidFill>
                <a:srgbClr val="0033CC"/>
              </a:solidFill>
              <a:latin typeface="楷体" panose="02010609060101010101" pitchFamily="49" charset="-122"/>
              <a:ea typeface="楷体" panose="02010609060101010101" pitchFamily="49" charset="-122"/>
            </a:endParaRPr>
          </a:p>
        </p:txBody>
      </p:sp>
      <p:sp>
        <p:nvSpPr>
          <p:cNvPr id="2" name="文本框 1"/>
          <p:cNvSpPr txBox="1"/>
          <p:nvPr/>
        </p:nvSpPr>
        <p:spPr>
          <a:xfrm>
            <a:off x="5116055" y="63280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（一）神经纤维生理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43498872951&amp;di=3c001780dca4a195b17597d889fdcefc&amp;imgtype=0&amp;src=http%3A%2F%2Fres.tongyi.com%2Fresources%2Farticle%2Fstudent%2Fothers%2F201102260131%2Fg3%2F12.files%2Fimage061.gif"/>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33598" y="1690006"/>
            <a:ext cx="7034810" cy="4954626"/>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5116055" y="63280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（一）神经纤维生理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7105"/>
          <p:cNvSpPr txBox="1"/>
          <p:nvPr/>
        </p:nvSpPr>
        <p:spPr>
          <a:xfrm>
            <a:off x="1631504" y="1297457"/>
            <a:ext cx="8712968" cy="1582448"/>
          </a:xfrm>
          <a:prstGeom prst="rect">
            <a:avLst/>
          </a:prstGeom>
        </p:spPr>
        <p:txBody>
          <a:bodyPr anchor="b">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3100" b="1" dirty="0">
                <a:solidFill>
                  <a:srgbClr val="FF0000"/>
                </a:solidFill>
                <a:latin typeface="宋体" panose="02010600030101010101" pitchFamily="2" charset="-122"/>
                <a:ea typeface="宋体" panose="02010600030101010101" pitchFamily="2" charset="-122"/>
              </a:rPr>
              <a:t>突触</a:t>
            </a:r>
            <a:r>
              <a:rPr lang="zh-CN" altLang="en-US" sz="3100" b="1" dirty="0">
                <a:solidFill>
                  <a:srgbClr val="0070C0"/>
                </a:solidFill>
                <a:latin typeface="宋体" panose="02010600030101010101" pitchFamily="2" charset="-122"/>
                <a:ea typeface="宋体" panose="02010600030101010101" pitchFamily="2" charset="-122"/>
              </a:rPr>
              <a:t>：指神经元之间或者神经元与效应器之间传递信息的结构。</a:t>
            </a:r>
            <a:endParaRPr lang="en-US" altLang="zh-CN" sz="3100" b="1" dirty="0">
              <a:solidFill>
                <a:srgbClr val="0070C0"/>
              </a:solidFill>
              <a:latin typeface="宋体" panose="02010600030101010101" pitchFamily="2" charset="-122"/>
              <a:ea typeface="宋体" panose="02010600030101010101" pitchFamily="2" charset="-122"/>
            </a:endParaRPr>
          </a:p>
          <a:p>
            <a:r>
              <a:rPr lang="zh-CN" altLang="en-US" sz="3100" b="1" dirty="0">
                <a:solidFill>
                  <a:srgbClr val="FF0000"/>
                </a:solidFill>
                <a:latin typeface="宋体" panose="02010600030101010101" pitchFamily="2" charset="-122"/>
                <a:ea typeface="宋体" panose="02010600030101010101" pitchFamily="2" charset="-122"/>
              </a:rPr>
              <a:t>兴奋性突触传播：</a:t>
            </a:r>
            <a:r>
              <a:rPr lang="zh-CN" altLang="en-US" sz="3100" b="1" dirty="0">
                <a:solidFill>
                  <a:srgbClr val="0033CC"/>
                </a:solidFill>
                <a:latin typeface="宋体" panose="02010600030101010101" pitchFamily="2" charset="-122"/>
                <a:ea typeface="宋体" panose="02010600030101010101" pitchFamily="2" charset="-122"/>
              </a:rPr>
              <a:t>当动作电位传到轴突末梢时，使突触前膜兴奋，释放兴奋性递质，与后膜受体结合，使后膜兴奋。</a:t>
            </a:r>
            <a:endParaRPr lang="en-US" altLang="zh-CN" sz="3100" b="1" dirty="0">
              <a:solidFill>
                <a:srgbClr val="0033CC"/>
              </a:solidFill>
              <a:latin typeface="宋体" panose="02010600030101010101" pitchFamily="2" charset="-122"/>
              <a:ea typeface="宋体" panose="02010600030101010101" pitchFamily="2" charset="-122"/>
            </a:endParaRPr>
          </a:p>
          <a:p>
            <a:r>
              <a:rPr lang="zh-CN" altLang="en-US" sz="3100" b="1" dirty="0">
                <a:solidFill>
                  <a:srgbClr val="FF0000"/>
                </a:solidFill>
                <a:latin typeface="宋体" panose="02010600030101010101" pitchFamily="2" charset="-122"/>
                <a:ea typeface="宋体" panose="02010600030101010101" pitchFamily="2" charset="-122"/>
              </a:rPr>
              <a:t>抑制性突触传递：</a:t>
            </a:r>
            <a:r>
              <a:rPr lang="zh-CN" altLang="en-US" sz="3100" b="1" dirty="0">
                <a:solidFill>
                  <a:srgbClr val="0033CC"/>
                </a:solidFill>
                <a:latin typeface="宋体" panose="02010600030101010101" pitchFamily="2" charset="-122"/>
                <a:ea typeface="宋体" panose="02010600030101010101" pitchFamily="2" charset="-122"/>
              </a:rPr>
              <a:t>当抑制性神经元兴奋时，其末梢释放抑制性递质，递质与后膜受体结合，使后膜对</a:t>
            </a:r>
            <a:r>
              <a:rPr lang="en-US" altLang="zh-CN" sz="3100" b="1" dirty="0">
                <a:solidFill>
                  <a:srgbClr val="0033CC"/>
                </a:solidFill>
                <a:latin typeface="宋体" panose="02010600030101010101" pitchFamily="2" charset="-122"/>
                <a:ea typeface="宋体" panose="02010600030101010101" pitchFamily="2" charset="-122"/>
              </a:rPr>
              <a:t>K+</a:t>
            </a:r>
            <a:r>
              <a:rPr lang="zh-CN" altLang="en-US" sz="3100" b="1" dirty="0">
                <a:solidFill>
                  <a:srgbClr val="0033CC"/>
                </a:solidFill>
                <a:latin typeface="宋体" panose="02010600030101010101" pitchFamily="2" charset="-122"/>
                <a:ea typeface="宋体" panose="02010600030101010101" pitchFamily="2" charset="-122"/>
              </a:rPr>
              <a:t>和</a:t>
            </a:r>
            <a:r>
              <a:rPr lang="en-US" altLang="zh-CN" sz="3100" b="1" dirty="0">
                <a:solidFill>
                  <a:srgbClr val="0033CC"/>
                </a:solidFill>
                <a:latin typeface="宋体" panose="02010600030101010101" pitchFamily="2" charset="-122"/>
                <a:ea typeface="宋体" panose="02010600030101010101" pitchFamily="2" charset="-122"/>
              </a:rPr>
              <a:t>Cl-</a:t>
            </a:r>
            <a:r>
              <a:rPr lang="zh-CN" altLang="en-US" sz="3100" b="1" dirty="0">
                <a:solidFill>
                  <a:srgbClr val="0033CC"/>
                </a:solidFill>
                <a:latin typeface="宋体" panose="02010600030101010101" pitchFamily="2" charset="-122"/>
                <a:ea typeface="宋体" panose="02010600030101010101" pitchFamily="2" charset="-122"/>
              </a:rPr>
              <a:t>通透性增加，使极化加深</a:t>
            </a:r>
            <a:r>
              <a:rPr lang="zh-CN" altLang="en-US" sz="2200" b="1" dirty="0">
                <a:solidFill>
                  <a:srgbClr val="0033CC"/>
                </a:solidFill>
                <a:latin typeface="楷体" panose="02010609060101010101" pitchFamily="49" charset="-122"/>
                <a:ea typeface="楷体" panose="02010609060101010101" pitchFamily="49" charset="-122"/>
              </a:rPr>
              <a:t>。</a:t>
            </a:r>
            <a:endParaRPr lang="ja-JP" altLang="en-US" sz="2200" b="1" dirty="0">
              <a:solidFill>
                <a:srgbClr val="0033CC"/>
              </a:solidFill>
              <a:latin typeface="楷体" panose="02010609060101010101" pitchFamily="49" charset="-122"/>
              <a:ea typeface="楷体" panose="02010609060101010101" pitchFamily="49" charset="-122"/>
            </a:endParaRPr>
          </a:p>
        </p:txBody>
      </p:sp>
      <p:pic>
        <p:nvPicPr>
          <p:cNvPr id="4" name="Picture 4" descr="C:\Users\mj\Desktop\images\bki-20140122140951-114404114.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31504" y="3633076"/>
            <a:ext cx="2050344" cy="2971513"/>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a:blip r:embed="rId2"/>
          <a:stretch>
            <a:fillRect/>
          </a:stretch>
        </p:blipFill>
        <p:spPr>
          <a:xfrm>
            <a:off x="4107652" y="3324226"/>
            <a:ext cx="3181350" cy="3533775"/>
          </a:xfrm>
          <a:prstGeom prst="rect">
            <a:avLst/>
          </a:prstGeom>
        </p:spPr>
      </p:pic>
      <p:cxnSp>
        <p:nvCxnSpPr>
          <p:cNvPr id="14" name="直接连接符 13"/>
          <p:cNvCxnSpPr/>
          <p:nvPr/>
        </p:nvCxnSpPr>
        <p:spPr>
          <a:xfrm flipV="1">
            <a:off x="4539701" y="6165304"/>
            <a:ext cx="720078"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6094373" y="5767198"/>
            <a:ext cx="720078"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6735004" y="5555879"/>
            <a:ext cx="1107996" cy="369332"/>
          </a:xfrm>
          <a:prstGeom prst="rect">
            <a:avLst/>
          </a:prstGeom>
          <a:noFill/>
        </p:spPr>
        <p:txBody>
          <a:bodyPr wrap="none" rtlCol="0">
            <a:spAutoFit/>
          </a:bodyPr>
          <a:lstStyle/>
          <a:p>
            <a:r>
              <a:rPr lang="zh-CN" altLang="en-US" b="1" dirty="0">
                <a:solidFill>
                  <a:srgbClr val="0033CC"/>
                </a:solidFill>
                <a:latin typeface="楷体" panose="02010609060101010101" pitchFamily="49" charset="-122"/>
                <a:ea typeface="楷体" panose="02010609060101010101" pitchFamily="49" charset="-122"/>
              </a:rPr>
              <a:t>突触前膜</a:t>
            </a:r>
            <a:endParaRPr lang="zh-CN" altLang="en-US" b="1" dirty="0">
              <a:solidFill>
                <a:srgbClr val="0033CC"/>
              </a:solidFill>
              <a:latin typeface="楷体" panose="02010609060101010101" pitchFamily="49" charset="-122"/>
              <a:ea typeface="楷体" panose="02010609060101010101" pitchFamily="49" charset="-122"/>
            </a:endParaRPr>
          </a:p>
        </p:txBody>
      </p:sp>
      <p:sp>
        <p:nvSpPr>
          <p:cNvPr id="18" name="文本框 17"/>
          <p:cNvSpPr txBox="1"/>
          <p:nvPr/>
        </p:nvSpPr>
        <p:spPr>
          <a:xfrm>
            <a:off x="3791744" y="6235256"/>
            <a:ext cx="1107996" cy="369332"/>
          </a:xfrm>
          <a:prstGeom prst="rect">
            <a:avLst/>
          </a:prstGeom>
          <a:noFill/>
        </p:spPr>
        <p:txBody>
          <a:bodyPr wrap="none" rtlCol="0">
            <a:spAutoFit/>
          </a:bodyPr>
          <a:lstStyle/>
          <a:p>
            <a:r>
              <a:rPr lang="zh-CN" altLang="en-US" b="1" dirty="0">
                <a:solidFill>
                  <a:srgbClr val="0033CC"/>
                </a:solidFill>
                <a:latin typeface="楷体" panose="02010609060101010101" pitchFamily="49" charset="-122"/>
                <a:ea typeface="楷体" panose="02010609060101010101" pitchFamily="49" charset="-122"/>
              </a:rPr>
              <a:t>突触后膜</a:t>
            </a:r>
            <a:endParaRPr lang="zh-CN" altLang="en-US" b="1" dirty="0">
              <a:solidFill>
                <a:srgbClr val="0033CC"/>
              </a:solidFill>
              <a:latin typeface="楷体" panose="02010609060101010101" pitchFamily="49" charset="-122"/>
              <a:ea typeface="楷体" panose="02010609060101010101" pitchFamily="49" charset="-122"/>
            </a:endParaRPr>
          </a:p>
        </p:txBody>
      </p:sp>
      <p:pic>
        <p:nvPicPr>
          <p:cNvPr id="20" name="Picture 2" descr="C:\Users\mj\Desktop\images\微信图片_20181013232957.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7093" y="3118386"/>
            <a:ext cx="2884845" cy="3739614"/>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p:cNvSpPr txBox="1"/>
          <p:nvPr/>
        </p:nvSpPr>
        <p:spPr>
          <a:xfrm>
            <a:off x="4969870" y="40881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（二）反射中枢生理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r="2282" b="6662"/>
          <a:stretch>
            <a:fillRect/>
          </a:stretch>
        </p:blipFill>
        <p:spPr bwMode="auto">
          <a:xfrm>
            <a:off x="1398270" y="1741717"/>
            <a:ext cx="4393878"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矩形 9"/>
          <p:cNvSpPr/>
          <p:nvPr/>
        </p:nvSpPr>
        <p:spPr>
          <a:xfrm>
            <a:off x="6240145" y="2621280"/>
            <a:ext cx="5437505" cy="2306955"/>
          </a:xfrm>
          <a:prstGeom prst="rect">
            <a:avLst/>
          </a:prstGeom>
          <a:ln w="28575">
            <a:solidFill>
              <a:srgbClr val="0070C0"/>
            </a:solidFill>
          </a:ln>
        </p:spPr>
        <p:txBody>
          <a:bodyPr wrap="square">
            <a:spAutoFit/>
          </a:bodyPr>
          <a:lstStyle/>
          <a:p>
            <a:r>
              <a:rPr lang="zh-CN" altLang="en-US" sz="2400" b="1" dirty="0">
                <a:solidFill>
                  <a:srgbClr val="FF0000"/>
                </a:solidFill>
                <a:latin typeface="宋体" panose="02010600030101010101" pitchFamily="2" charset="-122"/>
                <a:ea typeface="宋体" panose="02010600030101010101" pitchFamily="2" charset="-122"/>
              </a:rPr>
              <a:t>反射：是机体对环境条件改变作出的反应。</a:t>
            </a:r>
            <a:r>
              <a:rPr lang="zh-CN" altLang="en-US" sz="2400" b="1" dirty="0">
                <a:solidFill>
                  <a:srgbClr val="0070C0"/>
                </a:solidFill>
                <a:latin typeface="宋体" panose="02010600030101010101" pitchFamily="2" charset="-122"/>
                <a:ea typeface="宋体" panose="02010600030101010101" pitchFamily="2" charset="-122"/>
              </a:rPr>
              <a:t>是神经系统活动的基本形式。</a:t>
            </a:r>
            <a:endParaRPr lang="zh-CN" altLang="en-US" sz="2400" b="1" dirty="0">
              <a:solidFill>
                <a:srgbClr val="0070C0"/>
              </a:solidFill>
              <a:latin typeface="宋体" panose="02010600030101010101" pitchFamily="2" charset="-122"/>
              <a:ea typeface="宋体" panose="02010600030101010101" pitchFamily="2" charset="-122"/>
            </a:endParaRPr>
          </a:p>
          <a:p>
            <a:endParaRPr lang="zh-CN" altLang="en-US" sz="2400" b="1" dirty="0">
              <a:solidFill>
                <a:srgbClr val="FF0000"/>
              </a:solidFill>
              <a:latin typeface="宋体" panose="02010600030101010101" pitchFamily="2" charset="-122"/>
              <a:ea typeface="宋体" panose="02010600030101010101" pitchFamily="2" charset="-122"/>
            </a:endParaRPr>
          </a:p>
          <a:p>
            <a:r>
              <a:rPr lang="zh-CN" altLang="en-US" sz="2400" b="1" dirty="0">
                <a:solidFill>
                  <a:srgbClr val="FF0000"/>
                </a:solidFill>
                <a:latin typeface="宋体" panose="02010600030101010101" pitchFamily="2" charset="-122"/>
                <a:ea typeface="宋体" panose="02010600030101010101" pitchFamily="2" charset="-122"/>
              </a:rPr>
              <a:t>反射弧</a:t>
            </a:r>
            <a:r>
              <a:rPr lang="zh-CN" altLang="en-US" sz="2400" b="1" dirty="0">
                <a:solidFill>
                  <a:srgbClr val="0070C0"/>
                </a:solidFill>
                <a:latin typeface="宋体" panose="02010600030101010101" pitchFamily="2" charset="-122"/>
                <a:ea typeface="宋体" panose="02010600030101010101" pitchFamily="2" charset="-122"/>
              </a:rPr>
              <a:t>：完成反射的构造</a:t>
            </a:r>
            <a:endParaRPr lang="zh-CN" altLang="en-US" sz="2400" b="1" dirty="0">
              <a:solidFill>
                <a:srgbClr val="0070C0"/>
              </a:solidFill>
              <a:latin typeface="宋体" panose="02010600030101010101" pitchFamily="2" charset="-122"/>
              <a:ea typeface="宋体" panose="02010600030101010101" pitchFamily="2" charset="-122"/>
            </a:endParaRPr>
          </a:p>
          <a:p>
            <a:r>
              <a:rPr lang="zh-CN" altLang="en-US" sz="2400" b="1" dirty="0">
                <a:solidFill>
                  <a:srgbClr val="0070C0"/>
                </a:solidFill>
                <a:latin typeface="宋体" panose="02010600030101010101" pitchFamily="2" charset="-122"/>
                <a:ea typeface="宋体" panose="02010600030101010101" pitchFamily="2" charset="-122"/>
              </a:rPr>
              <a:t>组成：</a:t>
            </a:r>
            <a:r>
              <a:rPr lang="zh-CN" altLang="en-US" sz="2400" b="1" dirty="0">
                <a:solidFill>
                  <a:srgbClr val="FF0000"/>
                </a:solidFill>
                <a:latin typeface="宋体" panose="02010600030101010101" pitchFamily="2" charset="-122"/>
                <a:ea typeface="宋体" panose="02010600030101010101" pitchFamily="2" charset="-122"/>
              </a:rPr>
              <a:t>感受器、传入神经、中枢、传出神经、效应器</a:t>
            </a:r>
            <a:r>
              <a:rPr lang="zh-CN" altLang="en-US" sz="2400" b="1" dirty="0">
                <a:solidFill>
                  <a:srgbClr val="0070C0"/>
                </a:solidFill>
                <a:latin typeface="宋体" panose="02010600030101010101" pitchFamily="2" charset="-122"/>
                <a:ea typeface="宋体" panose="02010600030101010101" pitchFamily="2" charset="-122"/>
              </a:rPr>
              <a:t>五部分</a:t>
            </a:r>
            <a:endParaRPr lang="zh-CN" altLang="en-US" sz="2400" b="1" dirty="0">
              <a:solidFill>
                <a:srgbClr val="0070C0"/>
              </a:solidFill>
              <a:latin typeface="宋体" panose="02010600030101010101" pitchFamily="2" charset="-122"/>
              <a:ea typeface="宋体" panose="02010600030101010101" pitchFamily="2" charset="-122"/>
            </a:endParaRPr>
          </a:p>
        </p:txBody>
      </p:sp>
      <p:sp>
        <p:nvSpPr>
          <p:cNvPr id="2" name="动作按钮: 视频 1">
            <a:hlinkClick r:id="rId2" action="ppaction://hlinkfile" highlightClick="1"/>
          </p:cNvPr>
          <p:cNvSpPr/>
          <p:nvPr/>
        </p:nvSpPr>
        <p:spPr>
          <a:xfrm>
            <a:off x="6015090" y="6093296"/>
            <a:ext cx="1017014" cy="504056"/>
          </a:xfrm>
          <a:prstGeom prst="actionButtonMovi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Arial" panose="020B0604020202020204"/>
              <a:ea typeface="宋体" panose="02010600030101010101" pitchFamily="2" charset="-122"/>
            </a:endParaRPr>
          </a:p>
        </p:txBody>
      </p:sp>
      <p:sp>
        <p:nvSpPr>
          <p:cNvPr id="3" name="文本框 2"/>
          <p:cNvSpPr txBox="1"/>
          <p:nvPr/>
        </p:nvSpPr>
        <p:spPr>
          <a:xfrm>
            <a:off x="4969870" y="408816"/>
            <a:ext cx="2969083"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（二）反射中枢生理</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11"/>
          <p:cNvSpPr/>
          <p:nvPr/>
        </p:nvSpPr>
        <p:spPr bwMode="auto">
          <a:xfrm>
            <a:off x="1855010" y="2203840"/>
            <a:ext cx="447899" cy="3405808"/>
          </a:xfrm>
          <a:prstGeom prst="leftBrace">
            <a:avLst>
              <a:gd name="adj1" fmla="val 61111"/>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solidFill>
                <a:srgbClr val="0033CC"/>
              </a:solidFill>
              <a:latin typeface="Arial" panose="020B0604020202020204"/>
              <a:ea typeface="宋体" panose="02010600030101010101" pitchFamily="2" charset="-122"/>
            </a:endParaRPr>
          </a:p>
        </p:txBody>
      </p:sp>
      <p:sp>
        <p:nvSpPr>
          <p:cNvPr id="13" name="文本框 12"/>
          <p:cNvSpPr txBox="1"/>
          <p:nvPr/>
        </p:nvSpPr>
        <p:spPr>
          <a:xfrm>
            <a:off x="1431104" y="3133040"/>
            <a:ext cx="553998" cy="1910138"/>
          </a:xfrm>
          <a:prstGeom prst="rect">
            <a:avLst/>
          </a:prstGeom>
          <a:noFill/>
        </p:spPr>
        <p:txBody>
          <a:bodyPr vert="eaVert" wrap="none" rtlCol="0">
            <a:spAutoFit/>
          </a:bodyPr>
          <a:lstStyle/>
          <a:p>
            <a:r>
              <a:rPr lang="zh-CN" altLang="en-US" sz="2400" b="1" dirty="0">
                <a:solidFill>
                  <a:srgbClr val="0033CC"/>
                </a:solidFill>
                <a:latin typeface="Arial" panose="020B0604020202020204"/>
                <a:ea typeface="宋体" panose="02010600030101010101" pitchFamily="2" charset="-122"/>
              </a:rPr>
              <a:t>传出神经受体</a:t>
            </a:r>
            <a:endParaRPr lang="zh-CN" altLang="en-US" sz="2400" b="1" dirty="0">
              <a:solidFill>
                <a:srgbClr val="0033CC"/>
              </a:solidFill>
              <a:latin typeface="Arial" panose="020B0604020202020204"/>
              <a:ea typeface="宋体" panose="02010600030101010101" pitchFamily="2" charset="-122"/>
            </a:endParaRPr>
          </a:p>
        </p:txBody>
      </p:sp>
      <p:sp>
        <p:nvSpPr>
          <p:cNvPr id="15" name="文本框 14"/>
          <p:cNvSpPr txBox="1"/>
          <p:nvPr/>
        </p:nvSpPr>
        <p:spPr>
          <a:xfrm>
            <a:off x="2188758" y="2136338"/>
            <a:ext cx="1537252" cy="1015663"/>
          </a:xfrm>
          <a:prstGeom prst="rect">
            <a:avLst/>
          </a:prstGeom>
          <a:noFill/>
        </p:spPr>
        <p:txBody>
          <a:bodyPr wrap="square" rtlCol="0">
            <a:spAutoFit/>
          </a:bodyPr>
          <a:lstStyle/>
          <a:p>
            <a:r>
              <a:rPr lang="zh-CN" altLang="en-US" sz="2000" b="1" dirty="0">
                <a:solidFill>
                  <a:srgbClr val="FF0000"/>
                </a:solidFill>
                <a:latin typeface="宋体" panose="02010600030101010101" pitchFamily="2" charset="-122"/>
                <a:ea typeface="宋体" panose="02010600030101010101" pitchFamily="2" charset="-122"/>
              </a:rPr>
              <a:t>胆碱受体</a:t>
            </a:r>
            <a:endParaRPr lang="en-US" altLang="zh-CN" sz="2000" b="1" dirty="0">
              <a:solidFill>
                <a:srgbClr val="FF0000"/>
              </a:solidFill>
              <a:latin typeface="宋体" panose="02010600030101010101" pitchFamily="2" charset="-122"/>
              <a:ea typeface="宋体" panose="02010600030101010101" pitchFamily="2" charset="-122"/>
            </a:endParaRPr>
          </a:p>
          <a:p>
            <a:r>
              <a:rPr lang="zh-CN" altLang="en-US" sz="2000" b="1" dirty="0">
                <a:solidFill>
                  <a:srgbClr val="FF0000"/>
                </a:solidFill>
                <a:latin typeface="Arial" panose="020B0604020202020204"/>
                <a:ea typeface="宋体" panose="02010600030101010101" pitchFamily="2" charset="-122"/>
              </a:rPr>
              <a:t>（</a:t>
            </a:r>
            <a:r>
              <a:rPr lang="zh-CN" altLang="en-US" sz="1600" b="1" dirty="0">
                <a:solidFill>
                  <a:srgbClr val="0000CC"/>
                </a:solidFill>
                <a:latin typeface="Arial" panose="020B0604020202020204"/>
                <a:ea typeface="宋体" panose="02010600030101010101" pitchFamily="2" charset="-122"/>
              </a:rPr>
              <a:t>能和乙酰胆碱结合的受体</a:t>
            </a:r>
            <a:r>
              <a:rPr lang="zh-CN" altLang="en-US" sz="2000" b="1" dirty="0">
                <a:solidFill>
                  <a:srgbClr val="FF0000"/>
                </a:solidFill>
                <a:latin typeface="Arial" panose="020B0604020202020204"/>
                <a:ea typeface="宋体" panose="02010600030101010101" pitchFamily="2" charset="-122"/>
              </a:rPr>
              <a:t>）</a:t>
            </a:r>
            <a:endParaRPr lang="en-US" altLang="zh-CN" sz="2000" b="1" dirty="0">
              <a:solidFill>
                <a:srgbClr val="FF0000"/>
              </a:solidFill>
              <a:latin typeface="Arial" panose="020B0604020202020204"/>
              <a:ea typeface="宋体" panose="02010600030101010101" pitchFamily="2" charset="-122"/>
            </a:endParaRPr>
          </a:p>
        </p:txBody>
      </p:sp>
      <p:sp>
        <p:nvSpPr>
          <p:cNvPr id="17" name="文本框 16"/>
          <p:cNvSpPr txBox="1"/>
          <p:nvPr/>
        </p:nvSpPr>
        <p:spPr>
          <a:xfrm>
            <a:off x="2209926" y="5156192"/>
            <a:ext cx="2159566" cy="830997"/>
          </a:xfrm>
          <a:prstGeom prst="rect">
            <a:avLst/>
          </a:prstGeom>
          <a:noFill/>
        </p:spPr>
        <p:txBody>
          <a:bodyPr wrap="none" rtlCol="0">
            <a:spAutoFit/>
          </a:bodyPr>
          <a:lstStyle/>
          <a:p>
            <a:r>
              <a:rPr lang="zh-CN" altLang="en-US" sz="2000" b="1" dirty="0">
                <a:solidFill>
                  <a:srgbClr val="FF0000"/>
                </a:solidFill>
                <a:latin typeface="宋体" panose="02010600030101010101" pitchFamily="2" charset="-122"/>
                <a:ea typeface="宋体" panose="02010600030101010101" pitchFamily="2" charset="-122"/>
              </a:rPr>
              <a:t>肾上腺素受体</a:t>
            </a:r>
            <a:endParaRPr lang="en-US" altLang="zh-CN" sz="2000" b="1" dirty="0">
              <a:solidFill>
                <a:srgbClr val="FF0000"/>
              </a:solidFill>
              <a:latin typeface="宋体" panose="02010600030101010101" pitchFamily="2" charset="-122"/>
              <a:ea typeface="宋体" panose="02010600030101010101" pitchFamily="2" charset="-122"/>
            </a:endParaRPr>
          </a:p>
          <a:p>
            <a:r>
              <a:rPr lang="zh-CN" altLang="en-US" sz="1400" b="1" dirty="0">
                <a:solidFill>
                  <a:srgbClr val="FF0000"/>
                </a:solidFill>
                <a:latin typeface="Arial" panose="020B0604020202020204"/>
                <a:ea typeface="宋体" panose="02010600030101010101" pitchFamily="2" charset="-122"/>
              </a:rPr>
              <a:t>（</a:t>
            </a:r>
            <a:r>
              <a:rPr lang="zh-CN" altLang="en-US" sz="1400" b="1" dirty="0">
                <a:solidFill>
                  <a:srgbClr val="0033CC"/>
                </a:solidFill>
                <a:latin typeface="Arial" panose="020B0604020202020204"/>
                <a:ea typeface="宋体" panose="02010600030101010101" pitchFamily="2" charset="-122"/>
              </a:rPr>
              <a:t>能与肾上腺素和去</a:t>
            </a:r>
            <a:endParaRPr lang="en-US" altLang="zh-CN" sz="1400" b="1" dirty="0">
              <a:solidFill>
                <a:srgbClr val="0033CC"/>
              </a:solidFill>
              <a:latin typeface="Arial" panose="020B0604020202020204"/>
              <a:ea typeface="宋体" panose="02010600030101010101" pitchFamily="2" charset="-122"/>
            </a:endParaRPr>
          </a:p>
          <a:p>
            <a:r>
              <a:rPr lang="zh-CN" altLang="en-US" sz="1400" b="1" dirty="0">
                <a:solidFill>
                  <a:srgbClr val="0033CC"/>
                </a:solidFill>
                <a:latin typeface="Arial" panose="020B0604020202020204"/>
                <a:ea typeface="宋体" panose="02010600030101010101" pitchFamily="2" charset="-122"/>
              </a:rPr>
              <a:t>甲肾上腺素结合的受体</a:t>
            </a:r>
            <a:r>
              <a:rPr lang="zh-CN" altLang="en-US" sz="1400" b="1" dirty="0">
                <a:solidFill>
                  <a:srgbClr val="FF0000"/>
                </a:solidFill>
                <a:latin typeface="Arial" panose="020B0604020202020204"/>
                <a:ea typeface="宋体" panose="02010600030101010101" pitchFamily="2" charset="-122"/>
              </a:rPr>
              <a:t>）</a:t>
            </a:r>
            <a:endParaRPr lang="zh-CN" altLang="en-US" sz="1400" b="1" dirty="0">
              <a:solidFill>
                <a:srgbClr val="0033CC"/>
              </a:solidFill>
              <a:latin typeface="Arial" panose="020B0604020202020204"/>
              <a:ea typeface="宋体" panose="02010600030101010101" pitchFamily="2" charset="-122"/>
            </a:endParaRPr>
          </a:p>
        </p:txBody>
      </p:sp>
      <p:sp>
        <p:nvSpPr>
          <p:cNvPr id="19" name="AutoShape 11"/>
          <p:cNvSpPr/>
          <p:nvPr/>
        </p:nvSpPr>
        <p:spPr bwMode="auto">
          <a:xfrm>
            <a:off x="3479777" y="1912475"/>
            <a:ext cx="278598" cy="1585025"/>
          </a:xfrm>
          <a:prstGeom prst="leftBrace">
            <a:avLst>
              <a:gd name="adj1" fmla="val 61111"/>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solidFill>
                <a:srgbClr val="0033CC"/>
              </a:solidFill>
              <a:latin typeface="Arial" panose="020B0604020202020204"/>
              <a:ea typeface="宋体" panose="02010600030101010101" pitchFamily="2" charset="-122"/>
            </a:endParaRPr>
          </a:p>
        </p:txBody>
      </p:sp>
      <p:sp>
        <p:nvSpPr>
          <p:cNvPr id="21" name="文本框 20"/>
          <p:cNvSpPr txBox="1"/>
          <p:nvPr/>
        </p:nvSpPr>
        <p:spPr>
          <a:xfrm>
            <a:off x="3619076" y="1878127"/>
            <a:ext cx="1537252" cy="707886"/>
          </a:xfrm>
          <a:prstGeom prst="rect">
            <a:avLst/>
          </a:prstGeom>
          <a:noFill/>
        </p:spPr>
        <p:txBody>
          <a:bodyPr wrap="square" rtlCol="0">
            <a:spAutoFit/>
          </a:bodyPr>
          <a:lstStyle/>
          <a:p>
            <a:r>
              <a:rPr lang="zh-CN" altLang="en-US" sz="2000" b="1" dirty="0">
                <a:solidFill>
                  <a:srgbClr val="0000CC"/>
                </a:solidFill>
                <a:latin typeface="Arial" panose="020B0604020202020204"/>
                <a:ea typeface="宋体" panose="02010600030101010101" pitchFamily="2" charset="-122"/>
              </a:rPr>
              <a:t>毒蕈碱型胆碱受体</a:t>
            </a:r>
            <a:endParaRPr lang="zh-CN" altLang="en-US" sz="2000" b="1" dirty="0">
              <a:solidFill>
                <a:srgbClr val="0000CC"/>
              </a:solidFill>
              <a:latin typeface="Arial" panose="020B0604020202020204"/>
              <a:ea typeface="宋体" panose="02010600030101010101" pitchFamily="2" charset="-122"/>
            </a:endParaRPr>
          </a:p>
        </p:txBody>
      </p:sp>
      <p:sp>
        <p:nvSpPr>
          <p:cNvPr id="23" name="文本框 22"/>
          <p:cNvSpPr txBox="1"/>
          <p:nvPr/>
        </p:nvSpPr>
        <p:spPr>
          <a:xfrm>
            <a:off x="3759291" y="3223261"/>
            <a:ext cx="1537252" cy="707886"/>
          </a:xfrm>
          <a:prstGeom prst="rect">
            <a:avLst/>
          </a:prstGeom>
          <a:noFill/>
        </p:spPr>
        <p:txBody>
          <a:bodyPr wrap="square" rtlCol="0">
            <a:spAutoFit/>
          </a:bodyPr>
          <a:lstStyle/>
          <a:p>
            <a:r>
              <a:rPr lang="zh-CN" altLang="en-US" sz="2000" b="1" dirty="0">
                <a:solidFill>
                  <a:srgbClr val="0000CC"/>
                </a:solidFill>
                <a:latin typeface="Arial" panose="020B0604020202020204"/>
                <a:ea typeface="宋体" panose="02010600030101010101" pitchFamily="2" charset="-122"/>
              </a:rPr>
              <a:t>烟碱型胆</a:t>
            </a:r>
            <a:endParaRPr lang="en-US" altLang="zh-CN" sz="2000" b="1" dirty="0">
              <a:solidFill>
                <a:srgbClr val="0000CC"/>
              </a:solidFill>
              <a:latin typeface="Arial" panose="020B0604020202020204"/>
              <a:ea typeface="宋体" panose="02010600030101010101" pitchFamily="2" charset="-122"/>
            </a:endParaRPr>
          </a:p>
          <a:p>
            <a:r>
              <a:rPr lang="zh-CN" altLang="en-US" sz="2000" b="1" dirty="0">
                <a:solidFill>
                  <a:srgbClr val="0000CC"/>
                </a:solidFill>
                <a:latin typeface="Arial" panose="020B0604020202020204"/>
                <a:ea typeface="宋体" panose="02010600030101010101" pitchFamily="2" charset="-122"/>
              </a:rPr>
              <a:t>碱受体</a:t>
            </a:r>
            <a:endParaRPr lang="zh-CN" altLang="en-US" sz="2000" b="1" dirty="0">
              <a:solidFill>
                <a:srgbClr val="0000CC"/>
              </a:solidFill>
              <a:latin typeface="Arial" panose="020B0604020202020204"/>
              <a:ea typeface="宋体" panose="02010600030101010101" pitchFamily="2" charset="-122"/>
            </a:endParaRPr>
          </a:p>
        </p:txBody>
      </p:sp>
      <p:sp>
        <p:nvSpPr>
          <p:cNvPr id="25" name="文本框 24"/>
          <p:cNvSpPr txBox="1"/>
          <p:nvPr/>
        </p:nvSpPr>
        <p:spPr>
          <a:xfrm>
            <a:off x="4935243" y="1887825"/>
            <a:ext cx="5538039" cy="1015663"/>
          </a:xfrm>
          <a:prstGeom prst="rect">
            <a:avLst/>
          </a:prstGeom>
          <a:noFill/>
        </p:spPr>
        <p:txBody>
          <a:bodyPr wrap="square" rtlCol="0">
            <a:spAutoFit/>
          </a:bodyPr>
          <a:lstStyle/>
          <a:p>
            <a:r>
              <a:rPr lang="zh-CN" altLang="en-US" sz="2000" b="1" dirty="0">
                <a:solidFill>
                  <a:srgbClr val="0033CC"/>
                </a:solidFill>
                <a:latin typeface="宋体" panose="02010600030101010101" pitchFamily="2" charset="-122"/>
                <a:ea typeface="宋体" panose="02010600030101010101" pitchFamily="2" charset="-122"/>
              </a:rPr>
              <a:t>简称</a:t>
            </a:r>
            <a:r>
              <a:rPr lang="en-US" altLang="zh-CN" sz="2000" b="1" dirty="0">
                <a:solidFill>
                  <a:srgbClr val="FF0000"/>
                </a:solidFill>
                <a:latin typeface="宋体" panose="02010600030101010101" pitchFamily="2" charset="-122"/>
                <a:ea typeface="宋体" panose="02010600030101010101" pitchFamily="2" charset="-122"/>
              </a:rPr>
              <a:t>M</a:t>
            </a:r>
            <a:r>
              <a:rPr lang="zh-CN" altLang="en-US" sz="2000" b="1" dirty="0">
                <a:solidFill>
                  <a:srgbClr val="FF0000"/>
                </a:solidFill>
                <a:latin typeface="宋体" panose="02010600030101010101" pitchFamily="2" charset="-122"/>
                <a:ea typeface="宋体" panose="02010600030101010101" pitchFamily="2" charset="-122"/>
              </a:rPr>
              <a:t>受体</a:t>
            </a:r>
            <a:r>
              <a:rPr lang="zh-CN" altLang="en-US" sz="2000" b="1" dirty="0">
                <a:solidFill>
                  <a:srgbClr val="0033CC"/>
                </a:solidFill>
                <a:latin typeface="宋体" panose="02010600030101010101" pitchFamily="2" charset="-122"/>
                <a:ea typeface="宋体" panose="02010600030101010101" pitchFamily="2" charset="-122"/>
              </a:rPr>
              <a:t>，对毒蕈碱作用敏感，主要分布于副交感神经节后纤维和一小部分释放乙酰胆碱的交感神经节后纤维所支配的效应器细胞上。</a:t>
            </a:r>
            <a:endParaRPr lang="zh-CN" altLang="en-US" sz="2000" b="1" dirty="0">
              <a:solidFill>
                <a:srgbClr val="0033CC"/>
              </a:solidFill>
              <a:latin typeface="宋体" panose="02010600030101010101" pitchFamily="2" charset="-122"/>
              <a:ea typeface="宋体" panose="02010600030101010101" pitchFamily="2" charset="-122"/>
            </a:endParaRPr>
          </a:p>
        </p:txBody>
      </p:sp>
      <p:sp>
        <p:nvSpPr>
          <p:cNvPr id="27" name="文本框 26"/>
          <p:cNvSpPr txBox="1"/>
          <p:nvPr/>
        </p:nvSpPr>
        <p:spPr>
          <a:xfrm>
            <a:off x="4841280" y="3186793"/>
            <a:ext cx="5887771" cy="707886"/>
          </a:xfrm>
          <a:prstGeom prst="rect">
            <a:avLst/>
          </a:prstGeom>
          <a:noFill/>
        </p:spPr>
        <p:txBody>
          <a:bodyPr wrap="square" rtlCol="0">
            <a:spAutoFit/>
          </a:bodyPr>
          <a:lstStyle/>
          <a:p>
            <a:r>
              <a:rPr lang="zh-CN" altLang="en-US" sz="2000" b="1" dirty="0">
                <a:solidFill>
                  <a:srgbClr val="0033CC"/>
                </a:solidFill>
                <a:latin typeface="宋体" panose="02010600030101010101" pitchFamily="2" charset="-122"/>
                <a:ea typeface="宋体" panose="02010600030101010101" pitchFamily="2" charset="-122"/>
              </a:rPr>
              <a:t>简称</a:t>
            </a:r>
            <a:r>
              <a:rPr lang="en-US" altLang="zh-CN" sz="2000" b="1" dirty="0">
                <a:solidFill>
                  <a:srgbClr val="FF0000"/>
                </a:solidFill>
                <a:latin typeface="宋体" panose="02010600030101010101" pitchFamily="2" charset="-122"/>
                <a:ea typeface="宋体" panose="02010600030101010101" pitchFamily="2" charset="-122"/>
              </a:rPr>
              <a:t>N</a:t>
            </a:r>
            <a:r>
              <a:rPr lang="zh-CN" altLang="en-US" sz="2000" b="1" dirty="0">
                <a:solidFill>
                  <a:srgbClr val="FF0000"/>
                </a:solidFill>
                <a:latin typeface="宋体" panose="02010600030101010101" pitchFamily="2" charset="-122"/>
                <a:ea typeface="宋体" panose="02010600030101010101" pitchFamily="2" charset="-122"/>
              </a:rPr>
              <a:t>受体</a:t>
            </a:r>
            <a:r>
              <a:rPr lang="zh-CN" altLang="en-US" sz="2000" b="1" dirty="0">
                <a:solidFill>
                  <a:srgbClr val="0033CC"/>
                </a:solidFill>
                <a:latin typeface="宋体" panose="02010600030101010101" pitchFamily="2" charset="-122"/>
                <a:ea typeface="宋体" panose="02010600030101010101" pitchFamily="2" charset="-122"/>
              </a:rPr>
              <a:t>，对胆碱作用敏感，主要分布于植物神经节细胞膜（</a:t>
            </a:r>
            <a:r>
              <a:rPr lang="en-US" altLang="zh-CN" sz="2000" b="1" dirty="0">
                <a:solidFill>
                  <a:srgbClr val="0033CC"/>
                </a:solidFill>
                <a:latin typeface="宋体" panose="02010600030101010101" pitchFamily="2" charset="-122"/>
                <a:ea typeface="宋体" panose="02010600030101010101" pitchFamily="2" charset="-122"/>
              </a:rPr>
              <a:t>N1</a:t>
            </a:r>
            <a:r>
              <a:rPr lang="zh-CN" altLang="en-US" sz="2000" b="1" dirty="0">
                <a:solidFill>
                  <a:srgbClr val="0033CC"/>
                </a:solidFill>
                <a:latin typeface="宋体" panose="02010600030101010101" pitchFamily="2" charset="-122"/>
                <a:ea typeface="宋体" panose="02010600030101010101" pitchFamily="2" charset="-122"/>
              </a:rPr>
              <a:t>受体）和骨骼肌细胞膜上（</a:t>
            </a:r>
            <a:r>
              <a:rPr lang="en-US" altLang="zh-CN" sz="2000" b="1" dirty="0">
                <a:solidFill>
                  <a:srgbClr val="0033CC"/>
                </a:solidFill>
                <a:latin typeface="宋体" panose="02010600030101010101" pitchFamily="2" charset="-122"/>
                <a:ea typeface="宋体" panose="02010600030101010101" pitchFamily="2" charset="-122"/>
              </a:rPr>
              <a:t>N2</a:t>
            </a:r>
            <a:r>
              <a:rPr lang="zh-CN" altLang="en-US" sz="2000" b="1" dirty="0">
                <a:solidFill>
                  <a:srgbClr val="0033CC"/>
                </a:solidFill>
                <a:latin typeface="宋体" panose="02010600030101010101" pitchFamily="2" charset="-122"/>
                <a:ea typeface="宋体" panose="02010600030101010101" pitchFamily="2" charset="-122"/>
              </a:rPr>
              <a:t>受体）</a:t>
            </a:r>
            <a:endParaRPr lang="en-US" altLang="zh-CN" sz="2000" b="1" dirty="0">
              <a:solidFill>
                <a:srgbClr val="0033CC"/>
              </a:solidFill>
              <a:latin typeface="宋体" panose="02010600030101010101" pitchFamily="2" charset="-122"/>
              <a:ea typeface="宋体" panose="02010600030101010101" pitchFamily="2" charset="-122"/>
            </a:endParaRPr>
          </a:p>
        </p:txBody>
      </p:sp>
      <p:sp>
        <p:nvSpPr>
          <p:cNvPr id="29" name="AutoShape 11"/>
          <p:cNvSpPr/>
          <p:nvPr/>
        </p:nvSpPr>
        <p:spPr bwMode="auto">
          <a:xfrm>
            <a:off x="4189851" y="4779177"/>
            <a:ext cx="278598" cy="1585025"/>
          </a:xfrm>
          <a:prstGeom prst="leftBrace">
            <a:avLst>
              <a:gd name="adj1" fmla="val 61111"/>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solidFill>
                <a:srgbClr val="0033CC"/>
              </a:solidFill>
              <a:latin typeface="Arial" panose="020B0604020202020204"/>
              <a:ea typeface="宋体" panose="02010600030101010101" pitchFamily="2" charset="-122"/>
            </a:endParaRPr>
          </a:p>
        </p:txBody>
      </p:sp>
      <p:sp>
        <p:nvSpPr>
          <p:cNvPr id="31" name="文本框 30"/>
          <p:cNvSpPr txBox="1"/>
          <p:nvPr/>
        </p:nvSpPr>
        <p:spPr>
          <a:xfrm>
            <a:off x="4416309" y="4460338"/>
            <a:ext cx="1423559" cy="707886"/>
          </a:xfrm>
          <a:prstGeom prst="rect">
            <a:avLst/>
          </a:prstGeom>
          <a:noFill/>
        </p:spPr>
        <p:txBody>
          <a:bodyPr wrap="square" rtlCol="0">
            <a:spAutoFit/>
          </a:bodyPr>
          <a:lstStyle/>
          <a:p>
            <a:r>
              <a:rPr lang="en-US" altLang="zh-CN" sz="2000" b="1" dirty="0">
                <a:solidFill>
                  <a:srgbClr val="0000CC"/>
                </a:solidFill>
                <a:latin typeface="宋体" panose="02010600030101010101" pitchFamily="2" charset="-122"/>
                <a:ea typeface="宋体" panose="02010600030101010101" pitchFamily="2" charset="-122"/>
              </a:rPr>
              <a:t>α</a:t>
            </a:r>
            <a:r>
              <a:rPr lang="zh-CN" altLang="en-US" sz="2000" b="1" dirty="0">
                <a:solidFill>
                  <a:srgbClr val="0000CC"/>
                </a:solidFill>
                <a:latin typeface="宋体" panose="02010600030101010101" pitchFamily="2" charset="-122"/>
                <a:ea typeface="宋体" panose="02010600030101010101" pitchFamily="2" charset="-122"/>
              </a:rPr>
              <a:t>肾上腺</a:t>
            </a:r>
            <a:endParaRPr lang="en-US" altLang="zh-CN" sz="2000" b="1" dirty="0">
              <a:solidFill>
                <a:srgbClr val="0000CC"/>
              </a:solidFill>
              <a:latin typeface="宋体" panose="02010600030101010101" pitchFamily="2" charset="-122"/>
              <a:ea typeface="宋体" panose="02010600030101010101" pitchFamily="2" charset="-122"/>
            </a:endParaRPr>
          </a:p>
          <a:p>
            <a:r>
              <a:rPr lang="zh-CN" altLang="en-US" sz="2000" b="1" dirty="0">
                <a:solidFill>
                  <a:srgbClr val="0000CC"/>
                </a:solidFill>
                <a:latin typeface="宋体" panose="02010600030101010101" pitchFamily="2" charset="-122"/>
                <a:ea typeface="宋体" panose="02010600030101010101" pitchFamily="2" charset="-122"/>
              </a:rPr>
              <a:t>素受体</a:t>
            </a:r>
            <a:endParaRPr lang="zh-CN" altLang="en-US" sz="2000" b="1" dirty="0">
              <a:solidFill>
                <a:srgbClr val="0000CC"/>
              </a:solidFill>
              <a:latin typeface="宋体" panose="02010600030101010101" pitchFamily="2" charset="-122"/>
              <a:ea typeface="宋体" panose="02010600030101010101" pitchFamily="2" charset="-122"/>
            </a:endParaRPr>
          </a:p>
        </p:txBody>
      </p:sp>
      <p:sp>
        <p:nvSpPr>
          <p:cNvPr id="33" name="文本框 32"/>
          <p:cNvSpPr txBox="1"/>
          <p:nvPr/>
        </p:nvSpPr>
        <p:spPr>
          <a:xfrm>
            <a:off x="5539862" y="4452711"/>
            <a:ext cx="6652138" cy="707886"/>
          </a:xfrm>
          <a:prstGeom prst="rect">
            <a:avLst/>
          </a:prstGeom>
          <a:noFill/>
        </p:spPr>
        <p:txBody>
          <a:bodyPr wrap="square" rtlCol="0">
            <a:spAutoFit/>
          </a:bodyPr>
          <a:lstStyle/>
          <a:p>
            <a:r>
              <a:rPr lang="zh-CN" altLang="en-US" sz="2000" b="1" dirty="0">
                <a:solidFill>
                  <a:srgbClr val="0033CC"/>
                </a:solidFill>
                <a:latin typeface="宋体" panose="02010600030101010101" pitchFamily="2" charset="-122"/>
                <a:ea typeface="宋体" panose="02010600030101010101" pitchFamily="2" charset="-122"/>
              </a:rPr>
              <a:t>主要分布于皮肤、黏膜、内脏的血管，虹膜辐射肌和腺体细胞等效应器细胞膜上及肾上腺素能神经末梢的突触后膜</a:t>
            </a:r>
            <a:endParaRPr lang="en-US" altLang="zh-CN" sz="2000" b="1" dirty="0">
              <a:solidFill>
                <a:srgbClr val="0033CC"/>
              </a:solidFill>
              <a:latin typeface="宋体" panose="02010600030101010101" pitchFamily="2" charset="-122"/>
              <a:ea typeface="宋体" panose="02010600030101010101" pitchFamily="2" charset="-122"/>
            </a:endParaRPr>
          </a:p>
        </p:txBody>
      </p:sp>
      <p:sp>
        <p:nvSpPr>
          <p:cNvPr id="35" name="文本框 34"/>
          <p:cNvSpPr txBox="1"/>
          <p:nvPr/>
        </p:nvSpPr>
        <p:spPr>
          <a:xfrm>
            <a:off x="4416309" y="6026203"/>
            <a:ext cx="1423559" cy="707886"/>
          </a:xfrm>
          <a:prstGeom prst="rect">
            <a:avLst/>
          </a:prstGeom>
          <a:noFill/>
        </p:spPr>
        <p:txBody>
          <a:bodyPr wrap="square" rtlCol="0">
            <a:spAutoFit/>
          </a:bodyPr>
          <a:lstStyle/>
          <a:p>
            <a:r>
              <a:rPr lang="en-US" altLang="zh-CN" b="1" dirty="0">
                <a:solidFill>
                  <a:srgbClr val="0000CC"/>
                </a:solidFill>
                <a:latin typeface="Arial" panose="020B0604020202020204"/>
                <a:ea typeface="宋体" panose="02010600030101010101" pitchFamily="2" charset="-122"/>
              </a:rPr>
              <a:t>β</a:t>
            </a:r>
            <a:r>
              <a:rPr lang="zh-CN" altLang="en-US" sz="2000" b="1" dirty="0">
                <a:solidFill>
                  <a:srgbClr val="0000CC"/>
                </a:solidFill>
                <a:latin typeface="宋体" panose="02010600030101010101" pitchFamily="2" charset="-122"/>
                <a:ea typeface="宋体" panose="02010600030101010101" pitchFamily="2" charset="-122"/>
              </a:rPr>
              <a:t>肾上腺</a:t>
            </a:r>
            <a:endParaRPr lang="en-US" altLang="zh-CN" sz="2000" b="1" dirty="0">
              <a:solidFill>
                <a:srgbClr val="0000CC"/>
              </a:solidFill>
              <a:latin typeface="宋体" panose="02010600030101010101" pitchFamily="2" charset="-122"/>
              <a:ea typeface="宋体" panose="02010600030101010101" pitchFamily="2" charset="-122"/>
            </a:endParaRPr>
          </a:p>
          <a:p>
            <a:r>
              <a:rPr lang="zh-CN" altLang="en-US" sz="2000" b="1" dirty="0">
                <a:solidFill>
                  <a:srgbClr val="0000CC"/>
                </a:solidFill>
                <a:latin typeface="宋体" panose="02010600030101010101" pitchFamily="2" charset="-122"/>
                <a:ea typeface="宋体" panose="02010600030101010101" pitchFamily="2" charset="-122"/>
              </a:rPr>
              <a:t>素受体</a:t>
            </a:r>
            <a:endParaRPr lang="zh-CN" altLang="en-US" sz="2000" b="1" dirty="0">
              <a:solidFill>
                <a:srgbClr val="0000CC"/>
              </a:solidFill>
              <a:latin typeface="宋体" panose="02010600030101010101" pitchFamily="2" charset="-122"/>
              <a:ea typeface="宋体" panose="02010600030101010101" pitchFamily="2" charset="-122"/>
            </a:endParaRPr>
          </a:p>
        </p:txBody>
      </p:sp>
      <p:sp>
        <p:nvSpPr>
          <p:cNvPr id="37" name="AutoShape 11"/>
          <p:cNvSpPr/>
          <p:nvPr/>
        </p:nvSpPr>
        <p:spPr bwMode="auto">
          <a:xfrm>
            <a:off x="5393664" y="5703951"/>
            <a:ext cx="257261" cy="1180134"/>
          </a:xfrm>
          <a:prstGeom prst="leftBrace">
            <a:avLst>
              <a:gd name="adj1" fmla="val 61111"/>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solidFill>
                <a:srgbClr val="0033CC"/>
              </a:solidFill>
              <a:latin typeface="Arial" panose="020B0604020202020204"/>
              <a:ea typeface="宋体" panose="02010600030101010101" pitchFamily="2" charset="-122"/>
            </a:endParaRPr>
          </a:p>
        </p:txBody>
      </p:sp>
      <p:sp>
        <p:nvSpPr>
          <p:cNvPr id="39" name="文本框 38"/>
          <p:cNvSpPr txBox="1"/>
          <p:nvPr/>
        </p:nvSpPr>
        <p:spPr>
          <a:xfrm>
            <a:off x="5539862" y="5518574"/>
            <a:ext cx="2895344" cy="400110"/>
          </a:xfrm>
          <a:prstGeom prst="rect">
            <a:avLst/>
          </a:prstGeom>
          <a:noFill/>
        </p:spPr>
        <p:txBody>
          <a:bodyPr wrap="none" rtlCol="0">
            <a:spAutoFit/>
          </a:bodyPr>
          <a:lstStyle/>
          <a:p>
            <a:r>
              <a:rPr lang="en-US" altLang="zh-CN" sz="2000" b="1" dirty="0">
                <a:solidFill>
                  <a:srgbClr val="0033CC"/>
                </a:solidFill>
                <a:latin typeface="楷体" panose="02010609060101010101" pitchFamily="49" charset="-122"/>
                <a:ea typeface="楷体" panose="02010609060101010101" pitchFamily="49" charset="-122"/>
              </a:rPr>
              <a:t>β1</a:t>
            </a:r>
            <a:r>
              <a:rPr lang="zh-CN" altLang="en-US" sz="2000" b="1" dirty="0">
                <a:solidFill>
                  <a:srgbClr val="0033CC"/>
                </a:solidFill>
                <a:latin typeface="宋体" panose="02010600030101010101" pitchFamily="2" charset="-122"/>
                <a:ea typeface="宋体" panose="02010600030101010101" pitchFamily="2" charset="-122"/>
              </a:rPr>
              <a:t>受体主要分布在心脏</a:t>
            </a:r>
            <a:endParaRPr lang="en-US" altLang="zh-CN" sz="2000" b="1" dirty="0">
              <a:solidFill>
                <a:srgbClr val="0033CC"/>
              </a:solidFill>
              <a:latin typeface="宋体" panose="02010600030101010101" pitchFamily="2" charset="-122"/>
              <a:ea typeface="宋体" panose="02010600030101010101" pitchFamily="2" charset="-122"/>
            </a:endParaRPr>
          </a:p>
        </p:txBody>
      </p:sp>
      <p:sp>
        <p:nvSpPr>
          <p:cNvPr id="41" name="文本框 40"/>
          <p:cNvSpPr txBox="1"/>
          <p:nvPr/>
        </p:nvSpPr>
        <p:spPr>
          <a:xfrm>
            <a:off x="5480905" y="6194070"/>
            <a:ext cx="4992377" cy="707886"/>
          </a:xfrm>
          <a:prstGeom prst="rect">
            <a:avLst/>
          </a:prstGeom>
          <a:noFill/>
        </p:spPr>
        <p:txBody>
          <a:bodyPr wrap="square" rtlCol="0">
            <a:spAutoFit/>
          </a:bodyPr>
          <a:lstStyle/>
          <a:p>
            <a:r>
              <a:rPr lang="en-US" altLang="zh-CN" sz="2000" b="1" dirty="0">
                <a:solidFill>
                  <a:srgbClr val="0033CC"/>
                </a:solidFill>
                <a:latin typeface="楷体" panose="02010609060101010101" pitchFamily="49" charset="-122"/>
                <a:ea typeface="楷体" panose="02010609060101010101" pitchFamily="49" charset="-122"/>
              </a:rPr>
              <a:t>β2</a:t>
            </a:r>
            <a:r>
              <a:rPr lang="zh-CN" altLang="en-US" sz="2000" b="1" dirty="0">
                <a:solidFill>
                  <a:srgbClr val="0033CC"/>
                </a:solidFill>
                <a:latin typeface="宋体" panose="02010600030101010101" pitchFamily="2" charset="-122"/>
                <a:ea typeface="宋体" panose="02010600030101010101" pitchFamily="2" charset="-122"/>
              </a:rPr>
              <a:t>受体主要分布在血管（骨骼肌、内脏、</a:t>
            </a:r>
            <a:endParaRPr lang="en-US" altLang="zh-CN" sz="2000" b="1" dirty="0">
              <a:solidFill>
                <a:srgbClr val="0033CC"/>
              </a:solidFill>
              <a:latin typeface="宋体" panose="02010600030101010101" pitchFamily="2" charset="-122"/>
              <a:ea typeface="宋体" panose="02010600030101010101" pitchFamily="2" charset="-122"/>
            </a:endParaRPr>
          </a:p>
          <a:p>
            <a:r>
              <a:rPr lang="zh-CN" altLang="en-US" sz="2000" b="1" dirty="0">
                <a:solidFill>
                  <a:srgbClr val="0033CC"/>
                </a:solidFill>
                <a:latin typeface="宋体" panose="02010600030101010101" pitchFamily="2" charset="-122"/>
                <a:ea typeface="宋体" panose="02010600030101010101" pitchFamily="2" charset="-122"/>
              </a:rPr>
              <a:t>冠状动脉）和支气管</a:t>
            </a:r>
            <a:endParaRPr lang="en-US" altLang="zh-CN" sz="2000" b="1" dirty="0">
              <a:solidFill>
                <a:srgbClr val="0033CC"/>
              </a:solidFill>
              <a:latin typeface="宋体" panose="02010600030101010101" pitchFamily="2" charset="-122"/>
              <a:ea typeface="宋体" panose="02010600030101010101" pitchFamily="2" charset="-122"/>
            </a:endParaRPr>
          </a:p>
        </p:txBody>
      </p:sp>
      <p:sp>
        <p:nvSpPr>
          <p:cNvPr id="43" name="矩形 42"/>
          <p:cNvSpPr/>
          <p:nvPr/>
        </p:nvSpPr>
        <p:spPr>
          <a:xfrm>
            <a:off x="3669508" y="3050469"/>
            <a:ext cx="7363626" cy="21367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rgbClr val="0033CC"/>
                </a:solidFill>
                <a:latin typeface="宋体" panose="02010600030101010101" pitchFamily="2" charset="-122"/>
                <a:ea typeface="宋体" panose="02010600030101010101" pitchFamily="2" charset="-122"/>
              </a:rPr>
              <a:t>正常情况下，从神经末梢释放的递质一方面作用于受体，另一方面又被各自相应的酶所破坏或移除。</a:t>
            </a:r>
            <a:endParaRPr lang="zh-CN" altLang="en-US" sz="2400" b="1" dirty="0">
              <a:solidFill>
                <a:srgbClr val="0033CC"/>
              </a:solidFill>
              <a:latin typeface="宋体" panose="02010600030101010101" pitchFamily="2" charset="-122"/>
              <a:ea typeface="宋体" panose="02010600030101010101" pitchFamily="2" charset="-122"/>
            </a:endParaRPr>
          </a:p>
        </p:txBody>
      </p:sp>
      <p:sp>
        <p:nvSpPr>
          <p:cNvPr id="3" name="文本框 2"/>
          <p:cNvSpPr txBox="1"/>
          <p:nvPr/>
        </p:nvSpPr>
        <p:spPr>
          <a:xfrm>
            <a:off x="4969870" y="408816"/>
            <a:ext cx="4825360" cy="830997"/>
          </a:xfrm>
          <a:prstGeom prst="rect">
            <a:avLst/>
          </a:prstGeom>
          <a:noFill/>
        </p:spPr>
        <p:txBody>
          <a:bodyPr wrap="none" rtlCol="0">
            <a:spAutoFit/>
          </a:bodyPr>
          <a:lstStyle/>
          <a:p>
            <a:r>
              <a:rPr lang="zh-CN" altLang="en-US" sz="2400" b="1" dirty="0">
                <a:solidFill>
                  <a:srgbClr val="000000"/>
                </a:solidFill>
                <a:latin typeface="Arial" panose="020B0604020202020204"/>
                <a:ea typeface="宋体" panose="02010600030101010101" pitchFamily="2" charset="-122"/>
              </a:rPr>
              <a:t>一、神经生理</a:t>
            </a:r>
            <a:endParaRPr lang="en-US" altLang="zh-CN" sz="2400" b="1" dirty="0">
              <a:solidFill>
                <a:srgbClr val="000000"/>
              </a:solidFill>
              <a:latin typeface="Arial" panose="020B0604020202020204"/>
              <a:ea typeface="宋体" panose="02010600030101010101" pitchFamily="2" charset="-122"/>
            </a:endParaRPr>
          </a:p>
          <a:p>
            <a:r>
              <a:rPr lang="zh-CN" altLang="en-US" sz="2400" b="1" dirty="0">
                <a:solidFill>
                  <a:srgbClr val="000000"/>
                </a:solidFill>
                <a:latin typeface="Arial" panose="020B0604020202020204"/>
                <a:ea typeface="宋体" panose="02010600030101010101" pitchFamily="2" charset="-122"/>
              </a:rPr>
              <a:t>（三）植物性神经末梢的兴奋传递</a:t>
            </a:r>
            <a:endParaRPr lang="zh-CN" altLang="en-US" sz="2400" b="1" dirty="0">
              <a:solidFill>
                <a:srgbClr val="000000"/>
              </a:solidFill>
              <a:latin typeface="Arial" panose="020B0604020202020204"/>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theme/theme1.xml><?xml version="1.0" encoding="utf-8"?>
<a:theme xmlns:a="http://schemas.openxmlformats.org/drawingml/2006/main" name="古瓶荷花">
  <a:themeElements>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
        <a:dk1>
          <a:srgbClr val="007A77"/>
        </a:dk1>
        <a:lt1>
          <a:srgbClr val="EFF6EE"/>
        </a:lt1>
        <a:dk2>
          <a:srgbClr val="0066CC"/>
        </a:dk2>
        <a:lt2>
          <a:srgbClr val="C0C0C0"/>
        </a:lt2>
        <a:accent1>
          <a:srgbClr val="E7EEE6"/>
        </a:accent1>
        <a:accent2>
          <a:srgbClr val="FF9933"/>
        </a:accent2>
        <a:accent3>
          <a:srgbClr val="F5FAF5"/>
        </a:accent3>
        <a:accent4>
          <a:srgbClr val="006866"/>
        </a:accent4>
        <a:accent5>
          <a:srgbClr val="F1F5F0"/>
        </a:accent5>
        <a:accent6>
          <a:srgbClr val="E589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B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9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
        <a:dk1>
          <a:srgbClr val="636395"/>
        </a:dk1>
        <a:lt1>
          <a:srgbClr val="FFE2C5"/>
        </a:lt1>
        <a:dk2>
          <a:srgbClr val="000000"/>
        </a:dk2>
        <a:lt2>
          <a:srgbClr val="C0C0C0"/>
        </a:lt2>
        <a:accent1>
          <a:srgbClr val="FFE1E1"/>
        </a:accent1>
        <a:accent2>
          <a:srgbClr val="FF9933"/>
        </a:accent2>
        <a:accent3>
          <a:srgbClr val="FFEEDE"/>
        </a:accent3>
        <a:accent4>
          <a:srgbClr val="545480"/>
        </a:accent4>
        <a:accent5>
          <a:srgbClr val="FFEDED"/>
        </a:accent5>
        <a:accent6>
          <a:srgbClr val="E589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
        <a:dk1>
          <a:srgbClr val="626292"/>
        </a:dk1>
        <a:lt1>
          <a:srgbClr val="CCECFF"/>
        </a:lt1>
        <a:dk2>
          <a:srgbClr val="3333CC"/>
        </a:dk2>
        <a:lt2>
          <a:srgbClr val="C0C0C0"/>
        </a:lt2>
        <a:accent1>
          <a:srgbClr val="D9F1FF"/>
        </a:accent1>
        <a:accent2>
          <a:srgbClr val="FF9900"/>
        </a:accent2>
        <a:accent3>
          <a:srgbClr val="E2F4FF"/>
        </a:accent3>
        <a:accent4>
          <a:srgbClr val="53537D"/>
        </a:accent4>
        <a:accent5>
          <a:srgbClr val="E9F7FF"/>
        </a:accent5>
        <a:accent6>
          <a:srgbClr val="E589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
        <a:dk1>
          <a:srgbClr val="0066CC"/>
        </a:dk1>
        <a:lt1>
          <a:srgbClr val="FFE1E1"/>
        </a:lt1>
        <a:dk2>
          <a:srgbClr val="006600"/>
        </a:dk2>
        <a:lt2>
          <a:srgbClr val="C0C0C0"/>
        </a:lt2>
        <a:accent1>
          <a:srgbClr val="FFFFCC"/>
        </a:accent1>
        <a:accent2>
          <a:srgbClr val="009999"/>
        </a:accent2>
        <a:accent3>
          <a:srgbClr val="FFEDED"/>
        </a:accent3>
        <a:accent4>
          <a:srgbClr val="0057AF"/>
        </a:accent4>
        <a:accent5>
          <a:srgbClr val="FFFFE2"/>
        </a:accent5>
        <a:accent6>
          <a:srgbClr val="008989"/>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
        <a:dk1>
          <a:srgbClr val="292929"/>
        </a:dk1>
        <a:lt1>
          <a:srgbClr val="DDDDDD"/>
        </a:lt1>
        <a:dk2>
          <a:srgbClr val="0066CC"/>
        </a:dk2>
        <a:lt2>
          <a:srgbClr val="B2B2B2"/>
        </a:lt2>
        <a:accent1>
          <a:srgbClr val="CACADC"/>
        </a:accent1>
        <a:accent2>
          <a:srgbClr val="FFCC00"/>
        </a:accent2>
        <a:accent3>
          <a:srgbClr val="EBEBEB"/>
        </a:accent3>
        <a:accent4>
          <a:srgbClr val="222222"/>
        </a:accent4>
        <a:accent5>
          <a:srgbClr val="E1E1EA"/>
        </a:accent5>
        <a:accent6>
          <a:srgbClr val="E5B7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1">
  <a:themeElements>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
        <a:dk1>
          <a:srgbClr val="007A77"/>
        </a:dk1>
        <a:lt1>
          <a:srgbClr val="EFF6EE"/>
        </a:lt1>
        <a:dk2>
          <a:srgbClr val="0066CC"/>
        </a:dk2>
        <a:lt2>
          <a:srgbClr val="C0C0C0"/>
        </a:lt2>
        <a:accent1>
          <a:srgbClr val="E7EEE6"/>
        </a:accent1>
        <a:accent2>
          <a:srgbClr val="FF9933"/>
        </a:accent2>
        <a:accent3>
          <a:srgbClr val="F5FAF5"/>
        </a:accent3>
        <a:accent4>
          <a:srgbClr val="006866"/>
        </a:accent4>
        <a:accent5>
          <a:srgbClr val="F1F5F0"/>
        </a:accent5>
        <a:accent6>
          <a:srgbClr val="E589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B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9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
        <a:dk1>
          <a:srgbClr val="636395"/>
        </a:dk1>
        <a:lt1>
          <a:srgbClr val="FFE2C5"/>
        </a:lt1>
        <a:dk2>
          <a:srgbClr val="000000"/>
        </a:dk2>
        <a:lt2>
          <a:srgbClr val="C0C0C0"/>
        </a:lt2>
        <a:accent1>
          <a:srgbClr val="FFE1E1"/>
        </a:accent1>
        <a:accent2>
          <a:srgbClr val="FF9933"/>
        </a:accent2>
        <a:accent3>
          <a:srgbClr val="FFEEDE"/>
        </a:accent3>
        <a:accent4>
          <a:srgbClr val="545480"/>
        </a:accent4>
        <a:accent5>
          <a:srgbClr val="FFEDED"/>
        </a:accent5>
        <a:accent6>
          <a:srgbClr val="E589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
        <a:dk1>
          <a:srgbClr val="626292"/>
        </a:dk1>
        <a:lt1>
          <a:srgbClr val="CCECFF"/>
        </a:lt1>
        <a:dk2>
          <a:srgbClr val="3333CC"/>
        </a:dk2>
        <a:lt2>
          <a:srgbClr val="C0C0C0"/>
        </a:lt2>
        <a:accent1>
          <a:srgbClr val="D9F1FF"/>
        </a:accent1>
        <a:accent2>
          <a:srgbClr val="FF9900"/>
        </a:accent2>
        <a:accent3>
          <a:srgbClr val="E2F4FF"/>
        </a:accent3>
        <a:accent4>
          <a:srgbClr val="53537D"/>
        </a:accent4>
        <a:accent5>
          <a:srgbClr val="E9F7FF"/>
        </a:accent5>
        <a:accent6>
          <a:srgbClr val="E589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
        <a:dk1>
          <a:srgbClr val="0066CC"/>
        </a:dk1>
        <a:lt1>
          <a:srgbClr val="FFE1E1"/>
        </a:lt1>
        <a:dk2>
          <a:srgbClr val="006600"/>
        </a:dk2>
        <a:lt2>
          <a:srgbClr val="C0C0C0"/>
        </a:lt2>
        <a:accent1>
          <a:srgbClr val="FFFFCC"/>
        </a:accent1>
        <a:accent2>
          <a:srgbClr val="009999"/>
        </a:accent2>
        <a:accent3>
          <a:srgbClr val="FFEDED"/>
        </a:accent3>
        <a:accent4>
          <a:srgbClr val="0057AF"/>
        </a:accent4>
        <a:accent5>
          <a:srgbClr val="FFFFE2"/>
        </a:accent5>
        <a:accent6>
          <a:srgbClr val="008989"/>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
        <a:dk1>
          <a:srgbClr val="292929"/>
        </a:dk1>
        <a:lt1>
          <a:srgbClr val="DDDDDD"/>
        </a:lt1>
        <a:dk2>
          <a:srgbClr val="0066CC"/>
        </a:dk2>
        <a:lt2>
          <a:srgbClr val="B2B2B2"/>
        </a:lt2>
        <a:accent1>
          <a:srgbClr val="CACADC"/>
        </a:accent1>
        <a:accent2>
          <a:srgbClr val="FFCC00"/>
        </a:accent2>
        <a:accent3>
          <a:srgbClr val="EBEBEB"/>
        </a:accent3>
        <a:accent4>
          <a:srgbClr val="222222"/>
        </a:accent4>
        <a:accent5>
          <a:srgbClr val="E1E1EA"/>
        </a:accent5>
        <a:accent6>
          <a:srgbClr val="E5B7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古瓶荷花">
  <a:themeElements>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
        <a:dk1>
          <a:srgbClr val="007A77"/>
        </a:dk1>
        <a:lt1>
          <a:srgbClr val="EFF6EE"/>
        </a:lt1>
        <a:dk2>
          <a:srgbClr val="0066CC"/>
        </a:dk2>
        <a:lt2>
          <a:srgbClr val="C0C0C0"/>
        </a:lt2>
        <a:accent1>
          <a:srgbClr val="E7EEE6"/>
        </a:accent1>
        <a:accent2>
          <a:srgbClr val="FF9933"/>
        </a:accent2>
        <a:accent3>
          <a:srgbClr val="F5FAF5"/>
        </a:accent3>
        <a:accent4>
          <a:srgbClr val="006866"/>
        </a:accent4>
        <a:accent5>
          <a:srgbClr val="F1F5F0"/>
        </a:accent5>
        <a:accent6>
          <a:srgbClr val="E589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B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9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
        <a:dk1>
          <a:srgbClr val="636395"/>
        </a:dk1>
        <a:lt1>
          <a:srgbClr val="FFE2C5"/>
        </a:lt1>
        <a:dk2>
          <a:srgbClr val="000000"/>
        </a:dk2>
        <a:lt2>
          <a:srgbClr val="C0C0C0"/>
        </a:lt2>
        <a:accent1>
          <a:srgbClr val="FFE1E1"/>
        </a:accent1>
        <a:accent2>
          <a:srgbClr val="FF9933"/>
        </a:accent2>
        <a:accent3>
          <a:srgbClr val="FFEEDE"/>
        </a:accent3>
        <a:accent4>
          <a:srgbClr val="545480"/>
        </a:accent4>
        <a:accent5>
          <a:srgbClr val="FFEDED"/>
        </a:accent5>
        <a:accent6>
          <a:srgbClr val="E589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
        <a:dk1>
          <a:srgbClr val="626292"/>
        </a:dk1>
        <a:lt1>
          <a:srgbClr val="CCECFF"/>
        </a:lt1>
        <a:dk2>
          <a:srgbClr val="3333CC"/>
        </a:dk2>
        <a:lt2>
          <a:srgbClr val="C0C0C0"/>
        </a:lt2>
        <a:accent1>
          <a:srgbClr val="D9F1FF"/>
        </a:accent1>
        <a:accent2>
          <a:srgbClr val="FF9900"/>
        </a:accent2>
        <a:accent3>
          <a:srgbClr val="E2F4FF"/>
        </a:accent3>
        <a:accent4>
          <a:srgbClr val="53537D"/>
        </a:accent4>
        <a:accent5>
          <a:srgbClr val="E9F7FF"/>
        </a:accent5>
        <a:accent6>
          <a:srgbClr val="E589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
        <a:dk1>
          <a:srgbClr val="0066CC"/>
        </a:dk1>
        <a:lt1>
          <a:srgbClr val="FFE1E1"/>
        </a:lt1>
        <a:dk2>
          <a:srgbClr val="006600"/>
        </a:dk2>
        <a:lt2>
          <a:srgbClr val="C0C0C0"/>
        </a:lt2>
        <a:accent1>
          <a:srgbClr val="FFFFCC"/>
        </a:accent1>
        <a:accent2>
          <a:srgbClr val="009999"/>
        </a:accent2>
        <a:accent3>
          <a:srgbClr val="FFEDED"/>
        </a:accent3>
        <a:accent4>
          <a:srgbClr val="0057AF"/>
        </a:accent4>
        <a:accent5>
          <a:srgbClr val="FFFFE2"/>
        </a:accent5>
        <a:accent6>
          <a:srgbClr val="008989"/>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
        <a:dk1>
          <a:srgbClr val="292929"/>
        </a:dk1>
        <a:lt1>
          <a:srgbClr val="DDDDDD"/>
        </a:lt1>
        <a:dk2>
          <a:srgbClr val="0066CC"/>
        </a:dk2>
        <a:lt2>
          <a:srgbClr val="B2B2B2"/>
        </a:lt2>
        <a:accent1>
          <a:srgbClr val="CACADC"/>
        </a:accent1>
        <a:accent2>
          <a:srgbClr val="FFCC00"/>
        </a:accent2>
        <a:accent3>
          <a:srgbClr val="EBEBEB"/>
        </a:accent3>
        <a:accent4>
          <a:srgbClr val="222222"/>
        </a:accent4>
        <a:accent5>
          <a:srgbClr val="E1E1EA"/>
        </a:accent5>
        <a:accent6>
          <a:srgbClr val="E5B7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1331</Words>
  <Application>WPS 演示</Application>
  <PresentationFormat>宽屏</PresentationFormat>
  <Paragraphs>108</Paragraphs>
  <Slides>10</Slides>
  <Notes>0</Notes>
  <HiddenSlides>0</HiddenSlides>
  <MMClips>0</MMClips>
  <ScaleCrop>false</ScaleCrop>
  <HeadingPairs>
    <vt:vector size="6" baseType="variant">
      <vt:variant>
        <vt:lpstr>已用的字体</vt:lpstr>
      </vt:variant>
      <vt:variant>
        <vt:i4>10</vt:i4>
      </vt:variant>
      <vt:variant>
        <vt:lpstr>主题</vt:lpstr>
      </vt:variant>
      <vt:variant>
        <vt:i4>3</vt:i4>
      </vt:variant>
      <vt:variant>
        <vt:lpstr>幻灯片标题</vt:lpstr>
      </vt:variant>
      <vt:variant>
        <vt:i4>10</vt:i4>
      </vt:variant>
    </vt:vector>
  </HeadingPairs>
  <TitlesOfParts>
    <vt:vector size="23" baseType="lpstr">
      <vt:lpstr>Arial</vt:lpstr>
      <vt:lpstr>宋体</vt:lpstr>
      <vt:lpstr>Wingdings</vt:lpstr>
      <vt:lpstr>Calibri</vt:lpstr>
      <vt:lpstr>Arial</vt:lpstr>
      <vt:lpstr>微软雅黑</vt:lpstr>
      <vt:lpstr>楷体</vt:lpstr>
      <vt:lpstr>Times New Roman</vt:lpstr>
      <vt:lpstr>等线</vt:lpstr>
      <vt:lpstr>Arial Unicode MS</vt:lpstr>
      <vt:lpstr>古瓶荷花</vt:lpstr>
      <vt:lpstr>主题1</vt:lpstr>
      <vt:lpstr>1_古瓶荷花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cao manman</dc:creator>
  <cp:lastModifiedBy>周生生</cp:lastModifiedBy>
  <cp:revision>7</cp:revision>
  <dcterms:created xsi:type="dcterms:W3CDTF">2020-11-02T18:15:00Z</dcterms:created>
  <dcterms:modified xsi:type="dcterms:W3CDTF">2020-11-21T15:20:08Z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2052-11.1.0.9998</vt:lpwstr>
  </property>
</Properties>
</file>